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1" r:id="rId7"/>
    <p:sldId id="267" r:id="rId8"/>
    <p:sldId id="272" r:id="rId9"/>
    <p:sldId id="268" r:id="rId10"/>
    <p:sldId id="273" r:id="rId11"/>
    <p:sldId id="270" r:id="rId12"/>
  </p:sldIdLst>
  <p:sldSz cx="18288000" cy="10287000"/>
  <p:notesSz cx="6858000" cy="9144000"/>
  <p:embeddedFontLst>
    <p:embeddedFont>
      <p:font typeface="Public Sans" panose="020B0604020202020204" charset="0"/>
      <p:regular r:id="rId13"/>
    </p:embeddedFont>
    <p:embeddedFont>
      <p:font typeface="Verdana" panose="020B060403050404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F98"/>
    <a:srgbClr val="FBE683"/>
    <a:srgbClr val="FFFD78"/>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94626" autoAdjust="0"/>
  </p:normalViewPr>
  <p:slideViewPr>
    <p:cSldViewPr>
      <p:cViewPr varScale="1">
        <p:scale>
          <a:sx n="53" d="100"/>
          <a:sy n="53" d="100"/>
        </p:scale>
        <p:origin x="1008"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lumMod val="65000"/>
                    <a:lumOff val="35000"/>
                  </a:schemeClr>
                </a:solidFill>
                <a:latin typeface="+mn-lt"/>
                <a:ea typeface="+mn-ea"/>
                <a:cs typeface="+mn-cs"/>
              </a:defRPr>
            </a:pPr>
            <a:r>
              <a:rPr lang="en-US" sz="2400" b="0" dirty="0">
                <a:latin typeface="Verdana" panose="020B0604030504040204" pitchFamily="34" charset="0"/>
                <a:ea typeface="Verdana" panose="020B0604030504040204" pitchFamily="34" charset="0"/>
              </a:rPr>
              <a:t>Do you think SDL activities are important to your achievement (both academic and practical) as a student nurse? </a:t>
            </a:r>
          </a:p>
        </c:rich>
      </c:tx>
      <c:layout>
        <c:manualLayout>
          <c:xMode val="edge"/>
          <c:yMode val="edge"/>
          <c:x val="0.14357068363143349"/>
          <c:y val="5.6074766355140186E-2"/>
        </c:manualLayout>
      </c:layout>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think SDL activities are important to your achievement (both academic and practical) as a student nurse?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2E6E-524F-BD3D-15B18CA8EAB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E6E-524F-BD3D-15B18CA8EAB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E6E-524F-BD3D-15B18CA8EABD}"/>
              </c:ext>
            </c:extLst>
          </c:dPt>
          <c:dLbls>
            <c:dLbl>
              <c:idx val="0"/>
              <c:tx>
                <c:rich>
                  <a:bodyPr/>
                  <a:lstStyle/>
                  <a:p>
                    <a:fld id="{639AD1BA-7868-4E4E-9870-6D42F2A0B35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E6E-524F-BD3D-15B18CA8EABD}"/>
                </c:ext>
              </c:extLst>
            </c:dLbl>
            <c:dLbl>
              <c:idx val="1"/>
              <c:tx>
                <c:rich>
                  <a:bodyPr/>
                  <a:lstStyle/>
                  <a:p>
                    <a:fld id="{E5ABF8AD-CB9A-4417-B572-4A79CA04C95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E6E-524F-BD3D-15B18CA8EABD}"/>
                </c:ext>
              </c:extLst>
            </c:dLbl>
            <c:dLbl>
              <c:idx val="2"/>
              <c:tx>
                <c:rich>
                  <a:bodyPr/>
                  <a:lstStyle/>
                  <a:p>
                    <a:fld id="{28DA4365-C385-45B1-89B4-45B5B82EE74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E6E-524F-BD3D-15B18CA8EABD}"/>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No, I do not think SDL activities are important to my achievement</c:v>
                </c:pt>
                <c:pt idx="1">
                  <c:v>I think SDL activities are important, but I am unsure of the link with my achievement</c:v>
                </c:pt>
                <c:pt idx="2">
                  <c:v>I think SDL activities are essential to my achievement</c:v>
                </c:pt>
              </c:strCache>
            </c:strRef>
          </c:cat>
          <c:val>
            <c:numRef>
              <c:f>Sheet1!$B$2:$B$4</c:f>
              <c:numCache>
                <c:formatCode>General</c:formatCode>
                <c:ptCount val="3"/>
                <c:pt idx="0">
                  <c:v>1</c:v>
                </c:pt>
                <c:pt idx="1">
                  <c:v>10</c:v>
                </c:pt>
                <c:pt idx="2">
                  <c:v>21</c:v>
                </c:pt>
              </c:numCache>
            </c:numRef>
          </c:val>
          <c:extLst>
            <c:ext xmlns:c15="http://schemas.microsoft.com/office/drawing/2012/chart" uri="{02D57815-91ED-43cb-92C2-25804820EDAC}">
              <c15:datalabelsRange>
                <c15:f>Sheet1!$B$2:$B$4</c15:f>
                <c15:dlblRangeCache>
                  <c:ptCount val="3"/>
                  <c:pt idx="0">
                    <c:v>1</c:v>
                  </c:pt>
                  <c:pt idx="1">
                    <c:v>10</c:v>
                  </c:pt>
                  <c:pt idx="2">
                    <c:v>21</c:v>
                  </c:pt>
                </c15:dlblRangeCache>
              </c15:datalabelsRange>
            </c:ext>
            <c:ext xmlns:c16="http://schemas.microsoft.com/office/drawing/2014/chart" uri="{C3380CC4-5D6E-409C-BE32-E72D297353CC}">
              <c16:uniqueId val="{00000000-2E6E-524F-BD3D-15B18CA8EAB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210843175853014"/>
          <c:y val="0.39195829232283463"/>
          <c:w val="0.36914156824146982"/>
          <c:h val="0.41211466535433072"/>
        </c:manualLayout>
      </c:layout>
      <c:overlay val="0"/>
      <c:spPr>
        <a:noFill/>
        <a:ln>
          <a:solidFill>
            <a:schemeClr val="accent1"/>
          </a:solid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1210843175853014"/>
          <c:y val="0.39195829232283463"/>
          <c:w val="0.36914156824146982"/>
          <c:h val="0.4121146653543307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GB" sz="2400" dirty="0">
                <a:latin typeface="Verdana" panose="020B0604030504040204" pitchFamily="34" charset="0"/>
                <a:ea typeface="Verdana" panose="020B0604030504040204" pitchFamily="34" charset="0"/>
              </a:rPr>
              <a:t>IF</a:t>
            </a:r>
            <a:r>
              <a:rPr lang="en-GB" sz="2400" baseline="0" dirty="0">
                <a:latin typeface="Verdana" panose="020B0604030504040204" pitchFamily="34" charset="0"/>
                <a:ea typeface="Verdana" panose="020B0604030504040204" pitchFamily="34" charset="0"/>
              </a:rPr>
              <a:t> YOU HAD TO CHOOSE ONE FACTOR THAT IS MOST LIKELY TO STOP YOU FROM ENGAGING IN SDL ACTIVITIES, WHICH OF THESE WOULD IT BE?</a:t>
            </a:r>
            <a:endParaRPr lang="en-GB" sz="2400"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GB"/>
        </a:p>
      </c:txPr>
    </c:title>
    <c:autoTitleDeleted val="0"/>
    <c:plotArea>
      <c:layout/>
      <c:barChart>
        <c:barDir val="col"/>
        <c:grouping val="clustered"/>
        <c:varyColors val="0"/>
        <c:ser>
          <c:idx val="0"/>
          <c:order val="0"/>
          <c:tx>
            <c:strRef>
              <c:f>Sheet1!$B$1</c:f>
              <c:strCache>
                <c:ptCount val="1"/>
                <c:pt idx="0">
                  <c:v>If you had to choose one factor that is most likely to stop you from engaging with SDL activities, which of these would it be?</c:v>
                </c:pt>
              </c:strCache>
            </c:strRef>
          </c:tx>
          <c:spPr>
            <a:solidFill>
              <a:schemeClr val="accent1"/>
            </a:solidFill>
            <a:ln>
              <a:noFill/>
            </a:ln>
            <a:effectLst/>
          </c:spPr>
          <c:invertIfNegative val="0"/>
          <c:cat>
            <c:strRef>
              <c:f>Sheet1!$A$2:$A$6</c:f>
              <c:strCache>
                <c:ptCount val="5"/>
                <c:pt idx="0">
                  <c:v>Lack of time</c:v>
                </c:pt>
                <c:pt idx="1">
                  <c:v>I find them boring / irrelevant</c:v>
                </c:pt>
                <c:pt idx="2">
                  <c:v>I don't understand the tasks</c:v>
                </c:pt>
                <c:pt idx="3">
                  <c:v>No one will check completion / there won't be any feedback</c:v>
                </c:pt>
                <c:pt idx="4">
                  <c:v>There are too many SDL activities set to complete them all, so I have to choose which ones to complete</c:v>
                </c:pt>
              </c:strCache>
            </c:strRef>
          </c:cat>
          <c:val>
            <c:numRef>
              <c:f>Sheet1!$B$2:$B$6</c:f>
              <c:numCache>
                <c:formatCode>General</c:formatCode>
                <c:ptCount val="5"/>
                <c:pt idx="0">
                  <c:v>19</c:v>
                </c:pt>
                <c:pt idx="1">
                  <c:v>3</c:v>
                </c:pt>
                <c:pt idx="2">
                  <c:v>1</c:v>
                </c:pt>
                <c:pt idx="3">
                  <c:v>4</c:v>
                </c:pt>
                <c:pt idx="4">
                  <c:v>1</c:v>
                </c:pt>
              </c:numCache>
            </c:numRef>
          </c:val>
          <c:extLst>
            <c:ext xmlns:c16="http://schemas.microsoft.com/office/drawing/2014/chart" uri="{C3380CC4-5D6E-409C-BE32-E72D297353CC}">
              <c16:uniqueId val="{00000000-6BE5-A54D-9FB2-2EBD69572C89}"/>
            </c:ext>
          </c:extLst>
        </c:ser>
        <c:dLbls>
          <c:showLegendKey val="0"/>
          <c:showVal val="0"/>
          <c:showCatName val="0"/>
          <c:showSerName val="0"/>
          <c:showPercent val="0"/>
          <c:showBubbleSize val="0"/>
        </c:dLbls>
        <c:gapWidth val="219"/>
        <c:overlap val="-27"/>
        <c:axId val="2124863024"/>
        <c:axId val="2124864736"/>
      </c:barChart>
      <c:catAx>
        <c:axId val="212486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124864736"/>
        <c:crosses val="autoZero"/>
        <c:auto val="1"/>
        <c:lblAlgn val="ctr"/>
        <c:lblOffset val="100"/>
        <c:noMultiLvlLbl val="0"/>
      </c:catAx>
      <c:valAx>
        <c:axId val="212486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12486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nepr.2019.102626"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241" y="-872490"/>
            <a:ext cx="19324481" cy="20261579"/>
          </a:xfrm>
          <a:custGeom>
            <a:avLst/>
            <a:gdLst/>
            <a:ahLst/>
            <a:cxnLst/>
            <a:rect l="l" t="t" r="r" b="b"/>
            <a:pathLst>
              <a:path w="19324481" h="20261579">
                <a:moveTo>
                  <a:pt x="0" y="0"/>
                </a:moveTo>
                <a:lnTo>
                  <a:pt x="19324482" y="0"/>
                </a:lnTo>
                <a:lnTo>
                  <a:pt x="19324482" y="20261580"/>
                </a:lnTo>
                <a:lnTo>
                  <a:pt x="0" y="20261580"/>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1238174" y="708921"/>
            <a:ext cx="15811649" cy="1128642"/>
          </a:xfrm>
          <a:prstGeom prst="rect">
            <a:avLst/>
          </a:prstGeom>
        </p:spPr>
        <p:txBody>
          <a:bodyPr lIns="0" tIns="0" rIns="0" bIns="0" rtlCol="0" anchor="t">
            <a:spAutoFit/>
          </a:bodyPr>
          <a:lstStyle/>
          <a:p>
            <a:pPr algn="ctr">
              <a:lnSpc>
                <a:spcPts val="9799"/>
              </a:lnSpc>
              <a:spcBef>
                <a:spcPct val="0"/>
              </a:spcBef>
            </a:pPr>
            <a:r>
              <a:rPr lang="en-US" sz="6999" dirty="0">
                <a:solidFill>
                  <a:srgbClr val="000000"/>
                </a:solidFill>
                <a:latin typeface="Verdana" panose="020B0604030504040204" pitchFamily="34" charset="0"/>
                <a:ea typeface="Verdana" panose="020B0604030504040204" pitchFamily="34" charset="0"/>
                <a:cs typeface="Verdana" panose="020B0604030504040204" pitchFamily="34" charset="0"/>
                <a:sym typeface="Public Sans"/>
              </a:rPr>
              <a:t>“Follow the Yellow Brick Road”</a:t>
            </a:r>
          </a:p>
        </p:txBody>
      </p:sp>
      <p:sp>
        <p:nvSpPr>
          <p:cNvPr id="12" name="TextBox 12"/>
          <p:cNvSpPr txBox="1"/>
          <p:nvPr/>
        </p:nvSpPr>
        <p:spPr>
          <a:xfrm>
            <a:off x="12032" y="3390900"/>
            <a:ext cx="18288000" cy="2081275"/>
          </a:xfrm>
          <a:prstGeom prst="rect">
            <a:avLst/>
          </a:prstGeom>
        </p:spPr>
        <p:txBody>
          <a:bodyPr lIns="0" tIns="0" rIns="0" bIns="0" rtlCol="0" anchor="t">
            <a:spAutoFit/>
          </a:bodyPr>
          <a:lstStyle/>
          <a:p>
            <a:pPr algn="ctr">
              <a:lnSpc>
                <a:spcPts val="5600"/>
              </a:lnSpc>
              <a:spcBef>
                <a:spcPct val="0"/>
              </a:spcBef>
            </a:pPr>
            <a:r>
              <a:rPr lang="en-US" sz="4000" dirty="0">
                <a:solidFill>
                  <a:srgbClr val="000000"/>
                </a:solidFill>
                <a:latin typeface="Verdana" panose="020B0604030504040204" pitchFamily="34" charset="0"/>
                <a:ea typeface="Verdana" panose="020B0604030504040204" pitchFamily="34" charset="0"/>
                <a:cs typeface="Verdana" panose="020B0604030504040204" pitchFamily="34" charset="0"/>
                <a:sym typeface="Public Sans"/>
              </a:rPr>
              <a:t>A case study exploring the lived experience of second year pre-registration student nurses on their self-directed learning journey(s) at a University in the North of England</a:t>
            </a:r>
          </a:p>
        </p:txBody>
      </p:sp>
      <p:sp>
        <p:nvSpPr>
          <p:cNvPr id="13" name="TextBox 13"/>
          <p:cNvSpPr txBox="1"/>
          <p:nvPr/>
        </p:nvSpPr>
        <p:spPr>
          <a:xfrm>
            <a:off x="7239000" y="6738651"/>
            <a:ext cx="3279204" cy="1374607"/>
          </a:xfrm>
          <a:prstGeom prst="rect">
            <a:avLst/>
          </a:prstGeom>
        </p:spPr>
        <p:txBody>
          <a:bodyPr lIns="0" tIns="0" rIns="0" bIns="0" rtlCol="0" anchor="t">
            <a:spAutoFit/>
          </a:bodyPr>
          <a:lstStyle/>
          <a:p>
            <a:pPr algn="ctr">
              <a:lnSpc>
                <a:spcPts val="5600"/>
              </a:lnSpc>
              <a:spcBef>
                <a:spcPct val="0"/>
              </a:spcBef>
            </a:pPr>
            <a:r>
              <a:rPr lang="en-US" sz="4000" dirty="0">
                <a:solidFill>
                  <a:srgbClr val="000000"/>
                </a:solidFill>
                <a:latin typeface="Verdana" panose="020B0604030504040204" pitchFamily="34" charset="0"/>
                <a:ea typeface="Verdana" panose="020B0604030504040204" pitchFamily="34" charset="0"/>
                <a:cs typeface="Verdana" panose="020B0604030504040204" pitchFamily="34" charset="0"/>
                <a:sym typeface="Public Sans"/>
              </a:rPr>
              <a:t>Fay Codona</a:t>
            </a:r>
          </a:p>
          <a:p>
            <a:pPr algn="ctr">
              <a:lnSpc>
                <a:spcPts val="5600"/>
              </a:lnSpc>
              <a:spcBef>
                <a:spcPct val="0"/>
              </a:spcBef>
            </a:pPr>
            <a:endParaRPr lang="en-US" sz="4000" dirty="0">
              <a:solidFill>
                <a:srgbClr val="000000"/>
              </a:solidFill>
              <a:latin typeface="Public Sans"/>
              <a:ea typeface="Public Sans"/>
              <a:cs typeface="Public Sans"/>
              <a:sym typeface="Public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B037762-5D7C-3CE8-046A-79B2D4E61A8D}"/>
              </a:ext>
            </a:extLst>
          </p:cNvPr>
          <p:cNvSpPr/>
          <p:nvPr/>
        </p:nvSpPr>
        <p:spPr>
          <a:xfrm>
            <a:off x="218364" y="6539800"/>
            <a:ext cx="17668164" cy="1695731"/>
          </a:xfrm>
          <a:prstGeom prst="roundRect">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8669" marR="0" lvl="1" indent="-457200" algn="just" defTabSz="914400" rtl="0" eaLnBrk="1" fontAlgn="auto" latinLnBrk="0" hangingPunct="1">
              <a:lnSpc>
                <a:spcPts val="378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 identified need to work in partnership with students to understand the issues and develop SDL materials that work for them.</a:t>
            </a:r>
          </a:p>
        </p:txBody>
      </p:sp>
      <p:sp>
        <p:nvSpPr>
          <p:cNvPr id="8" name="TextBox 8"/>
          <p:cNvSpPr txBox="1"/>
          <p:nvPr/>
        </p:nvSpPr>
        <p:spPr>
          <a:xfrm>
            <a:off x="4312879" y="269883"/>
            <a:ext cx="9662241" cy="713337"/>
          </a:xfrm>
          <a:prstGeom prst="rect">
            <a:avLst/>
          </a:prstGeom>
        </p:spPr>
        <p:txBody>
          <a:bodyPr lIns="0" tIns="0" rIns="0" bIns="0" rtlCol="0" anchor="t">
            <a:spAutoFit/>
          </a:bodyPr>
          <a:lstStyle/>
          <a:p>
            <a:pPr marL="0" marR="0" lvl="0" indent="0" algn="ctr" defTabSz="914400" rtl="0" eaLnBrk="1" fontAlgn="auto" latinLnBrk="0" hangingPunct="1">
              <a:lnSpc>
                <a:spcPts val="616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Public Sans"/>
              </a:rPr>
              <a:t>Conclusion: Key Learning Points</a:t>
            </a:r>
          </a:p>
        </p:txBody>
      </p:sp>
      <p:sp>
        <p:nvSpPr>
          <p:cNvPr id="2" name="Rectangle: Rounded Corners 1">
            <a:extLst>
              <a:ext uri="{FF2B5EF4-FFF2-40B4-BE49-F238E27FC236}">
                <a16:creationId xmlns:a16="http://schemas.microsoft.com/office/drawing/2014/main" id="{AFF5E35A-35B9-E7C4-9379-58B05E42312C}"/>
              </a:ext>
            </a:extLst>
          </p:cNvPr>
          <p:cNvSpPr/>
          <p:nvPr/>
        </p:nvSpPr>
        <p:spPr>
          <a:xfrm>
            <a:off x="208128" y="1169059"/>
            <a:ext cx="17678400" cy="1852620"/>
          </a:xfrm>
          <a:prstGeom prst="roundRect">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8669" marR="0" lvl="1" indent="-457200" algn="just" defTabSz="914400" rtl="0" eaLnBrk="1" fontAlgn="auto" latinLnBrk="0" hangingPunct="1">
              <a:lnSpc>
                <a:spcPts val="378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Lack of understanding of the purpose and importance of SDL is not the key reason for lack of motivation and engagement with SDL amongst the students who took part in this research. </a:t>
            </a:r>
          </a:p>
        </p:txBody>
      </p:sp>
      <p:sp>
        <p:nvSpPr>
          <p:cNvPr id="13" name="Rectangle: Rounded Corners 12">
            <a:extLst>
              <a:ext uri="{FF2B5EF4-FFF2-40B4-BE49-F238E27FC236}">
                <a16:creationId xmlns:a16="http://schemas.microsoft.com/office/drawing/2014/main" id="{67F5DB02-DBF8-AE0A-D8F0-E89FBEFA6975}"/>
              </a:ext>
            </a:extLst>
          </p:cNvPr>
          <p:cNvSpPr/>
          <p:nvPr/>
        </p:nvSpPr>
        <p:spPr>
          <a:xfrm>
            <a:off x="225291" y="8396261"/>
            <a:ext cx="15011400" cy="1186771"/>
          </a:xfrm>
          <a:prstGeom prst="roundRect">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8669" marR="0" lvl="1" indent="-457200" algn="just" defTabSz="914400" rtl="0" eaLnBrk="1" fontAlgn="auto" latinLnBrk="0" hangingPunct="1">
              <a:lnSpc>
                <a:spcPts val="378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Potential to create a course of SDL workshops to support SDL readiness in year 1.</a:t>
            </a:r>
          </a:p>
        </p:txBody>
      </p:sp>
      <p:sp>
        <p:nvSpPr>
          <p:cNvPr id="3" name="Rectangle: Rounded Corners 2">
            <a:extLst>
              <a:ext uri="{FF2B5EF4-FFF2-40B4-BE49-F238E27FC236}">
                <a16:creationId xmlns:a16="http://schemas.microsoft.com/office/drawing/2014/main" id="{1D0789F0-1A48-12E6-4BB7-BA736D6F9DFD}"/>
              </a:ext>
            </a:extLst>
          </p:cNvPr>
          <p:cNvSpPr/>
          <p:nvPr/>
        </p:nvSpPr>
        <p:spPr>
          <a:xfrm>
            <a:off x="213246" y="3143956"/>
            <a:ext cx="17657928" cy="1395885"/>
          </a:xfrm>
          <a:prstGeom prst="roundRect">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8669" marR="0" lvl="1" indent="-457200" algn="just" defTabSz="914400" rtl="0" eaLnBrk="1" fontAlgn="auto" latinLnBrk="0" hangingPunct="1">
              <a:lnSpc>
                <a:spcPts val="378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Year 2 is stressful and overwhelming, many participants identified with the ‘second-year blues’. Juggling everything feels “impossible”.</a:t>
            </a:r>
          </a:p>
        </p:txBody>
      </p:sp>
      <p:sp>
        <p:nvSpPr>
          <p:cNvPr id="11" name="Rectangle: Rounded Corners 10">
            <a:extLst>
              <a:ext uri="{FF2B5EF4-FFF2-40B4-BE49-F238E27FC236}">
                <a16:creationId xmlns:a16="http://schemas.microsoft.com/office/drawing/2014/main" id="{F3930562-340D-2453-03EC-0E705B92FEF1}"/>
              </a:ext>
            </a:extLst>
          </p:cNvPr>
          <p:cNvSpPr/>
          <p:nvPr/>
        </p:nvSpPr>
        <p:spPr>
          <a:xfrm>
            <a:off x="208128" y="4700571"/>
            <a:ext cx="17668164" cy="1678499"/>
          </a:xfrm>
          <a:prstGeom prst="roundRect">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8669" marR="0" lvl="1" indent="-457200" algn="just" defTabSz="914400" rtl="0" eaLnBrk="1" fontAlgn="auto" latinLnBrk="0" hangingPunct="1">
              <a:lnSpc>
                <a:spcPts val="378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Some of the student identified barriers to SDL engagement can be addressed by the programme team by looking at organisation, timetabling, programme communications, provision of consistent support and feedback, constructive alignment of additional SDL materials.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DFE8-25E1-7993-2CC8-E16EEA40BC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71EA7D-E628-47E2-E6A6-3579CE740263}"/>
              </a:ext>
            </a:extLst>
          </p:cNvPr>
          <p:cNvSpPr/>
          <p:nvPr/>
        </p:nvSpPr>
        <p:spPr>
          <a:xfrm>
            <a:off x="-537291" y="-502110"/>
            <a:ext cx="19324481" cy="20261579"/>
          </a:xfrm>
          <a:custGeom>
            <a:avLst/>
            <a:gdLst/>
            <a:ahLst/>
            <a:cxnLst/>
            <a:rect l="l" t="t" r="r" b="b"/>
            <a:pathLst>
              <a:path w="19324481" h="20261579">
                <a:moveTo>
                  <a:pt x="0" y="0"/>
                </a:moveTo>
                <a:lnTo>
                  <a:pt x="19324482" y="0"/>
                </a:lnTo>
                <a:lnTo>
                  <a:pt x="19324482" y="20261580"/>
                </a:lnTo>
                <a:lnTo>
                  <a:pt x="0" y="20261580"/>
                </a:lnTo>
                <a:lnTo>
                  <a:pt x="0" y="0"/>
                </a:lnTo>
                <a:close/>
              </a:path>
            </a:pathLst>
          </a:custGeom>
          <a:blipFill>
            <a:blip r:embed="rId2"/>
            <a:stretch>
              <a:fillRect/>
            </a:stretch>
          </a:blipFill>
        </p:spPr>
        <p:txBody>
          <a:bodyPr/>
          <a:lstStyle/>
          <a:p>
            <a:endParaRPr lang="en-US"/>
          </a:p>
        </p:txBody>
      </p:sp>
      <p:grpSp>
        <p:nvGrpSpPr>
          <p:cNvPr id="5" name="Group 5">
            <a:extLst>
              <a:ext uri="{FF2B5EF4-FFF2-40B4-BE49-F238E27FC236}">
                <a16:creationId xmlns:a16="http://schemas.microsoft.com/office/drawing/2014/main" id="{B6CF6A27-6394-1699-F643-1A2B7E38CA1A}"/>
              </a:ext>
            </a:extLst>
          </p:cNvPr>
          <p:cNvGrpSpPr/>
          <p:nvPr/>
        </p:nvGrpSpPr>
        <p:grpSpPr>
          <a:xfrm>
            <a:off x="2172585" y="1399080"/>
            <a:ext cx="13679980" cy="8229600"/>
            <a:chOff x="0" y="0"/>
            <a:chExt cx="3602958" cy="2167467"/>
          </a:xfrm>
        </p:grpSpPr>
        <p:sp>
          <p:nvSpPr>
            <p:cNvPr id="6" name="Freeform 6">
              <a:extLst>
                <a:ext uri="{FF2B5EF4-FFF2-40B4-BE49-F238E27FC236}">
                  <a16:creationId xmlns:a16="http://schemas.microsoft.com/office/drawing/2014/main" id="{7C2CCBD8-A683-AB5F-523E-270EE0AF53D9}"/>
                </a:ext>
              </a:extLst>
            </p:cNvPr>
            <p:cNvSpPr/>
            <p:nvPr/>
          </p:nvSpPr>
          <p:spPr>
            <a:xfrm>
              <a:off x="0" y="0"/>
              <a:ext cx="3602958" cy="2167467"/>
            </a:xfrm>
            <a:custGeom>
              <a:avLst/>
              <a:gdLst/>
              <a:ahLst/>
              <a:cxnLst/>
              <a:rect l="l" t="t" r="r" b="b"/>
              <a:pathLst>
                <a:path w="3602958" h="2167467">
                  <a:moveTo>
                    <a:pt x="28862" y="0"/>
                  </a:moveTo>
                  <a:lnTo>
                    <a:pt x="3574095" y="0"/>
                  </a:lnTo>
                  <a:cubicBezTo>
                    <a:pt x="3581750" y="0"/>
                    <a:pt x="3589091" y="3041"/>
                    <a:pt x="3594504" y="8454"/>
                  </a:cubicBezTo>
                  <a:cubicBezTo>
                    <a:pt x="3599917" y="13866"/>
                    <a:pt x="3602958" y="21208"/>
                    <a:pt x="3602958" y="28862"/>
                  </a:cubicBezTo>
                  <a:lnTo>
                    <a:pt x="3602958" y="2138604"/>
                  </a:lnTo>
                  <a:cubicBezTo>
                    <a:pt x="3602958" y="2146259"/>
                    <a:pt x="3599917" y="2153600"/>
                    <a:pt x="3594504" y="2159013"/>
                  </a:cubicBezTo>
                  <a:cubicBezTo>
                    <a:pt x="3589091" y="2164426"/>
                    <a:pt x="3581750" y="2167467"/>
                    <a:pt x="3574095" y="2167467"/>
                  </a:cubicBezTo>
                  <a:lnTo>
                    <a:pt x="28862" y="2167467"/>
                  </a:lnTo>
                  <a:cubicBezTo>
                    <a:pt x="21208" y="2167467"/>
                    <a:pt x="13866" y="2164426"/>
                    <a:pt x="8454" y="2159013"/>
                  </a:cubicBezTo>
                  <a:cubicBezTo>
                    <a:pt x="3041" y="2153600"/>
                    <a:pt x="0" y="2146259"/>
                    <a:pt x="0" y="2138604"/>
                  </a:cubicBezTo>
                  <a:lnTo>
                    <a:pt x="0" y="28862"/>
                  </a:lnTo>
                  <a:cubicBezTo>
                    <a:pt x="0" y="21208"/>
                    <a:pt x="3041" y="13866"/>
                    <a:pt x="8454" y="8454"/>
                  </a:cubicBezTo>
                  <a:cubicBezTo>
                    <a:pt x="13866" y="3041"/>
                    <a:pt x="21208" y="0"/>
                    <a:pt x="28862" y="0"/>
                  </a:cubicBezTo>
                  <a:close/>
                </a:path>
              </a:pathLst>
            </a:custGeom>
            <a:solidFill>
              <a:srgbClr val="FFF7D9"/>
            </a:solidFill>
          </p:spPr>
          <p:txBody>
            <a:bodyPr/>
            <a:lstStyle/>
            <a:p>
              <a:endParaRPr lang="en-US" dirty="0"/>
            </a:p>
            <a:p>
              <a:endParaRPr lang="en-US" dirty="0"/>
            </a:p>
            <a:p>
              <a:endParaRPr lang="en-US" dirty="0"/>
            </a:p>
            <a:p>
              <a:endParaRPr lang="en-US" dirty="0"/>
            </a:p>
            <a:p>
              <a:endParaRPr lang="en-US" dirty="0"/>
            </a:p>
            <a:p>
              <a:endParaRPr lang="en-US" sz="2400" dirty="0">
                <a:latin typeface="Verdana" panose="020B0604030504040204" pitchFamily="34" charset="0"/>
                <a:ea typeface="Verdana" panose="020B0604030504040204" pitchFamily="34" charset="0"/>
              </a:endParaRPr>
            </a:p>
            <a:p>
              <a:pPr>
                <a:lnSpc>
                  <a:spcPct val="115000"/>
                </a:lnSpc>
                <a:spcAft>
                  <a:spcPts val="1000"/>
                </a:spcAft>
              </a:pP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Connor, K. (2021) </a:t>
              </a:r>
              <a:r>
                <a:rPr lang="en-US" sz="2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Navigating the second-year landscape: How student nurses construct an identity and engage with knowledge in the second year of an undergraduate degree</a:t>
              </a: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PhD thesis. Lancaster University. </a:t>
              </a:r>
            </a:p>
            <a:p>
              <a:pPr>
                <a:lnSpc>
                  <a:spcPct val="115000"/>
                </a:lnSpc>
                <a:spcAft>
                  <a:spcPts val="1000"/>
                </a:spcAft>
              </a:pP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Knowles, M.S. (1975) </a:t>
              </a:r>
              <a:r>
                <a:rPr lang="en-US" sz="2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Self-directed learning : a guide for learners and teachers</a:t>
              </a: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New York : Cambridge Adult Education.</a:t>
              </a:r>
              <a:r>
                <a:rPr lang="en-GB"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Knowles, M.S., Holton III, E.F., Swanson, R.A. and Robinson, P.A. (2020) </a:t>
              </a:r>
              <a:r>
                <a:rPr lang="en-US" sz="2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adult learner : the definitive classic in adult education and human resource development</a:t>
              </a: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Ninth edition. London: Routledge, Taylor &amp; Francis Group.</a:t>
              </a:r>
              <a:r>
                <a:rPr lang="en-GB"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15000"/>
                </a:lnSpc>
                <a:spcAft>
                  <a:spcPts val="1000"/>
                </a:spcAft>
              </a:pPr>
              <a:r>
                <a:rPr lang="en-GB"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Pryce-Miller, M. and Serrant, L. (2019) ‘Students’ perceptions of self-direction in pre-registration nurse education’, </a:t>
              </a:r>
              <a:r>
                <a:rPr lang="en-GB" sz="2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Nurse Education in Practice</a:t>
              </a:r>
              <a:r>
                <a:rPr lang="en-GB"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40, pp. 102626–102626. Available at: </a:t>
              </a:r>
              <a:r>
                <a:rPr lang="en-GB" sz="2400" u="sng"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hlinkClick r:id="rId3"/>
                </a:rPr>
                <a:t>https://doi.org/10.1016/j.nepr.2019.102626</a:t>
              </a:r>
              <a:r>
                <a:rPr lang="en-GB" sz="2400" dirty="0">
                  <a:effectLst/>
                  <a:latin typeface="Verdana" panose="020B0604030504040204" pitchFamily="34" charset="0"/>
                  <a:ea typeface="Verdana" panose="020B0604030504040204" pitchFamily="34" charset="0"/>
                  <a:cs typeface="Times New Roman" panose="02020603050405020304" pitchFamily="18" charset="0"/>
                </a:rPr>
                <a:t>. </a:t>
              </a:r>
              <a:endParaRPr lang="en-GB" sz="2400"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Wizard of Oz</a:t>
              </a: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(1939) Directed by Victor Fleming. Available at: Amazon Prime Video (Accessed: 1</a:t>
              </a:r>
              <a:r>
                <a:rPr lang="en-US" sz="24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st</a:t>
              </a:r>
              <a:r>
                <a:rPr lang="en-US"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July 2024).</a:t>
              </a:r>
              <a:r>
                <a:rPr lang="en-GB"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dirty="0"/>
            </a:p>
          </p:txBody>
        </p:sp>
        <p:sp>
          <p:nvSpPr>
            <p:cNvPr id="7" name="TextBox 7">
              <a:extLst>
                <a:ext uri="{FF2B5EF4-FFF2-40B4-BE49-F238E27FC236}">
                  <a16:creationId xmlns:a16="http://schemas.microsoft.com/office/drawing/2014/main" id="{E33C09E4-412E-D482-D640-2168966F721C}"/>
                </a:ext>
              </a:extLst>
            </p:cNvPr>
            <p:cNvSpPr txBox="1"/>
            <p:nvPr/>
          </p:nvSpPr>
          <p:spPr>
            <a:xfrm>
              <a:off x="0" y="-38100"/>
              <a:ext cx="3602958"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1F13EECC-C7E2-7E98-3337-76A27CB75A8E}"/>
              </a:ext>
            </a:extLst>
          </p:cNvPr>
          <p:cNvSpPr txBox="1"/>
          <p:nvPr/>
        </p:nvSpPr>
        <p:spPr>
          <a:xfrm>
            <a:off x="4293830" y="1430942"/>
            <a:ext cx="9662241" cy="713272"/>
          </a:xfrm>
          <a:prstGeom prst="rect">
            <a:avLst/>
          </a:prstGeom>
        </p:spPr>
        <p:txBody>
          <a:bodyPr lIns="0" tIns="0" rIns="0" bIns="0" rtlCol="0" anchor="t">
            <a:spAutoFit/>
          </a:bodyPr>
          <a:lstStyle/>
          <a:p>
            <a:pPr algn="ctr">
              <a:lnSpc>
                <a:spcPts val="6160"/>
              </a:lnSpc>
            </a:pPr>
            <a:r>
              <a:rPr lang="en-US" sz="4400" dirty="0">
                <a:latin typeface="Verdana" panose="020B0604030504040204" pitchFamily="34" charset="0"/>
                <a:ea typeface="Verdana" panose="020B0604030504040204" pitchFamily="34" charset="0"/>
                <a:cs typeface="Verdana" panose="020B0604030504040204" pitchFamily="34" charset="0"/>
                <a:sym typeface="Public Sans"/>
              </a:rPr>
              <a:t>References &amp; Useful Resources</a:t>
            </a:r>
          </a:p>
        </p:txBody>
      </p:sp>
    </p:spTree>
    <p:extLst>
      <p:ext uri="{BB962C8B-B14F-4D97-AF65-F5344CB8AC3E}">
        <p14:creationId xmlns:p14="http://schemas.microsoft.com/office/powerpoint/2010/main" val="304131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grpSp>
        <p:nvGrpSpPr>
          <p:cNvPr id="5" name="Group 5"/>
          <p:cNvGrpSpPr/>
          <p:nvPr/>
        </p:nvGrpSpPr>
        <p:grpSpPr>
          <a:xfrm>
            <a:off x="2304010" y="1387133"/>
            <a:ext cx="13679980" cy="8229600"/>
            <a:chOff x="0" y="0"/>
            <a:chExt cx="3602958" cy="2167467"/>
          </a:xfrm>
        </p:grpSpPr>
        <p:sp>
          <p:nvSpPr>
            <p:cNvPr id="6" name="Freeform 6"/>
            <p:cNvSpPr/>
            <p:nvPr/>
          </p:nvSpPr>
          <p:spPr>
            <a:xfrm>
              <a:off x="0" y="0"/>
              <a:ext cx="3602958" cy="2167467"/>
            </a:xfrm>
            <a:custGeom>
              <a:avLst/>
              <a:gdLst/>
              <a:ahLst/>
              <a:cxnLst/>
              <a:rect l="l" t="t" r="r" b="b"/>
              <a:pathLst>
                <a:path w="3602958" h="2167467">
                  <a:moveTo>
                    <a:pt x="28862" y="0"/>
                  </a:moveTo>
                  <a:lnTo>
                    <a:pt x="3574095" y="0"/>
                  </a:lnTo>
                  <a:cubicBezTo>
                    <a:pt x="3581750" y="0"/>
                    <a:pt x="3589091" y="3041"/>
                    <a:pt x="3594504" y="8454"/>
                  </a:cubicBezTo>
                  <a:cubicBezTo>
                    <a:pt x="3599917" y="13866"/>
                    <a:pt x="3602958" y="21208"/>
                    <a:pt x="3602958" y="28862"/>
                  </a:cubicBezTo>
                  <a:lnTo>
                    <a:pt x="3602958" y="2138604"/>
                  </a:lnTo>
                  <a:cubicBezTo>
                    <a:pt x="3602958" y="2146259"/>
                    <a:pt x="3599917" y="2153600"/>
                    <a:pt x="3594504" y="2159013"/>
                  </a:cubicBezTo>
                  <a:cubicBezTo>
                    <a:pt x="3589091" y="2164426"/>
                    <a:pt x="3581750" y="2167467"/>
                    <a:pt x="3574095" y="2167467"/>
                  </a:cubicBezTo>
                  <a:lnTo>
                    <a:pt x="28862" y="2167467"/>
                  </a:lnTo>
                  <a:cubicBezTo>
                    <a:pt x="21208" y="2167467"/>
                    <a:pt x="13866" y="2164426"/>
                    <a:pt x="8454" y="2159013"/>
                  </a:cubicBezTo>
                  <a:cubicBezTo>
                    <a:pt x="3041" y="2153600"/>
                    <a:pt x="0" y="2146259"/>
                    <a:pt x="0" y="2138604"/>
                  </a:cubicBezTo>
                  <a:lnTo>
                    <a:pt x="0" y="28862"/>
                  </a:lnTo>
                  <a:cubicBezTo>
                    <a:pt x="0" y="21208"/>
                    <a:pt x="3041" y="13866"/>
                    <a:pt x="8454" y="8454"/>
                  </a:cubicBezTo>
                  <a:cubicBezTo>
                    <a:pt x="13866" y="3041"/>
                    <a:pt x="21208" y="0"/>
                    <a:pt x="28862" y="0"/>
                  </a:cubicBezTo>
                  <a:close/>
                </a:path>
              </a:pathLst>
            </a:custGeom>
            <a:solidFill>
              <a:srgbClr val="FFF7D9"/>
            </a:solidFill>
          </p:spPr>
          <p:txBody>
            <a:bodyPr/>
            <a:lstStyle/>
            <a:p>
              <a:endParaRPr lang="en-US"/>
            </a:p>
          </p:txBody>
        </p:sp>
        <p:sp>
          <p:nvSpPr>
            <p:cNvPr id="7" name="TextBox 7"/>
            <p:cNvSpPr txBox="1"/>
            <p:nvPr/>
          </p:nvSpPr>
          <p:spPr>
            <a:xfrm>
              <a:off x="0" y="-38100"/>
              <a:ext cx="3602958"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293830" y="1466785"/>
            <a:ext cx="9662241" cy="713272"/>
          </a:xfrm>
          <a:prstGeom prst="rect">
            <a:avLst/>
          </a:prstGeom>
        </p:spPr>
        <p:txBody>
          <a:bodyPr lIns="0" tIns="0" rIns="0" bIns="0" rtlCol="0" anchor="t">
            <a:spAutoFit/>
          </a:bodyPr>
          <a:lstStyle/>
          <a:p>
            <a:pPr algn="ctr">
              <a:lnSpc>
                <a:spcPts val="6160"/>
              </a:lnSpc>
            </a:pPr>
            <a:r>
              <a:rPr lang="en-US" sz="4400" dirty="0">
                <a:latin typeface="Verdana" panose="020B0604030504040204" pitchFamily="34" charset="0"/>
                <a:ea typeface="Verdana" panose="020B0604030504040204" pitchFamily="34" charset="0"/>
                <a:cs typeface="Verdana" panose="020B0604030504040204" pitchFamily="34" charset="0"/>
                <a:sym typeface="Public Sans"/>
              </a:rPr>
              <a:t>Background &amp; Context</a:t>
            </a:r>
          </a:p>
        </p:txBody>
      </p:sp>
      <p:sp>
        <p:nvSpPr>
          <p:cNvPr id="9" name="TextBox 9"/>
          <p:cNvSpPr txBox="1"/>
          <p:nvPr/>
        </p:nvSpPr>
        <p:spPr>
          <a:xfrm>
            <a:off x="2590800" y="2903489"/>
            <a:ext cx="13030200" cy="6284990"/>
          </a:xfrm>
          <a:prstGeom prst="rect">
            <a:avLst/>
          </a:prstGeom>
        </p:spPr>
        <p:txBody>
          <a:bodyPr wrap="square" lIns="0" tIns="0" rIns="0" bIns="0" rtlCol="0" anchor="t">
            <a:spAutoFit/>
          </a:bodyPr>
          <a:lstStyle/>
          <a:p>
            <a:pPr marL="582938" lvl="1" indent="-291469" algn="just">
              <a:lnSpc>
                <a:spcPts val="3780"/>
              </a:lnSpc>
              <a:buFont typeface="Arial"/>
              <a:buChar char="•"/>
            </a:pPr>
            <a:r>
              <a:rPr lang="en-US" sz="2700" dirty="0">
                <a:latin typeface="Verdana" panose="020B0604030504040204" pitchFamily="34" charset="0"/>
                <a:ea typeface="Verdana" panose="020B0604030504040204" pitchFamily="34" charset="0"/>
                <a:cs typeface="Verdana" panose="020B0604030504040204" pitchFamily="34" charset="0"/>
                <a:sym typeface="Public Sans"/>
              </a:rPr>
              <a:t>Widening participation university delivering BSc (Hons) Nursing programme with four field options leading to NMC registration.</a:t>
            </a:r>
          </a:p>
          <a:p>
            <a:pPr algn="just">
              <a:lnSpc>
                <a:spcPts val="3780"/>
              </a:lnSpc>
            </a:pPr>
            <a:endParaRPr lang="en-US" sz="2700" dirty="0">
              <a:latin typeface="Verdana" panose="020B0604030504040204" pitchFamily="34" charset="0"/>
              <a:ea typeface="Verdana" panose="020B0604030504040204" pitchFamily="34" charset="0"/>
              <a:cs typeface="Verdana" panose="020B0604030504040204" pitchFamily="34" charset="0"/>
              <a:sym typeface="Public Sans"/>
            </a:endParaRPr>
          </a:p>
          <a:p>
            <a:pPr marL="582938" lvl="1" indent="-291469" algn="just">
              <a:lnSpc>
                <a:spcPts val="3780"/>
              </a:lnSpc>
              <a:buFont typeface="Arial"/>
              <a:buChar char="•"/>
            </a:pPr>
            <a:r>
              <a:rPr lang="en-US" sz="2700" dirty="0">
                <a:latin typeface="Verdana" panose="020B0604030504040204" pitchFamily="34" charset="0"/>
                <a:ea typeface="Verdana" panose="020B0604030504040204" pitchFamily="34" charset="0"/>
                <a:cs typeface="Verdana" panose="020B0604030504040204" pitchFamily="34" charset="0"/>
                <a:sym typeface="Public Sans"/>
              </a:rPr>
              <a:t>My role as a Senior Lecturer, Year 2 Co-</a:t>
            </a:r>
            <a:r>
              <a:rPr lang="en-US" sz="2700" dirty="0" err="1">
                <a:latin typeface="Verdana" panose="020B0604030504040204" pitchFamily="34" charset="0"/>
                <a:ea typeface="Verdana" panose="020B0604030504040204" pitchFamily="34" charset="0"/>
                <a:cs typeface="Verdana" panose="020B0604030504040204" pitchFamily="34" charset="0"/>
                <a:sym typeface="Public Sans"/>
              </a:rPr>
              <a:t>ordinator</a:t>
            </a:r>
            <a:r>
              <a:rPr lang="en-US" sz="2700" dirty="0">
                <a:latin typeface="Verdana" panose="020B0604030504040204" pitchFamily="34" charset="0"/>
                <a:ea typeface="Verdana" panose="020B0604030504040204" pitchFamily="34" charset="0"/>
                <a:cs typeface="Verdana" panose="020B0604030504040204" pitchFamily="34" charset="0"/>
                <a:sym typeface="Public Sans"/>
              </a:rPr>
              <a:t> and practitioner researcher.</a:t>
            </a:r>
          </a:p>
          <a:p>
            <a:pPr algn="just">
              <a:lnSpc>
                <a:spcPts val="3780"/>
              </a:lnSpc>
            </a:pPr>
            <a:endParaRPr lang="en-US" sz="2700" dirty="0">
              <a:latin typeface="Verdana" panose="020B0604030504040204" pitchFamily="34" charset="0"/>
              <a:ea typeface="Verdana" panose="020B0604030504040204" pitchFamily="34" charset="0"/>
              <a:cs typeface="Verdana" panose="020B0604030504040204" pitchFamily="34" charset="0"/>
              <a:sym typeface="Public Sans"/>
            </a:endParaRPr>
          </a:p>
          <a:p>
            <a:pPr marL="582938" lvl="1" indent="-291469" algn="just">
              <a:lnSpc>
                <a:spcPts val="3780"/>
              </a:lnSpc>
              <a:buFont typeface="Arial"/>
              <a:buChar char="•"/>
            </a:pPr>
            <a:r>
              <a:rPr lang="en-US" sz="2700" dirty="0">
                <a:latin typeface="Verdana" panose="020B0604030504040204" pitchFamily="34" charset="0"/>
                <a:ea typeface="Verdana" panose="020B0604030504040204" pitchFamily="34" charset="0"/>
                <a:cs typeface="Verdana" panose="020B0604030504040204" pitchFamily="34" charset="0"/>
                <a:sym typeface="Public Sans"/>
              </a:rPr>
              <a:t>Student demographic - largely school or college leavers, majority female, many with foundation in health &amp; social care, a proportion of mature students in each cohort.</a:t>
            </a:r>
          </a:p>
          <a:p>
            <a:pPr algn="just">
              <a:lnSpc>
                <a:spcPts val="3780"/>
              </a:lnSpc>
            </a:pPr>
            <a:endParaRPr lang="en-US" sz="2700" dirty="0">
              <a:latin typeface="Verdana" panose="020B0604030504040204" pitchFamily="34" charset="0"/>
              <a:ea typeface="Verdana" panose="020B0604030504040204" pitchFamily="34" charset="0"/>
              <a:cs typeface="Verdana" panose="020B0604030504040204" pitchFamily="34" charset="0"/>
              <a:sym typeface="Public Sans"/>
            </a:endParaRPr>
          </a:p>
          <a:p>
            <a:pPr marL="582938" lvl="1" indent="-291469" algn="just">
              <a:lnSpc>
                <a:spcPts val="3780"/>
              </a:lnSpc>
              <a:buFont typeface="Arial"/>
              <a:buChar char="•"/>
            </a:pPr>
            <a:r>
              <a:rPr lang="en-US" sz="2700" dirty="0">
                <a:latin typeface="Verdana" panose="020B0604030504040204" pitchFamily="34" charset="0"/>
                <a:ea typeface="Verdana" panose="020B0604030504040204" pitchFamily="34" charset="0"/>
                <a:cs typeface="Verdana" panose="020B0604030504040204" pitchFamily="34" charset="0"/>
                <a:sym typeface="Public Sans"/>
              </a:rPr>
              <a:t>A need for this research was identified as each year, 2nd year students in particular struggle with the learning journey specifically in relation to self-directed learning.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grpSp>
        <p:nvGrpSpPr>
          <p:cNvPr id="5" name="Group 5"/>
          <p:cNvGrpSpPr/>
          <p:nvPr/>
        </p:nvGrpSpPr>
        <p:grpSpPr>
          <a:xfrm>
            <a:off x="2160637" y="1387133"/>
            <a:ext cx="13679980" cy="8229600"/>
            <a:chOff x="0" y="0"/>
            <a:chExt cx="3602958" cy="2167467"/>
          </a:xfrm>
        </p:grpSpPr>
        <p:sp>
          <p:nvSpPr>
            <p:cNvPr id="6" name="Freeform 6"/>
            <p:cNvSpPr/>
            <p:nvPr/>
          </p:nvSpPr>
          <p:spPr>
            <a:xfrm>
              <a:off x="0" y="0"/>
              <a:ext cx="3602958" cy="2167467"/>
            </a:xfrm>
            <a:custGeom>
              <a:avLst/>
              <a:gdLst/>
              <a:ahLst/>
              <a:cxnLst/>
              <a:rect l="l" t="t" r="r" b="b"/>
              <a:pathLst>
                <a:path w="3602958" h="2167467">
                  <a:moveTo>
                    <a:pt x="28862" y="0"/>
                  </a:moveTo>
                  <a:lnTo>
                    <a:pt x="3574095" y="0"/>
                  </a:lnTo>
                  <a:cubicBezTo>
                    <a:pt x="3581750" y="0"/>
                    <a:pt x="3589091" y="3041"/>
                    <a:pt x="3594504" y="8454"/>
                  </a:cubicBezTo>
                  <a:cubicBezTo>
                    <a:pt x="3599917" y="13866"/>
                    <a:pt x="3602958" y="21208"/>
                    <a:pt x="3602958" y="28862"/>
                  </a:cubicBezTo>
                  <a:lnTo>
                    <a:pt x="3602958" y="2138604"/>
                  </a:lnTo>
                  <a:cubicBezTo>
                    <a:pt x="3602958" y="2146259"/>
                    <a:pt x="3599917" y="2153600"/>
                    <a:pt x="3594504" y="2159013"/>
                  </a:cubicBezTo>
                  <a:cubicBezTo>
                    <a:pt x="3589091" y="2164426"/>
                    <a:pt x="3581750" y="2167467"/>
                    <a:pt x="3574095" y="2167467"/>
                  </a:cubicBezTo>
                  <a:lnTo>
                    <a:pt x="28862" y="2167467"/>
                  </a:lnTo>
                  <a:cubicBezTo>
                    <a:pt x="21208" y="2167467"/>
                    <a:pt x="13866" y="2164426"/>
                    <a:pt x="8454" y="2159013"/>
                  </a:cubicBezTo>
                  <a:cubicBezTo>
                    <a:pt x="3041" y="2153600"/>
                    <a:pt x="0" y="2146259"/>
                    <a:pt x="0" y="2138604"/>
                  </a:cubicBezTo>
                  <a:lnTo>
                    <a:pt x="0" y="28862"/>
                  </a:lnTo>
                  <a:cubicBezTo>
                    <a:pt x="0" y="21208"/>
                    <a:pt x="3041" y="13866"/>
                    <a:pt x="8454" y="8454"/>
                  </a:cubicBezTo>
                  <a:cubicBezTo>
                    <a:pt x="13866" y="3041"/>
                    <a:pt x="21208" y="0"/>
                    <a:pt x="28862" y="0"/>
                  </a:cubicBezTo>
                  <a:close/>
                </a:path>
              </a:pathLst>
            </a:custGeom>
            <a:solidFill>
              <a:srgbClr val="FFF7D9"/>
            </a:solidFill>
          </p:spPr>
          <p:txBody>
            <a:bodyPr/>
            <a:lstStyle/>
            <a:p>
              <a:endParaRPr lang="en-US"/>
            </a:p>
          </p:txBody>
        </p:sp>
        <p:sp>
          <p:nvSpPr>
            <p:cNvPr id="7" name="TextBox 7"/>
            <p:cNvSpPr txBox="1"/>
            <p:nvPr/>
          </p:nvSpPr>
          <p:spPr>
            <a:xfrm>
              <a:off x="0" y="-38100"/>
              <a:ext cx="3602958"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345676" y="3438695"/>
            <a:ext cx="12868817" cy="5789726"/>
          </a:xfrm>
          <a:prstGeom prst="rect">
            <a:avLst/>
          </a:prstGeom>
        </p:spPr>
        <p:txBody>
          <a:bodyPr wrap="square" lIns="0" tIns="0" rIns="0" bIns="0" rtlCol="0" anchor="t">
            <a:spAutoFit/>
          </a:bodyPr>
          <a:lstStyle/>
          <a:p>
            <a:pPr marL="582938" lvl="1" indent="-291469" algn="just">
              <a:lnSpc>
                <a:spcPts val="3780"/>
              </a:lnSpc>
              <a:buFont typeface="Arial"/>
              <a:buChar char="•"/>
            </a:pPr>
            <a:r>
              <a:rPr lang="en-US" sz="2400" dirty="0">
                <a:solidFill>
                  <a:srgbClr val="000000"/>
                </a:solidFill>
                <a:effectLst/>
                <a:latin typeface="Verdana" panose="020B0604030504040204" pitchFamily="34" charset="0"/>
                <a:ea typeface="Verdana" panose="020B0604030504040204" pitchFamily="34" charset="0"/>
              </a:rPr>
              <a:t>SDL generally </a:t>
            </a:r>
            <a:r>
              <a:rPr lang="en-US" sz="2400" dirty="0">
                <a:solidFill>
                  <a:srgbClr val="000000"/>
                </a:solidFill>
                <a:latin typeface="Verdana" panose="020B0604030504040204" pitchFamily="34" charset="0"/>
                <a:ea typeface="Verdana" panose="020B0604030504040204" pitchFamily="34" charset="0"/>
              </a:rPr>
              <a:t>refers to </a:t>
            </a:r>
            <a:r>
              <a:rPr lang="en-US" sz="2400" dirty="0">
                <a:solidFill>
                  <a:srgbClr val="000000"/>
                </a:solidFill>
                <a:effectLst/>
                <a:latin typeface="Verdana" panose="020B0604030504040204" pitchFamily="34" charset="0"/>
                <a:ea typeface="Verdana" panose="020B0604030504040204" pitchFamily="34" charset="0"/>
              </a:rPr>
              <a:t>the learning that adult learners undertake independently, taking responsibility for tasks that they manage for themselves </a:t>
            </a:r>
            <a:r>
              <a:rPr lang="en-US" sz="2400" dirty="0">
                <a:effectLst/>
                <a:latin typeface="Verdana" panose="020B0604030504040204" pitchFamily="34" charset="0"/>
                <a:ea typeface="Verdana" panose="020B0604030504040204" pitchFamily="34" charset="0"/>
              </a:rPr>
              <a:t>(Knowles, 1975</a:t>
            </a:r>
            <a:r>
              <a:rPr lang="en-US" sz="2400" dirty="0">
                <a:effectLst/>
                <a:latin typeface="Verdana" panose="020B0604030504040204" pitchFamily="34" charset="0"/>
                <a:ea typeface="Verdana" panose="020B0604030504040204" pitchFamily="34" charset="0"/>
                <a:cs typeface="Times New Roman" panose="02020603050405020304" pitchFamily="18" charset="0"/>
              </a:rPr>
              <a:t>). In the context of this research, SDL was defined to the participants as </a:t>
            </a:r>
            <a:r>
              <a:rPr lang="en-GB" sz="2400" dirty="0">
                <a:effectLst/>
                <a:latin typeface="Verdana" panose="020B0604030504040204" pitchFamily="34" charset="0"/>
                <a:ea typeface="Verdana" panose="020B0604030504040204" pitchFamily="34" charset="0"/>
              </a:rPr>
              <a:t>“any reading, searching, or engagement with learning materials that occurs outside of the taught sessions on your programme and that you partake in independently”.</a:t>
            </a:r>
          </a:p>
          <a:p>
            <a:pPr marL="582938" lvl="1" indent="-291469" algn="just">
              <a:lnSpc>
                <a:spcPts val="3780"/>
              </a:lnSpc>
              <a:buFont typeface="Arial"/>
              <a:buChar char="•"/>
            </a:pPr>
            <a:r>
              <a:rPr lang="en-GB" sz="2400" dirty="0">
                <a:latin typeface="Verdana" panose="020B0604030504040204" pitchFamily="34" charset="0"/>
                <a:ea typeface="Verdana" panose="020B0604030504040204" pitchFamily="34" charset="0"/>
                <a:cs typeface="Verdana" panose="020B0604030504040204" pitchFamily="34" charset="0"/>
                <a:sym typeface="Public Sans"/>
              </a:rPr>
              <a:t>Adult learners must have a “need to know” that drives their learning; this internal motivation is key to engagement with SDL </a:t>
            </a:r>
            <a:r>
              <a:rPr lang="en-US" sz="2400" dirty="0">
                <a:effectLst/>
                <a:latin typeface="Verdana" panose="020B0604030504040204" pitchFamily="34" charset="0"/>
                <a:ea typeface="Verdana" panose="020B0604030504040204" pitchFamily="34" charset="0"/>
                <a:cs typeface="Times New Roman" panose="02020603050405020304" pitchFamily="18" charset="0"/>
              </a:rPr>
              <a:t>(Knowles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et al.</a:t>
            </a:r>
            <a:r>
              <a:rPr lang="en-US" sz="2400" dirty="0">
                <a:effectLst/>
                <a:latin typeface="Verdana" panose="020B0604030504040204" pitchFamily="34" charset="0"/>
                <a:ea typeface="Verdana" panose="020B0604030504040204" pitchFamily="34" charset="0"/>
                <a:cs typeface="Times New Roman" panose="02020603050405020304" pitchFamily="18" charset="0"/>
              </a:rPr>
              <a:t>, 2020, pp.43-47). </a:t>
            </a:r>
          </a:p>
          <a:p>
            <a:pPr marL="582938" lvl="1" indent="-291469" algn="just">
              <a:lnSpc>
                <a:spcPts val="3780"/>
              </a:lnSpc>
              <a:buFont typeface="Arial"/>
              <a:buChar char="•"/>
            </a:pPr>
            <a:r>
              <a:rPr lang="en-US" sz="2400" dirty="0">
                <a:latin typeface="Verdana" panose="020B0604030504040204" pitchFamily="34" charset="0"/>
                <a:ea typeface="Verdana" panose="020B0604030504040204" pitchFamily="34" charset="0"/>
                <a:cs typeface="Times New Roman" panose="02020603050405020304" pitchFamily="18" charset="0"/>
              </a:rPr>
              <a:t>W</a:t>
            </a:r>
            <a:r>
              <a:rPr lang="en-US" sz="2400" dirty="0">
                <a:effectLst/>
                <a:latin typeface="Verdana" panose="020B0604030504040204" pitchFamily="34" charset="0"/>
                <a:ea typeface="Verdana" panose="020B0604030504040204" pitchFamily="34" charset="0"/>
                <a:cs typeface="Times New Roman" panose="02020603050405020304" pitchFamily="18" charset="0"/>
              </a:rPr>
              <a:t>e expect students to ‘do’ SDL to support their learning, we tell them to “follow the yellow brick road” of the SDL journey, however there are struggles with this especially in 2</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nd</a:t>
            </a:r>
            <a:r>
              <a:rPr lang="en-US" sz="2400" dirty="0">
                <a:effectLst/>
                <a:latin typeface="Verdana" panose="020B0604030504040204" pitchFamily="34" charset="0"/>
                <a:ea typeface="Verdana" panose="020B0604030504040204" pitchFamily="34" charset="0"/>
                <a:cs typeface="Times New Roman" panose="02020603050405020304" pitchFamily="18" charset="0"/>
              </a:rPr>
              <a:t> year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The Wizard of Oz</a:t>
            </a:r>
            <a:r>
              <a:rPr lang="en-US" sz="2400" dirty="0">
                <a:effectLst/>
                <a:latin typeface="Verdana" panose="020B0604030504040204" pitchFamily="34" charset="0"/>
                <a:ea typeface="Verdana" panose="020B0604030504040204" pitchFamily="34" charset="0"/>
                <a:cs typeface="Times New Roman" panose="02020603050405020304" pitchFamily="18" charset="0"/>
              </a:rPr>
              <a:t>, 1939)</a:t>
            </a:r>
            <a:r>
              <a:rPr lang="en-US" sz="2400" i="1" dirty="0">
                <a:effectLst/>
                <a:latin typeface="Verdana" panose="020B0604030504040204" pitchFamily="34" charset="0"/>
                <a:ea typeface="Verdana" panose="020B0604030504040204" pitchFamily="34" charset="0"/>
                <a:cs typeface="Times New Roman" panose="02020603050405020304" pitchFamily="18" charset="0"/>
              </a:rPr>
              <a:t>.</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11" name="TextBox 11"/>
          <p:cNvSpPr txBox="1"/>
          <p:nvPr/>
        </p:nvSpPr>
        <p:spPr>
          <a:xfrm>
            <a:off x="4293830" y="1430942"/>
            <a:ext cx="9662241" cy="1508426"/>
          </a:xfrm>
          <a:prstGeom prst="rect">
            <a:avLst/>
          </a:prstGeom>
        </p:spPr>
        <p:txBody>
          <a:bodyPr lIns="0" tIns="0" rIns="0" bIns="0" rtlCol="0" anchor="t">
            <a:spAutoFit/>
          </a:bodyPr>
          <a:lstStyle/>
          <a:p>
            <a:pPr algn="ctr">
              <a:lnSpc>
                <a:spcPts val="6160"/>
              </a:lnSpc>
            </a:pPr>
            <a:r>
              <a:rPr lang="en-US" sz="4400" dirty="0">
                <a:latin typeface="Verdana" panose="020B0604030504040204" pitchFamily="34" charset="0"/>
                <a:ea typeface="Verdana" panose="020B0604030504040204" pitchFamily="34" charset="0"/>
                <a:cs typeface="Verdana" panose="020B0604030504040204" pitchFamily="34" charset="0"/>
                <a:sym typeface="Public Sans"/>
              </a:rPr>
              <a:t>Self-directed learning and “The Yellow Brick Road”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grpSp>
        <p:nvGrpSpPr>
          <p:cNvPr id="5" name="Group 5"/>
          <p:cNvGrpSpPr/>
          <p:nvPr/>
        </p:nvGrpSpPr>
        <p:grpSpPr>
          <a:xfrm>
            <a:off x="2160637" y="1387133"/>
            <a:ext cx="13679980" cy="8229600"/>
            <a:chOff x="0" y="0"/>
            <a:chExt cx="3602958" cy="2167467"/>
          </a:xfrm>
        </p:grpSpPr>
        <p:sp>
          <p:nvSpPr>
            <p:cNvPr id="6" name="Freeform 6"/>
            <p:cNvSpPr/>
            <p:nvPr/>
          </p:nvSpPr>
          <p:spPr>
            <a:xfrm>
              <a:off x="0" y="0"/>
              <a:ext cx="3602958" cy="2167467"/>
            </a:xfrm>
            <a:custGeom>
              <a:avLst/>
              <a:gdLst/>
              <a:ahLst/>
              <a:cxnLst/>
              <a:rect l="l" t="t" r="r" b="b"/>
              <a:pathLst>
                <a:path w="3602958" h="2167467">
                  <a:moveTo>
                    <a:pt x="28862" y="0"/>
                  </a:moveTo>
                  <a:lnTo>
                    <a:pt x="3574095" y="0"/>
                  </a:lnTo>
                  <a:cubicBezTo>
                    <a:pt x="3581750" y="0"/>
                    <a:pt x="3589091" y="3041"/>
                    <a:pt x="3594504" y="8454"/>
                  </a:cubicBezTo>
                  <a:cubicBezTo>
                    <a:pt x="3599917" y="13866"/>
                    <a:pt x="3602958" y="21208"/>
                    <a:pt x="3602958" y="28862"/>
                  </a:cubicBezTo>
                  <a:lnTo>
                    <a:pt x="3602958" y="2138604"/>
                  </a:lnTo>
                  <a:cubicBezTo>
                    <a:pt x="3602958" y="2146259"/>
                    <a:pt x="3599917" y="2153600"/>
                    <a:pt x="3594504" y="2159013"/>
                  </a:cubicBezTo>
                  <a:cubicBezTo>
                    <a:pt x="3589091" y="2164426"/>
                    <a:pt x="3581750" y="2167467"/>
                    <a:pt x="3574095" y="2167467"/>
                  </a:cubicBezTo>
                  <a:lnTo>
                    <a:pt x="28862" y="2167467"/>
                  </a:lnTo>
                  <a:cubicBezTo>
                    <a:pt x="21208" y="2167467"/>
                    <a:pt x="13866" y="2164426"/>
                    <a:pt x="8454" y="2159013"/>
                  </a:cubicBezTo>
                  <a:cubicBezTo>
                    <a:pt x="3041" y="2153600"/>
                    <a:pt x="0" y="2146259"/>
                    <a:pt x="0" y="2138604"/>
                  </a:cubicBezTo>
                  <a:lnTo>
                    <a:pt x="0" y="28862"/>
                  </a:lnTo>
                  <a:cubicBezTo>
                    <a:pt x="0" y="21208"/>
                    <a:pt x="3041" y="13866"/>
                    <a:pt x="8454" y="8454"/>
                  </a:cubicBezTo>
                  <a:cubicBezTo>
                    <a:pt x="13866" y="3041"/>
                    <a:pt x="21208" y="0"/>
                    <a:pt x="28862" y="0"/>
                  </a:cubicBezTo>
                  <a:close/>
                </a:path>
              </a:pathLst>
            </a:custGeom>
            <a:solidFill>
              <a:srgbClr val="FFF7D9"/>
            </a:solidFill>
          </p:spPr>
          <p:txBody>
            <a:bodyPr/>
            <a:lstStyle/>
            <a:p>
              <a:endParaRPr lang="en-US"/>
            </a:p>
          </p:txBody>
        </p:sp>
        <p:sp>
          <p:nvSpPr>
            <p:cNvPr id="7" name="TextBox 7"/>
            <p:cNvSpPr txBox="1"/>
            <p:nvPr/>
          </p:nvSpPr>
          <p:spPr>
            <a:xfrm>
              <a:off x="0" y="-38100"/>
              <a:ext cx="3602958"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293830" y="1430942"/>
            <a:ext cx="9662241" cy="713337"/>
          </a:xfrm>
          <a:prstGeom prst="rect">
            <a:avLst/>
          </a:prstGeom>
        </p:spPr>
        <p:txBody>
          <a:bodyPr lIns="0" tIns="0" rIns="0" bIns="0" rtlCol="0" anchor="t">
            <a:spAutoFit/>
          </a:bodyPr>
          <a:lstStyle/>
          <a:p>
            <a:pPr algn="ctr">
              <a:lnSpc>
                <a:spcPts val="6160"/>
              </a:lnSpc>
            </a:pPr>
            <a:r>
              <a:rPr lang="en-US" sz="4400" dirty="0">
                <a:latin typeface="Verdana" panose="020B0604030504040204" pitchFamily="34" charset="0"/>
                <a:ea typeface="Verdana" panose="020B0604030504040204" pitchFamily="34" charset="0"/>
                <a:cs typeface="Verdana" panose="020B0604030504040204" pitchFamily="34" charset="0"/>
                <a:sym typeface="Public Sans"/>
              </a:rPr>
              <a:t>Aims of the Research</a:t>
            </a:r>
          </a:p>
        </p:txBody>
      </p:sp>
      <p:sp>
        <p:nvSpPr>
          <p:cNvPr id="9" name="TextBox 9"/>
          <p:cNvSpPr txBox="1"/>
          <p:nvPr/>
        </p:nvSpPr>
        <p:spPr>
          <a:xfrm>
            <a:off x="3124199" y="3147608"/>
            <a:ext cx="11638883" cy="5789726"/>
          </a:xfrm>
          <a:prstGeom prst="rect">
            <a:avLst/>
          </a:prstGeom>
        </p:spPr>
        <p:txBody>
          <a:bodyPr wrap="square" lIns="0" tIns="0" rIns="0" bIns="0" rtlCol="0" anchor="t">
            <a:spAutoFit/>
          </a:bodyPr>
          <a:lstStyle/>
          <a:p>
            <a:pPr marL="582938" lvl="1" indent="-291469" algn="l">
              <a:lnSpc>
                <a:spcPts val="3780"/>
              </a:lnSpc>
              <a:buFont typeface="Arial"/>
              <a:buChar char="•"/>
            </a:pPr>
            <a:r>
              <a:rPr lang="en-US" sz="2400" b="1" dirty="0">
                <a:latin typeface="Verdana" panose="020B0604030504040204" pitchFamily="34" charset="0"/>
                <a:ea typeface="Verdana" panose="020B0604030504040204" pitchFamily="34" charset="0"/>
                <a:cs typeface="Verdana" panose="020B0604030504040204" pitchFamily="34" charset="0"/>
                <a:sym typeface="Public Sans"/>
              </a:rPr>
              <a:t>RQ1</a:t>
            </a:r>
            <a:r>
              <a:rPr lang="en-US" sz="2400" dirty="0">
                <a:latin typeface="Verdana" panose="020B0604030504040204" pitchFamily="34" charset="0"/>
                <a:ea typeface="Verdana" panose="020B0604030504040204" pitchFamily="34" charset="0"/>
                <a:cs typeface="Verdana" panose="020B0604030504040204" pitchFamily="34" charset="0"/>
                <a:sym typeface="Public Sans"/>
              </a:rPr>
              <a:t> – What are second year pre-registration student nurses’ understandings of the purpose and importance of SDL?</a:t>
            </a:r>
          </a:p>
          <a:p>
            <a:pPr marL="582938" lvl="1" indent="-291469" algn="l">
              <a:lnSpc>
                <a:spcPts val="3780"/>
              </a:lnSpc>
              <a:buFont typeface="Arial"/>
              <a:buChar char="•"/>
            </a:pPr>
            <a:r>
              <a:rPr lang="en-US" sz="2400" b="1" dirty="0">
                <a:latin typeface="Verdana" panose="020B0604030504040204" pitchFamily="34" charset="0"/>
                <a:ea typeface="Verdana" panose="020B0604030504040204" pitchFamily="34" charset="0"/>
                <a:cs typeface="Verdana" panose="020B0604030504040204" pitchFamily="34" charset="0"/>
                <a:sym typeface="Public Sans"/>
              </a:rPr>
              <a:t>RQ2</a:t>
            </a:r>
            <a:r>
              <a:rPr lang="en-US" sz="2400" dirty="0">
                <a:latin typeface="Verdana" panose="020B0604030504040204" pitchFamily="34" charset="0"/>
                <a:ea typeface="Verdana" panose="020B0604030504040204" pitchFamily="34" charset="0"/>
                <a:cs typeface="Verdana" panose="020B0604030504040204" pitchFamily="34" charset="0"/>
                <a:sym typeface="Public Sans"/>
              </a:rPr>
              <a:t> – What are second year pre-registration student nurses’ experiences of the barriers to motivation and engagement with SDL?</a:t>
            </a:r>
          </a:p>
          <a:p>
            <a:pPr algn="l">
              <a:lnSpc>
                <a:spcPts val="3780"/>
              </a:lnSpc>
            </a:pPr>
            <a:endParaRPr lang="en-US" sz="2400" dirty="0">
              <a:latin typeface="Verdana" panose="020B0604030504040204" pitchFamily="34" charset="0"/>
              <a:ea typeface="Verdana" panose="020B0604030504040204" pitchFamily="34" charset="0"/>
              <a:cs typeface="Verdana" panose="020B0604030504040204" pitchFamily="34" charset="0"/>
              <a:sym typeface="Public Sans"/>
            </a:endParaRPr>
          </a:p>
          <a:p>
            <a:pPr marL="342900" indent="-342900" algn="l">
              <a:lnSpc>
                <a:spcPts val="378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sym typeface="Public Sans"/>
              </a:rPr>
              <a:t>This presentation aims to develop understanding of the second-year student nurse experience of SDL and what some of the student identified barriers to motivation and engagement with SDL are within the research presented. </a:t>
            </a:r>
          </a:p>
          <a:p>
            <a:pPr algn="l">
              <a:lnSpc>
                <a:spcPts val="3780"/>
              </a:lnSpc>
            </a:pPr>
            <a:endParaRPr lang="en-US" sz="2400" dirty="0">
              <a:latin typeface="Verdana" panose="020B0604030504040204" pitchFamily="34" charset="0"/>
              <a:ea typeface="Verdana" panose="020B0604030504040204" pitchFamily="34" charset="0"/>
              <a:cs typeface="Verdana" panose="020B0604030504040204" pitchFamily="34" charset="0"/>
              <a:sym typeface="Public Sans"/>
            </a:endParaRPr>
          </a:p>
          <a:p>
            <a:pPr algn="l">
              <a:lnSpc>
                <a:spcPts val="3780"/>
              </a:lnSpc>
            </a:pPr>
            <a:r>
              <a:rPr lang="en-US" sz="2400" dirty="0">
                <a:latin typeface="Verdana" panose="020B0604030504040204" pitchFamily="34" charset="0"/>
                <a:ea typeface="Verdana" panose="020B0604030504040204" pitchFamily="34" charset="0"/>
                <a:cs typeface="Verdana" panose="020B0604030504040204" pitchFamily="34" charset="0"/>
                <a:sym typeface="Public Sans"/>
              </a:rPr>
              <a:t>It is hoped this will lead to reflection on practice, sharing of good practice, and generation of thought and discussion in relation to the issues raised.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grpSp>
        <p:nvGrpSpPr>
          <p:cNvPr id="5" name="Group 5"/>
          <p:cNvGrpSpPr/>
          <p:nvPr/>
        </p:nvGrpSpPr>
        <p:grpSpPr>
          <a:xfrm>
            <a:off x="2172585" y="1399080"/>
            <a:ext cx="13679980" cy="8229600"/>
            <a:chOff x="0" y="0"/>
            <a:chExt cx="3602958" cy="2167467"/>
          </a:xfrm>
        </p:grpSpPr>
        <p:sp>
          <p:nvSpPr>
            <p:cNvPr id="6" name="Freeform 6"/>
            <p:cNvSpPr/>
            <p:nvPr/>
          </p:nvSpPr>
          <p:spPr>
            <a:xfrm>
              <a:off x="0" y="0"/>
              <a:ext cx="3602958" cy="2167467"/>
            </a:xfrm>
            <a:custGeom>
              <a:avLst/>
              <a:gdLst/>
              <a:ahLst/>
              <a:cxnLst/>
              <a:rect l="l" t="t" r="r" b="b"/>
              <a:pathLst>
                <a:path w="3602958" h="2167467">
                  <a:moveTo>
                    <a:pt x="28862" y="0"/>
                  </a:moveTo>
                  <a:lnTo>
                    <a:pt x="3574095" y="0"/>
                  </a:lnTo>
                  <a:cubicBezTo>
                    <a:pt x="3581750" y="0"/>
                    <a:pt x="3589091" y="3041"/>
                    <a:pt x="3594504" y="8454"/>
                  </a:cubicBezTo>
                  <a:cubicBezTo>
                    <a:pt x="3599917" y="13866"/>
                    <a:pt x="3602958" y="21208"/>
                    <a:pt x="3602958" y="28862"/>
                  </a:cubicBezTo>
                  <a:lnTo>
                    <a:pt x="3602958" y="2138604"/>
                  </a:lnTo>
                  <a:cubicBezTo>
                    <a:pt x="3602958" y="2146259"/>
                    <a:pt x="3599917" y="2153600"/>
                    <a:pt x="3594504" y="2159013"/>
                  </a:cubicBezTo>
                  <a:cubicBezTo>
                    <a:pt x="3589091" y="2164426"/>
                    <a:pt x="3581750" y="2167467"/>
                    <a:pt x="3574095" y="2167467"/>
                  </a:cubicBezTo>
                  <a:lnTo>
                    <a:pt x="28862" y="2167467"/>
                  </a:lnTo>
                  <a:cubicBezTo>
                    <a:pt x="21208" y="2167467"/>
                    <a:pt x="13866" y="2164426"/>
                    <a:pt x="8454" y="2159013"/>
                  </a:cubicBezTo>
                  <a:cubicBezTo>
                    <a:pt x="3041" y="2153600"/>
                    <a:pt x="0" y="2146259"/>
                    <a:pt x="0" y="2138604"/>
                  </a:cubicBezTo>
                  <a:lnTo>
                    <a:pt x="0" y="28862"/>
                  </a:lnTo>
                  <a:cubicBezTo>
                    <a:pt x="0" y="21208"/>
                    <a:pt x="3041" y="13866"/>
                    <a:pt x="8454" y="8454"/>
                  </a:cubicBezTo>
                  <a:cubicBezTo>
                    <a:pt x="13866" y="3041"/>
                    <a:pt x="21208" y="0"/>
                    <a:pt x="28862" y="0"/>
                  </a:cubicBezTo>
                  <a:close/>
                </a:path>
              </a:pathLst>
            </a:custGeom>
            <a:solidFill>
              <a:srgbClr val="FFF7D9"/>
            </a:solidFill>
          </p:spPr>
          <p:txBody>
            <a:bodyPr/>
            <a:lstStyle/>
            <a:p>
              <a:endParaRPr lang="en-US" dirty="0"/>
            </a:p>
          </p:txBody>
        </p:sp>
        <p:sp>
          <p:nvSpPr>
            <p:cNvPr id="7" name="TextBox 7"/>
            <p:cNvSpPr txBox="1"/>
            <p:nvPr/>
          </p:nvSpPr>
          <p:spPr>
            <a:xfrm>
              <a:off x="0" y="-38100"/>
              <a:ext cx="3602958"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271270" y="1399080"/>
            <a:ext cx="9662241" cy="713272"/>
          </a:xfrm>
          <a:prstGeom prst="rect">
            <a:avLst/>
          </a:prstGeom>
        </p:spPr>
        <p:txBody>
          <a:bodyPr lIns="0" tIns="0" rIns="0" bIns="0" rtlCol="0" anchor="t">
            <a:spAutoFit/>
          </a:bodyPr>
          <a:lstStyle/>
          <a:p>
            <a:pPr algn="ctr">
              <a:lnSpc>
                <a:spcPts val="6160"/>
              </a:lnSpc>
            </a:pPr>
            <a:r>
              <a:rPr lang="en-US" sz="4400" dirty="0">
                <a:latin typeface="Verdana" panose="020B0604030504040204" pitchFamily="34" charset="0"/>
                <a:ea typeface="Verdana" panose="020B0604030504040204" pitchFamily="34" charset="0"/>
                <a:cs typeface="Verdana" panose="020B0604030504040204" pitchFamily="34" charset="0"/>
                <a:sym typeface="Public Sans"/>
              </a:rPr>
              <a:t>Research Methods</a:t>
            </a:r>
          </a:p>
        </p:txBody>
      </p:sp>
      <p:sp>
        <p:nvSpPr>
          <p:cNvPr id="9" name="TextBox 9"/>
          <p:cNvSpPr txBox="1"/>
          <p:nvPr/>
        </p:nvSpPr>
        <p:spPr>
          <a:xfrm>
            <a:off x="2193680" y="2369063"/>
            <a:ext cx="13261765" cy="7259616"/>
          </a:xfrm>
          <a:prstGeom prst="rect">
            <a:avLst/>
          </a:prstGeom>
        </p:spPr>
        <p:txBody>
          <a:bodyPr wrap="square" lIns="0" tIns="0" rIns="0" bIns="0" rtlCol="0" anchor="t">
            <a:spAutoFit/>
          </a:bodyPr>
          <a:lstStyle/>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Small scale interpretivist research designed to illuminate and understand the student experience from the students’ perspectives (case study approach).</a:t>
            </a:r>
          </a:p>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Took place in the educational environment.</a:t>
            </a:r>
          </a:p>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All pathways of nursing included in design and recruitment to ensure holistic understanding of the case and mitigate potential low response rates.</a:t>
            </a:r>
          </a:p>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2</a:t>
            </a:r>
            <a:r>
              <a:rPr lang="en-US" sz="2800" baseline="30000" dirty="0">
                <a:latin typeface="Verdana" panose="020B0604030504040204" pitchFamily="34" charset="0"/>
                <a:ea typeface="Verdana" panose="020B0604030504040204" pitchFamily="34" charset="0"/>
                <a:cs typeface="Verdana" panose="020B0604030504040204" pitchFamily="34" charset="0"/>
                <a:sym typeface="Public Sans"/>
              </a:rPr>
              <a:t>nd</a:t>
            </a:r>
            <a:r>
              <a:rPr lang="en-US" sz="2800" dirty="0">
                <a:latin typeface="Verdana" panose="020B0604030504040204" pitchFamily="34" charset="0"/>
                <a:ea typeface="Verdana" panose="020B0604030504040204" pitchFamily="34" charset="0"/>
                <a:cs typeface="Verdana" panose="020B0604030504040204" pitchFamily="34" charset="0"/>
                <a:sym typeface="Public Sans"/>
              </a:rPr>
              <a:t> and 3</a:t>
            </a:r>
            <a:r>
              <a:rPr lang="en-US" sz="2800" baseline="30000" dirty="0">
                <a:latin typeface="Verdana" panose="020B0604030504040204" pitchFamily="34" charset="0"/>
                <a:ea typeface="Verdana" panose="020B0604030504040204" pitchFamily="34" charset="0"/>
                <a:cs typeface="Verdana" panose="020B0604030504040204" pitchFamily="34" charset="0"/>
                <a:sym typeface="Public Sans"/>
              </a:rPr>
              <a:t>rd</a:t>
            </a:r>
            <a:r>
              <a:rPr lang="en-US" sz="2800" dirty="0">
                <a:latin typeface="Verdana" panose="020B0604030504040204" pitchFamily="34" charset="0"/>
                <a:ea typeface="Verdana" panose="020B0604030504040204" pitchFamily="34" charset="0"/>
                <a:cs typeface="Verdana" panose="020B0604030504040204" pitchFamily="34" charset="0"/>
                <a:sym typeface="Public Sans"/>
              </a:rPr>
              <a:t> year students targeted for recruitment; decision to include 3</a:t>
            </a:r>
            <a:r>
              <a:rPr lang="en-US" sz="2800" baseline="30000" dirty="0">
                <a:latin typeface="Verdana" panose="020B0604030504040204" pitchFamily="34" charset="0"/>
                <a:ea typeface="Verdana" panose="020B0604030504040204" pitchFamily="34" charset="0"/>
                <a:cs typeface="Verdana" panose="020B0604030504040204" pitchFamily="34" charset="0"/>
                <a:sym typeface="Public Sans"/>
              </a:rPr>
              <a:t>rd</a:t>
            </a:r>
            <a:r>
              <a:rPr lang="en-US" sz="2800" dirty="0">
                <a:latin typeface="Verdana" panose="020B0604030504040204" pitchFamily="34" charset="0"/>
                <a:ea typeface="Verdana" panose="020B0604030504040204" pitchFamily="34" charset="0"/>
                <a:cs typeface="Verdana" panose="020B0604030504040204" pitchFamily="34" charset="0"/>
                <a:sym typeface="Public Sans"/>
              </a:rPr>
              <a:t> years was due to their recent experience of completing year 2 in full and their ability to offer additional insight.</a:t>
            </a:r>
          </a:p>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Two methods of data collection to enable triangulation of data: self-completion questionnaires (2</a:t>
            </a:r>
            <a:r>
              <a:rPr lang="en-US" sz="2800" baseline="30000" dirty="0">
                <a:latin typeface="Verdana" panose="020B0604030504040204" pitchFamily="34" charset="0"/>
                <a:ea typeface="Verdana" panose="020B0604030504040204" pitchFamily="34" charset="0"/>
                <a:cs typeface="Verdana" panose="020B0604030504040204" pitchFamily="34" charset="0"/>
                <a:sym typeface="Public Sans"/>
              </a:rPr>
              <a:t>nd</a:t>
            </a:r>
            <a:r>
              <a:rPr lang="en-US" sz="2800" dirty="0">
                <a:latin typeface="Verdana" panose="020B0604030504040204" pitchFamily="34" charset="0"/>
                <a:ea typeface="Verdana" panose="020B0604030504040204" pitchFamily="34" charset="0"/>
                <a:cs typeface="Verdana" panose="020B0604030504040204" pitchFamily="34" charset="0"/>
                <a:sym typeface="Public Sans"/>
              </a:rPr>
              <a:t> year) and an in-person focus group (3</a:t>
            </a:r>
            <a:r>
              <a:rPr lang="en-US" sz="2800" baseline="30000" dirty="0">
                <a:latin typeface="Verdana" panose="020B0604030504040204" pitchFamily="34" charset="0"/>
                <a:ea typeface="Verdana" panose="020B0604030504040204" pitchFamily="34" charset="0"/>
                <a:cs typeface="Verdana" panose="020B0604030504040204" pitchFamily="34" charset="0"/>
                <a:sym typeface="Public Sans"/>
              </a:rPr>
              <a:t>rd</a:t>
            </a:r>
            <a:r>
              <a:rPr lang="en-US" sz="2800" dirty="0">
                <a:latin typeface="Verdana" panose="020B0604030504040204" pitchFamily="34" charset="0"/>
                <a:ea typeface="Verdana" panose="020B0604030504040204" pitchFamily="34" charset="0"/>
                <a:cs typeface="Verdana" panose="020B0604030504040204" pitchFamily="34" charset="0"/>
                <a:sym typeface="Public Sans"/>
              </a:rPr>
              <a:t> year).</a:t>
            </a:r>
          </a:p>
          <a:p>
            <a:pPr marL="582938" lvl="1" indent="-291469" algn="just">
              <a:lnSpc>
                <a:spcPts val="3780"/>
              </a:lnSpc>
              <a:buFont typeface="Arial"/>
              <a:buChar char="•"/>
            </a:pPr>
            <a:r>
              <a:rPr lang="en-US" sz="2800" dirty="0">
                <a:latin typeface="Verdana" panose="020B0604030504040204" pitchFamily="34" charset="0"/>
                <a:ea typeface="Verdana" panose="020B0604030504040204" pitchFamily="34" charset="0"/>
                <a:cs typeface="Verdana" panose="020B0604030504040204" pitchFamily="34" charset="0"/>
                <a:sym typeface="Public Sans"/>
              </a:rPr>
              <a:t>Concurrent design was possible, however the timing of data collection had to be carefully considered.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EC18E-BC80-880C-2679-3382809C702C}"/>
              </a:ext>
            </a:extLst>
          </p:cNvPr>
          <p:cNvSpPr txBox="1"/>
          <p:nvPr/>
        </p:nvSpPr>
        <p:spPr>
          <a:xfrm>
            <a:off x="457200" y="231599"/>
            <a:ext cx="1684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Public Sans"/>
              </a:rPr>
              <a:t>RQ1 Analysis </a:t>
            </a: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8B0874F4-A29E-B523-9CB0-CC737569781D}"/>
              </a:ext>
            </a:extLst>
          </p:cNvPr>
          <p:cNvGraphicFramePr/>
          <p:nvPr>
            <p:extLst>
              <p:ext uri="{D42A27DB-BD31-4B8C-83A1-F6EECF244321}">
                <p14:modId xmlns:p14="http://schemas.microsoft.com/office/powerpoint/2010/main" val="1381713599"/>
              </p:ext>
            </p:extLst>
          </p:nvPr>
        </p:nvGraphicFramePr>
        <p:xfrm>
          <a:off x="6741694" y="342900"/>
          <a:ext cx="11506200" cy="815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1803D62-4A3C-7C00-5CF0-219A572C80A5}"/>
              </a:ext>
            </a:extLst>
          </p:cNvPr>
          <p:cNvSpPr txBox="1"/>
          <p:nvPr/>
        </p:nvSpPr>
        <p:spPr>
          <a:xfrm>
            <a:off x="685800" y="5892778"/>
            <a:ext cx="5715000" cy="4154984"/>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 students identified that engaging with SDL has no impact on their grades.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 students believed that engaging with SDL would increase their grades, but that they felt unmotivated to engage.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10 students perceived that engaging with SDL increased their grades and this motivates them to engage.</a:t>
            </a:r>
          </a:p>
        </p:txBody>
      </p:sp>
      <p:sp>
        <p:nvSpPr>
          <p:cNvPr id="6" name="TextBox 5">
            <a:extLst>
              <a:ext uri="{FF2B5EF4-FFF2-40B4-BE49-F238E27FC236}">
                <a16:creationId xmlns:a16="http://schemas.microsoft.com/office/drawing/2014/main" id="{4EC06436-F17A-D8B7-D8F0-31465C2E20FF}"/>
              </a:ext>
            </a:extLst>
          </p:cNvPr>
          <p:cNvSpPr txBox="1"/>
          <p:nvPr/>
        </p:nvSpPr>
        <p:spPr>
          <a:xfrm>
            <a:off x="6741694" y="8872086"/>
            <a:ext cx="11506200"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Open text box comments indicated that some 2</a:t>
            </a:r>
            <a:r>
              <a:rPr kumimoji="0" lang="en-US" sz="2400" b="0" i="0"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nd</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year students were able to equate SDL with getting good grades, ‘passing’, reaching goals and getting the best out of their degree programme.</a:t>
            </a:r>
          </a:p>
        </p:txBody>
      </p:sp>
      <p:sp>
        <p:nvSpPr>
          <p:cNvPr id="4" name="TextBox 3">
            <a:extLst>
              <a:ext uri="{FF2B5EF4-FFF2-40B4-BE49-F238E27FC236}">
                <a16:creationId xmlns:a16="http://schemas.microsoft.com/office/drawing/2014/main" id="{1807D893-31F3-C8C5-EFFC-3BFEE7417D05}"/>
              </a:ext>
            </a:extLst>
          </p:cNvPr>
          <p:cNvSpPr txBox="1"/>
          <p:nvPr/>
        </p:nvSpPr>
        <p:spPr>
          <a:xfrm>
            <a:off x="685800" y="1128890"/>
            <a:ext cx="5715000" cy="830997"/>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32 questionnaire respondents (2</a:t>
            </a:r>
            <a:r>
              <a:rPr kumimoji="0" lang="en-GB" sz="2400" b="0" i="0"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mn-cs"/>
              </a:rPr>
              <a:t>nd</a:t>
            </a:r>
            <a:r>
              <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year students) </a:t>
            </a:r>
          </a:p>
        </p:txBody>
      </p:sp>
      <p:sp>
        <p:nvSpPr>
          <p:cNvPr id="7" name="TextBox 6">
            <a:extLst>
              <a:ext uri="{FF2B5EF4-FFF2-40B4-BE49-F238E27FC236}">
                <a16:creationId xmlns:a16="http://schemas.microsoft.com/office/drawing/2014/main" id="{D414A8F8-E9F0-F05A-6361-9D9E564E124F}"/>
              </a:ext>
            </a:extLst>
          </p:cNvPr>
          <p:cNvSpPr txBox="1"/>
          <p:nvPr/>
        </p:nvSpPr>
        <p:spPr>
          <a:xfrm>
            <a:off x="685800" y="2171700"/>
            <a:ext cx="5715000" cy="3416320"/>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 students selected “I think I understand what the purpose of SDL is, but I am not completely sure”. The remaining 24 respondents chose “I am confident that I understand the purpose of SDL”, no students selected “I do not understand the purpose of SDL”.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21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a:extLst>
            <a:ext uri="{FF2B5EF4-FFF2-40B4-BE49-F238E27FC236}">
              <a16:creationId xmlns:a16="http://schemas.microsoft.com/office/drawing/2014/main" id="{93655B27-AA82-C557-8F46-D303369625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8D78BB-1D61-19AE-E44E-5FF76ECC6A41}"/>
              </a:ext>
            </a:extLst>
          </p:cNvPr>
          <p:cNvSpPr txBox="1"/>
          <p:nvPr/>
        </p:nvSpPr>
        <p:spPr>
          <a:xfrm>
            <a:off x="685800" y="342900"/>
            <a:ext cx="16840200" cy="1015663"/>
          </a:xfrm>
          <a:prstGeom prst="rect">
            <a:avLst/>
          </a:prstGeom>
          <a:noFill/>
        </p:spPr>
        <p:txBody>
          <a:bodyPr wrap="square" rtlCol="0">
            <a:spAutoFit/>
          </a:bodyPr>
          <a:lstStyle/>
          <a:p>
            <a:pPr algn="just"/>
            <a:r>
              <a:rPr lang="en-US" sz="3600" dirty="0">
                <a:latin typeface="Verdana" panose="020B0604030504040204" pitchFamily="34" charset="0"/>
                <a:ea typeface="Verdana" panose="020B0604030504040204" pitchFamily="34" charset="0"/>
                <a:cs typeface="Verdana" panose="020B0604030504040204" pitchFamily="34" charset="0"/>
                <a:sym typeface="Public Sans"/>
              </a:rPr>
              <a:t>RQ1 Key Findings</a:t>
            </a:r>
          </a:p>
          <a:p>
            <a:endParaRPr lang="en-US" sz="2400" dirty="0"/>
          </a:p>
        </p:txBody>
      </p:sp>
      <p:graphicFrame>
        <p:nvGraphicFramePr>
          <p:cNvPr id="3" name="Chart 2">
            <a:extLst>
              <a:ext uri="{FF2B5EF4-FFF2-40B4-BE49-F238E27FC236}">
                <a16:creationId xmlns:a16="http://schemas.microsoft.com/office/drawing/2014/main" id="{36C7D90D-08ED-AAF7-2D96-A8EA961C92BB}"/>
              </a:ext>
            </a:extLst>
          </p:cNvPr>
          <p:cNvGraphicFramePr/>
          <p:nvPr/>
        </p:nvGraphicFramePr>
        <p:xfrm>
          <a:off x="6083968" y="1714500"/>
          <a:ext cx="12192000" cy="812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09A9307-8892-D889-4D1C-51A140BB7ED4}"/>
              </a:ext>
            </a:extLst>
          </p:cNvPr>
          <p:cNvSpPr txBox="1"/>
          <p:nvPr/>
        </p:nvSpPr>
        <p:spPr>
          <a:xfrm>
            <a:off x="762000" y="1638905"/>
            <a:ext cx="16764000" cy="8279190"/>
          </a:xfrm>
          <a:prstGeom prst="rect">
            <a:avLst/>
          </a:prstGeom>
          <a:noFill/>
        </p:spPr>
        <p:txBody>
          <a:bodyPr wrap="square" rtlCol="0">
            <a:spAutoFit/>
          </a:bodyPr>
          <a:lstStyle/>
          <a:p>
            <a:pPr marL="342900" indent="-342900" algn="just">
              <a:spcBef>
                <a:spcPts val="1200"/>
              </a:spcBef>
              <a:spcAft>
                <a:spcPts val="12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N</a:t>
            </a:r>
            <a:r>
              <a:rPr lang="en-US" sz="2400" dirty="0">
                <a:effectLst/>
                <a:latin typeface="Verdana" panose="020B0604030504040204" pitchFamily="34" charset="0"/>
                <a:ea typeface="Verdana" panose="020B0604030504040204" pitchFamily="34" charset="0"/>
                <a:cs typeface="Verdana" panose="020B0604030504040204" pitchFamily="34" charset="0"/>
              </a:rPr>
              <a:t>ot all the 2</a:t>
            </a:r>
            <a:r>
              <a:rPr lang="en-US" sz="2400" baseline="30000" dirty="0">
                <a:effectLst/>
                <a:latin typeface="Verdana" panose="020B0604030504040204" pitchFamily="34" charset="0"/>
                <a:ea typeface="Verdana" panose="020B0604030504040204" pitchFamily="34" charset="0"/>
                <a:cs typeface="Verdana" panose="020B0604030504040204" pitchFamily="34" charset="0"/>
              </a:rPr>
              <a:t>nd</a:t>
            </a:r>
            <a:r>
              <a:rPr lang="en-US" sz="2400" dirty="0">
                <a:effectLst/>
                <a:latin typeface="Verdana" panose="020B0604030504040204" pitchFamily="34" charset="0"/>
                <a:ea typeface="Verdana" panose="020B0604030504040204" pitchFamily="34" charset="0"/>
                <a:cs typeface="Verdana" panose="020B0604030504040204" pitchFamily="34" charset="0"/>
              </a:rPr>
              <a:t> year students were able to confidently identify the purpose and impact of SDL, however there was a general understanding that there is some relationship between SDL and ‘passing’. </a:t>
            </a:r>
          </a:p>
          <a:p>
            <a:pPr marL="342900" indent="-342900" algn="just">
              <a:spcBef>
                <a:spcPts val="1200"/>
              </a:spcBef>
              <a:spcAft>
                <a:spcPts val="1200"/>
              </a:spcAft>
              <a:buFont typeface="Arial" panose="020B0604020202020204" pitchFamily="34" charset="0"/>
              <a:buChar char="•"/>
            </a:pPr>
            <a:r>
              <a:rPr lang="en-US" sz="2400" dirty="0">
                <a:effectLst/>
                <a:latin typeface="Verdana" panose="020B0604030504040204" pitchFamily="34" charset="0"/>
                <a:ea typeface="Verdana" panose="020B0604030504040204" pitchFamily="34" charset="0"/>
                <a:cs typeface="Verdana" panose="020B0604030504040204" pitchFamily="34" charset="0"/>
              </a:rPr>
              <a:t>For the 3rd years, the understanding of SDL purpose and impact was clearer, the relationship between SDL and academic grades was also well understood and engagement with SDL was linked with advancing learning and exploring academic and clinical interests:</a:t>
            </a:r>
          </a:p>
          <a:p>
            <a:pPr algn="just"/>
            <a:endParaRPr lang="en-GB" sz="2400" i="1" dirty="0">
              <a:latin typeface="Verdana" panose="020B0604030504040204" pitchFamily="34" charset="0"/>
              <a:ea typeface="Verdana" panose="020B0604030504040204" pitchFamily="34" charset="0"/>
              <a:cs typeface="Verdana" panose="020B0604030504040204" pitchFamily="34" charset="0"/>
            </a:endParaRPr>
          </a:p>
          <a:p>
            <a:pPr lvl="2" algn="just"/>
            <a:r>
              <a:rPr lang="en-GB" sz="2400" i="1" dirty="0">
                <a:effectLst/>
                <a:latin typeface="Verdana" panose="020B0604030504040204" pitchFamily="34" charset="0"/>
                <a:ea typeface="Verdana" panose="020B0604030504040204" pitchFamily="34" charset="0"/>
                <a:cs typeface="Verdana" panose="020B0604030504040204" pitchFamily="34" charset="0"/>
              </a:rPr>
              <a:t>“you want to equip yourself for going into the world of work [...] so you need to have all of the tools at your disposal, whether that's knowledge or emotional resilience, [...] you want to do well” </a:t>
            </a:r>
          </a:p>
          <a:p>
            <a:pPr algn="just"/>
            <a:endParaRPr lang="en-GB" sz="24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Bef>
                <a:spcPts val="1200"/>
              </a:spcBef>
              <a:spcAft>
                <a:spcPts val="1200"/>
              </a:spcAft>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The 3</a:t>
            </a:r>
            <a:r>
              <a:rPr lang="en-GB" sz="2400" baseline="30000" dirty="0">
                <a:latin typeface="Verdana" panose="020B0604030504040204" pitchFamily="34" charset="0"/>
                <a:ea typeface="Verdana" panose="020B0604030504040204" pitchFamily="34" charset="0"/>
                <a:cs typeface="Verdana" panose="020B0604030504040204" pitchFamily="34" charset="0"/>
              </a:rPr>
              <a:t>rd</a:t>
            </a:r>
            <a:r>
              <a:rPr lang="en-GB" sz="2400" dirty="0">
                <a:latin typeface="Verdana" panose="020B0604030504040204" pitchFamily="34" charset="0"/>
                <a:ea typeface="Verdana" panose="020B0604030504040204" pitchFamily="34" charset="0"/>
                <a:cs typeface="Verdana" panose="020B0604030504040204" pitchFamily="34" charset="0"/>
              </a:rPr>
              <a:t> year group experienced ‘doing well’ as an outcome of SDL engagement, this boosted self-efficacy and precipitated further engagement in SDL.</a:t>
            </a:r>
          </a:p>
          <a:p>
            <a:pPr marL="342900" indent="-342900" algn="just">
              <a:spcBef>
                <a:spcPts val="1200"/>
              </a:spcBef>
              <a:spcAft>
                <a:spcPts val="1200"/>
              </a:spcAft>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Some free text comments from the 2</a:t>
            </a:r>
            <a:r>
              <a:rPr lang="en-GB" sz="2400" baseline="30000" dirty="0">
                <a:latin typeface="Verdana" panose="020B0604030504040204" pitchFamily="34" charset="0"/>
                <a:ea typeface="Verdana" panose="020B0604030504040204" pitchFamily="34" charset="0"/>
                <a:cs typeface="Verdana" panose="020B0604030504040204" pitchFamily="34" charset="0"/>
              </a:rPr>
              <a:t>nd</a:t>
            </a:r>
            <a:r>
              <a:rPr lang="en-GB" sz="2400" dirty="0">
                <a:latin typeface="Verdana" panose="020B0604030504040204" pitchFamily="34" charset="0"/>
                <a:ea typeface="Verdana" panose="020B0604030504040204" pitchFamily="34" charset="0"/>
                <a:cs typeface="Verdana" panose="020B0604030504040204" pitchFamily="34" charset="0"/>
              </a:rPr>
              <a:t> years highlighted a perception of SDL as an ”unrelated activity” that is “not always necessary and important for […] learning”, some students identified that there was “too much” on offer in terms of SDL and that this could be overwhelming.</a:t>
            </a:r>
          </a:p>
          <a:p>
            <a:pPr marL="342900" indent="-342900" algn="just">
              <a:spcBef>
                <a:spcPts val="1200"/>
              </a:spcBef>
              <a:spcAft>
                <a:spcPts val="12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Both groups expressed their understanding of SDL as an isolating activity that happens alone and away from shared learning spaces and tutor support.</a:t>
            </a:r>
          </a:p>
          <a:p>
            <a:pPr marL="342900" indent="-342900" algn="just">
              <a:spcBef>
                <a:spcPts val="1200"/>
              </a:spcBef>
              <a:spcAft>
                <a:spcPts val="1200"/>
              </a:spcAft>
              <a:buFont typeface="Arial" panose="020B0604020202020204" pitchFamily="34" charset="0"/>
              <a:buChar char="•"/>
            </a:pPr>
            <a:r>
              <a:rPr lang="en-GB" sz="2400" dirty="0">
                <a:effectLst/>
                <a:latin typeface="Verdana" panose="020B0604030504040204" pitchFamily="34" charset="0"/>
                <a:ea typeface="Verdana" panose="020B0604030504040204" pitchFamily="34" charset="0"/>
                <a:cs typeface="Verdana" panose="020B0604030504040204" pitchFamily="34" charset="0"/>
              </a:rPr>
              <a:t>While participants from both groups largely demonstrated awareness of the importance of SDL and acknowledgement that it aids learning, this was not always a sufficient motivator for engagement.</a:t>
            </a:r>
          </a:p>
        </p:txBody>
      </p:sp>
    </p:spTree>
    <p:extLst>
      <p:ext uri="{BB962C8B-B14F-4D97-AF65-F5344CB8AC3E}">
        <p14:creationId xmlns:p14="http://schemas.microsoft.com/office/powerpoint/2010/main" val="185217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a:extLst>
            <a:ext uri="{FF2B5EF4-FFF2-40B4-BE49-F238E27FC236}">
              <a16:creationId xmlns:a16="http://schemas.microsoft.com/office/drawing/2014/main" id="{39AB6D42-A1FF-2EC7-EB75-0FFC9D18A5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0BE2DD-DC8E-878D-B1E6-9E03B1813645}"/>
              </a:ext>
            </a:extLst>
          </p:cNvPr>
          <p:cNvSpPr txBox="1"/>
          <p:nvPr/>
        </p:nvSpPr>
        <p:spPr>
          <a:xfrm>
            <a:off x="304800" y="184407"/>
            <a:ext cx="1684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Public Sans"/>
              </a:rPr>
              <a:t>RQ2 Analysis </a:t>
            </a:r>
            <a:endParaRPr kumimoji="0" lang="en-US" sz="3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Chart 2">
            <a:extLst>
              <a:ext uri="{FF2B5EF4-FFF2-40B4-BE49-F238E27FC236}">
                <a16:creationId xmlns:a16="http://schemas.microsoft.com/office/drawing/2014/main" id="{3DDB52B2-074C-012B-BA5B-9821055B9BC1}"/>
              </a:ext>
            </a:extLst>
          </p:cNvPr>
          <p:cNvGraphicFramePr/>
          <p:nvPr>
            <p:extLst>
              <p:ext uri="{D42A27DB-BD31-4B8C-83A1-F6EECF244321}">
                <p14:modId xmlns:p14="http://schemas.microsoft.com/office/powerpoint/2010/main" val="2012087936"/>
              </p:ext>
            </p:extLst>
          </p:nvPr>
        </p:nvGraphicFramePr>
        <p:xfrm>
          <a:off x="152400" y="1736334"/>
          <a:ext cx="11125200" cy="79791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3A011B3-1839-9ADC-03C0-04EC8EAA5522}"/>
              </a:ext>
            </a:extLst>
          </p:cNvPr>
          <p:cNvSpPr txBox="1"/>
          <p:nvPr/>
        </p:nvSpPr>
        <p:spPr>
          <a:xfrm>
            <a:off x="11391331" y="7399347"/>
            <a:ext cx="6743700" cy="2677656"/>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workload in 2</a:t>
            </a:r>
            <a:r>
              <a:rPr kumimoji="0" lang="en-US" sz="2400" b="0" i="0"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nd</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year was perceived as overwhelming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phrase “mentally draining” was used to describe the year 2 experience and mirrored verbatim in the qualitative comments of year 2 students and in the year 3 focus group discussion.</a:t>
            </a:r>
            <a:endParaRPr kumimoji="0" lang="en-US" sz="2000" b="0" i="0" u="none" strike="noStrike" kern="1200" cap="none" spc="0" normalizeH="0" baseline="0" noProof="0">
              <a:ln>
                <a:noFill/>
              </a:ln>
              <a:solidFill>
                <a:srgbClr val="EEECE1">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A69D8820-386A-8DB0-39D2-CEBB9AA47F5E}"/>
              </a:ext>
            </a:extLst>
          </p:cNvPr>
          <p:cNvSpPr txBox="1"/>
          <p:nvPr/>
        </p:nvSpPr>
        <p:spPr>
          <a:xfrm>
            <a:off x="11391900" y="209997"/>
            <a:ext cx="6743700" cy="2677656"/>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Primary motivators for engagement were upcoming exams / deadlines and SDL materials being interactive and perceived as relevant.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ultimate goal of becoming a registered nurse was a primary motivator particularly for the 3rd years.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51991AE-BD94-07B1-F80D-9EC14F769EEF}"/>
              </a:ext>
            </a:extLst>
          </p:cNvPr>
          <p:cNvSpPr txBox="1"/>
          <p:nvPr/>
        </p:nvSpPr>
        <p:spPr>
          <a:xfrm>
            <a:off x="11391331" y="3112174"/>
            <a:ext cx="6743700" cy="4062651"/>
          </a:xfrm>
          <a:prstGeom prst="rect">
            <a:avLst/>
          </a:prstGeom>
          <a:noFill/>
          <a:ln>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most frequently cited barriers by the 2</a:t>
            </a:r>
            <a:r>
              <a:rPr kumimoji="0" lang="en-US" sz="2400" b="0" i="0"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nd</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year group were lack of motivation, lack of time, tiredness, paid work, and juggling home life with caring 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Time was identified as the main barrier to engagement with SDL for most students in year 2 and was discussed by the year 3 students in their focus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64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F98"/>
        </a:solidFill>
        <a:effectLst/>
      </p:bgPr>
    </p:bg>
    <p:spTree>
      <p:nvGrpSpPr>
        <p:cNvPr id="1" name="">
          <a:extLst>
            <a:ext uri="{FF2B5EF4-FFF2-40B4-BE49-F238E27FC236}">
              <a16:creationId xmlns:a16="http://schemas.microsoft.com/office/drawing/2014/main" id="{D9CC97A6-DA47-9E49-DC4D-C373699EFB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D50234-1533-1FC2-189D-6D41FBD59C16}"/>
              </a:ext>
            </a:extLst>
          </p:cNvPr>
          <p:cNvSpPr txBox="1"/>
          <p:nvPr/>
        </p:nvSpPr>
        <p:spPr>
          <a:xfrm>
            <a:off x="685800" y="342900"/>
            <a:ext cx="16840200" cy="1015663"/>
          </a:xfrm>
          <a:prstGeom prst="rect">
            <a:avLst/>
          </a:prstGeom>
          <a:noFill/>
        </p:spPr>
        <p:txBody>
          <a:bodyPr wrap="square" rtlCol="0">
            <a:spAutoFit/>
          </a:bodyPr>
          <a:lstStyle/>
          <a:p>
            <a:r>
              <a:rPr lang="en-US" sz="3600" dirty="0">
                <a:latin typeface="Verdana" panose="020B0604030504040204" pitchFamily="34" charset="0"/>
                <a:ea typeface="Verdana" panose="020B0604030504040204" pitchFamily="34" charset="0"/>
                <a:cs typeface="Verdana" panose="020B0604030504040204" pitchFamily="34" charset="0"/>
                <a:sym typeface="Public Sans"/>
              </a:rPr>
              <a:t>RQ2 Key Findings</a:t>
            </a:r>
          </a:p>
          <a:p>
            <a:endParaRPr lang="en-US" sz="2400" dirty="0">
              <a:latin typeface="Verdana" panose="020B0604030504040204" pitchFamily="34" charset="0"/>
              <a:ea typeface="Verdana" panose="020B0604030504040204" pitchFamily="34" charset="0"/>
              <a:cs typeface="Verdana" panose="020B0604030504040204" pitchFamily="34" charset="0"/>
              <a:sym typeface="Public Sans"/>
            </a:endParaRPr>
          </a:p>
        </p:txBody>
      </p:sp>
      <p:graphicFrame>
        <p:nvGraphicFramePr>
          <p:cNvPr id="3" name="Table 2">
            <a:extLst>
              <a:ext uri="{FF2B5EF4-FFF2-40B4-BE49-F238E27FC236}">
                <a16:creationId xmlns:a16="http://schemas.microsoft.com/office/drawing/2014/main" id="{7DDB5D49-7BC0-9076-8542-A8BF5097CC0A}"/>
              </a:ext>
            </a:extLst>
          </p:cNvPr>
          <p:cNvGraphicFramePr>
            <a:graphicFrameLocks noGrp="1"/>
          </p:cNvGraphicFramePr>
          <p:nvPr>
            <p:extLst>
              <p:ext uri="{D42A27DB-BD31-4B8C-83A1-F6EECF244321}">
                <p14:modId xmlns:p14="http://schemas.microsoft.com/office/powerpoint/2010/main" val="1729291685"/>
              </p:ext>
            </p:extLst>
          </p:nvPr>
        </p:nvGraphicFramePr>
        <p:xfrm>
          <a:off x="266700" y="1493520"/>
          <a:ext cx="17678400" cy="84505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127310913"/>
                    </a:ext>
                  </a:extLst>
                </a:gridCol>
                <a:gridCol w="12420600">
                  <a:extLst>
                    <a:ext uri="{9D8B030D-6E8A-4147-A177-3AD203B41FA5}">
                      <a16:colId xmlns:a16="http://schemas.microsoft.com/office/drawing/2014/main" val="4242920349"/>
                    </a:ext>
                  </a:extLst>
                </a:gridCol>
              </a:tblGrid>
              <a:tr h="3109328">
                <a:tc>
                  <a:txBody>
                    <a:bodyPr/>
                    <a:lstStyle/>
                    <a:p>
                      <a:r>
                        <a:rPr lang="en-GB" sz="2400" b="1" dirty="0">
                          <a:latin typeface="Verdana" panose="020B0604030504040204" pitchFamily="34" charset="0"/>
                          <a:ea typeface="Verdana" panose="020B0604030504040204" pitchFamily="34" charset="0"/>
                        </a:rPr>
                        <a:t>Quality of resources and support</a:t>
                      </a:r>
                    </a:p>
                  </a:txBody>
                  <a:tcPr/>
                </a:tc>
                <a:tc>
                  <a:txBody>
                    <a:bodyPr/>
                    <a:lstStyle/>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The majority of participants felt SDL materials provided on the VLE are ‘good’, however where the value or relevance is unclear this deters engagement</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Interactive activities are viewed as positive SDL experiences and being in the learning environment is helpful</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Some students perceived an “attitude shift” from the programme team in 2</a:t>
                      </a:r>
                      <a:r>
                        <a:rPr lang="en-GB" sz="2400" baseline="30000" dirty="0">
                          <a:latin typeface="Verdana" panose="020B0604030504040204" pitchFamily="34" charset="0"/>
                          <a:ea typeface="Verdana" panose="020B0604030504040204" pitchFamily="34" charset="0"/>
                        </a:rPr>
                        <a:t>nd</a:t>
                      </a:r>
                      <a:r>
                        <a:rPr lang="en-GB" sz="2400" dirty="0">
                          <a:latin typeface="Verdana" panose="020B0604030504040204" pitchFamily="34" charset="0"/>
                          <a:ea typeface="Verdana" panose="020B0604030504040204" pitchFamily="34" charset="0"/>
                        </a:rPr>
                        <a:t> year</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Perception that the quality of support varies depending on which staff member is approached</a:t>
                      </a:r>
                    </a:p>
                  </a:txBody>
                  <a:tcPr/>
                </a:tc>
                <a:extLst>
                  <a:ext uri="{0D108BD9-81ED-4DB2-BD59-A6C34878D82A}">
                    <a16:rowId xmlns:a16="http://schemas.microsoft.com/office/drawing/2014/main" val="1859477130"/>
                  </a:ext>
                </a:extLst>
              </a:tr>
              <a:tr h="2049780">
                <a:tc>
                  <a:txBody>
                    <a:bodyPr/>
                    <a:lstStyle/>
                    <a:p>
                      <a:r>
                        <a:rPr lang="en-GB" sz="2400" b="1" dirty="0">
                          <a:latin typeface="Verdana" panose="020B0604030504040204" pitchFamily="34" charset="0"/>
                          <a:ea typeface="Verdana" panose="020B0604030504040204" pitchFamily="34" charset="0"/>
                        </a:rPr>
                        <a:t>Expectations vs. reality</a:t>
                      </a:r>
                    </a:p>
                  </a:txBody>
                  <a:tcPr/>
                </a:tc>
                <a:tc>
                  <a:txBody>
                    <a:bodyPr/>
                    <a:lstStyle/>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rPr>
                        <a:t>Some students identified that their expectations of SDL and engagement with the programme prior to starting differed widely from their lived experience</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rPr>
                        <a:t>Students demonstrated expectations of themselves to engage with learning, but in reality this is difficult to achieve consistently</a:t>
                      </a:r>
                    </a:p>
                  </a:txBody>
                  <a:tcPr/>
                </a:tc>
                <a:extLst>
                  <a:ext uri="{0D108BD9-81ED-4DB2-BD59-A6C34878D82A}">
                    <a16:rowId xmlns:a16="http://schemas.microsoft.com/office/drawing/2014/main" val="1225693030"/>
                  </a:ext>
                </a:extLst>
              </a:tr>
              <a:tr h="2407787">
                <a:tc>
                  <a:txBody>
                    <a:bodyPr/>
                    <a:lstStyle/>
                    <a:p>
                      <a:r>
                        <a:rPr lang="en-GB" sz="2400" b="1" dirty="0">
                          <a:latin typeface="Verdana" panose="020B0604030504040204" pitchFamily="34" charset="0"/>
                          <a:ea typeface="Verdana" panose="020B0604030504040204" pitchFamily="34" charset="0"/>
                        </a:rPr>
                        <a:t>Motivation, time &amp; pressures</a:t>
                      </a:r>
                    </a:p>
                  </a:txBody>
                  <a:tcPr/>
                </a:tc>
                <a:tc>
                  <a:txBody>
                    <a:bodyPr/>
                    <a:lstStyle/>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Many participants ‘sometimes’ felt motivated to engage and ‘sometimes’ achieved this</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The phenomenon of the ‘second-year blues’ had impact</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Overwhelming nature of year 2 was compounded by increased expectations of clinical and academic staff</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Time pressures were intensified by programme organisation and timetabling, work can feel boring, disconnected, repetitive and overwhelming</a:t>
                      </a:r>
                    </a:p>
                    <a:p>
                      <a:pPr marL="342900" indent="-342900">
                        <a:buFont typeface="Arial" panose="020B0604020202020204" pitchFamily="34" charset="0"/>
                        <a:buChar char="•"/>
                      </a:pPr>
                      <a:r>
                        <a:rPr lang="en-GB" sz="2400" dirty="0">
                          <a:latin typeface="Verdana" panose="020B0604030504040204" pitchFamily="34" charset="0"/>
                          <a:ea typeface="Verdana" panose="020B0604030504040204" pitchFamily="34" charset="0"/>
                        </a:rPr>
                        <a:t>Programme team communications in year 2 had an impact </a:t>
                      </a:r>
                    </a:p>
                  </a:txBody>
                  <a:tcPr/>
                </a:tc>
                <a:extLst>
                  <a:ext uri="{0D108BD9-81ED-4DB2-BD59-A6C34878D82A}">
                    <a16:rowId xmlns:a16="http://schemas.microsoft.com/office/drawing/2014/main" val="2023575388"/>
                  </a:ext>
                </a:extLst>
              </a:tr>
            </a:tbl>
          </a:graphicData>
        </a:graphic>
      </p:graphicFrame>
    </p:spTree>
    <p:extLst>
      <p:ext uri="{BB962C8B-B14F-4D97-AF65-F5344CB8AC3E}">
        <p14:creationId xmlns:p14="http://schemas.microsoft.com/office/powerpoint/2010/main" val="325835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1660</Words>
  <Application>Microsoft Office PowerPoint</Application>
  <PresentationFormat>Custom</PresentationFormat>
  <Paragraphs>89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Verdana</vt:lpstr>
      <vt:lpstr>Public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the yellow brick road”</dc:title>
  <dc:creator>Codona, Fay</dc:creator>
  <cp:lastModifiedBy>Lupton, Anna</cp:lastModifiedBy>
  <cp:revision>118</cp:revision>
  <dcterms:created xsi:type="dcterms:W3CDTF">2006-08-16T00:00:00Z</dcterms:created>
  <dcterms:modified xsi:type="dcterms:W3CDTF">2025-04-22T09:06:55Z</dcterms:modified>
  <dc:identifier>DAGe5r5VA30</dc:identifier>
</cp:coreProperties>
</file>