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5"/>
  </p:notesMasterIdLst>
  <p:handoutMasterIdLst>
    <p:handoutMasterId r:id="rId26"/>
  </p:handoutMasterIdLst>
  <p:sldIdLst>
    <p:sldId id="296" r:id="rId5"/>
    <p:sldId id="318" r:id="rId6"/>
    <p:sldId id="284" r:id="rId7"/>
    <p:sldId id="323" r:id="rId8"/>
    <p:sldId id="305" r:id="rId9"/>
    <p:sldId id="306" r:id="rId10"/>
    <p:sldId id="313" r:id="rId11"/>
    <p:sldId id="320" r:id="rId12"/>
    <p:sldId id="315" r:id="rId13"/>
    <p:sldId id="316" r:id="rId14"/>
    <p:sldId id="307" r:id="rId15"/>
    <p:sldId id="308" r:id="rId16"/>
    <p:sldId id="317" r:id="rId17"/>
    <p:sldId id="309" r:id="rId18"/>
    <p:sldId id="310" r:id="rId19"/>
    <p:sldId id="304" r:id="rId20"/>
    <p:sldId id="312" r:id="rId21"/>
    <p:sldId id="319" r:id="rId22"/>
    <p:sldId id="322" r:id="rId23"/>
    <p:sldId id="32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E75E278A-FF0E-49A4-B170-79828D63BBAD}">
          <p14:sldIdLst>
            <p14:sldId id="296"/>
            <p14:sldId id="318"/>
            <p14:sldId id="284"/>
            <p14:sldId id="323"/>
            <p14:sldId id="305"/>
            <p14:sldId id="306"/>
            <p14:sldId id="313"/>
            <p14:sldId id="320"/>
            <p14:sldId id="315"/>
            <p14:sldId id="316"/>
            <p14:sldId id="307"/>
            <p14:sldId id="308"/>
            <p14:sldId id="317"/>
            <p14:sldId id="309"/>
            <p14:sldId id="310"/>
            <p14:sldId id="304"/>
            <p14:sldId id="312"/>
            <p14:sldId id="319"/>
            <p14:sldId id="322"/>
            <p14:sldId id="321"/>
          </p14:sldIdLst>
        </p14:section>
        <p14:section name="Content slides" id="{B9B51309-D148-4332-87C2-07BE32FBCA3B}">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E7"/>
    <a:srgbClr val="FFE8C5"/>
    <a:srgbClr val="FFDBA7"/>
    <a:srgbClr val="FFFFD9"/>
    <a:srgbClr val="FFF1C5"/>
    <a:srgbClr val="FFECAF"/>
    <a:srgbClr val="FFFFE5"/>
    <a:srgbClr val="FFFFCC"/>
    <a:srgbClr val="5DC4B1"/>
    <a:srgbClr val="C0D8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68261C-6D1F-4EAE-9E64-5A1E2EF55F70}" v="443" dt="2024-08-20T13:06:28.6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81" autoAdjust="0"/>
    <p:restoredTop sz="83453" autoAdjust="0"/>
  </p:normalViewPr>
  <p:slideViewPr>
    <p:cSldViewPr snapToGrid="0">
      <p:cViewPr varScale="1">
        <p:scale>
          <a:sx n="53" d="100"/>
          <a:sy n="53" d="100"/>
        </p:scale>
        <p:origin x="1324" y="52"/>
      </p:cViewPr>
      <p:guideLst>
        <p:guide orient="horz" pos="2160"/>
        <p:guide pos="3840"/>
      </p:guideLst>
    </p:cSldViewPr>
  </p:slideViewPr>
  <p:outlineViewPr>
    <p:cViewPr>
      <p:scale>
        <a:sx n="33" d="100"/>
        <a:sy n="33" d="100"/>
      </p:scale>
      <p:origin x="0" y="-42"/>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7" d="100"/>
          <a:sy n="77" d="100"/>
        </p:scale>
        <p:origin x="205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ata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diagrams/_rels/data3.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sv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diagrams/_rels/data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_rels/data5.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6.png"/><Relationship Id="rId7" Type="http://schemas.openxmlformats.org/officeDocument/2006/relationships/image" Target="../media/image40.png"/><Relationship Id="rId12" Type="http://schemas.openxmlformats.org/officeDocument/2006/relationships/image" Target="../media/image43.sv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11" Type="http://schemas.openxmlformats.org/officeDocument/2006/relationships/image" Target="../media/image42.png"/><Relationship Id="rId5" Type="http://schemas.openxmlformats.org/officeDocument/2006/relationships/image" Target="../media/image18.png"/><Relationship Id="rId10" Type="http://schemas.openxmlformats.org/officeDocument/2006/relationships/image" Target="../media/image17.svg"/><Relationship Id="rId4" Type="http://schemas.openxmlformats.org/officeDocument/2006/relationships/image" Target="../media/image7.svg"/><Relationship Id="rId9" Type="http://schemas.openxmlformats.org/officeDocument/2006/relationships/image" Target="../media/image16.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diagrams/_rels/drawing3.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sv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diagrams/_rels/drawing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_rels/drawing5.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6.png"/><Relationship Id="rId7" Type="http://schemas.openxmlformats.org/officeDocument/2006/relationships/image" Target="../media/image40.png"/><Relationship Id="rId12" Type="http://schemas.openxmlformats.org/officeDocument/2006/relationships/image" Target="../media/image43.sv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11" Type="http://schemas.openxmlformats.org/officeDocument/2006/relationships/image" Target="../media/image42.png"/><Relationship Id="rId5" Type="http://schemas.openxmlformats.org/officeDocument/2006/relationships/image" Target="../media/image18.png"/><Relationship Id="rId10" Type="http://schemas.openxmlformats.org/officeDocument/2006/relationships/image" Target="../media/image17.svg"/><Relationship Id="rId4" Type="http://schemas.openxmlformats.org/officeDocument/2006/relationships/image" Target="../media/image7.svg"/><Relationship Id="rId9"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BFA77E-40A5-4877-B729-AE0A52065A94}"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9D5FDA30-01DB-4B7A-855D-C607C0C3AAAA}">
      <dgm:prSet/>
      <dgm:spPr/>
      <dgm:t>
        <a:bodyPr/>
        <a:lstStyle/>
        <a:p>
          <a:r>
            <a:rPr lang="en-US" dirty="0"/>
            <a:t>Growing number of TAs in the last decade, evidenced to have a greater impact than natural disasters</a:t>
          </a:r>
        </a:p>
      </dgm:t>
    </dgm:pt>
    <dgm:pt modelId="{05A518BB-B76A-4DD2-BC27-0CA6ADCBB049}" type="parTrans" cxnId="{BFDB6469-F9ED-49AB-BD89-61F83AE9D4BD}">
      <dgm:prSet/>
      <dgm:spPr/>
      <dgm:t>
        <a:bodyPr/>
        <a:lstStyle/>
        <a:p>
          <a:endParaRPr lang="en-US"/>
        </a:p>
      </dgm:t>
    </dgm:pt>
    <dgm:pt modelId="{04DB0975-780C-4C27-BF46-7E857D790CF6}" type="sibTrans" cxnId="{BFDB6469-F9ED-49AB-BD89-61F83AE9D4BD}">
      <dgm:prSet/>
      <dgm:spPr/>
      <dgm:t>
        <a:bodyPr/>
        <a:lstStyle/>
        <a:p>
          <a:endParaRPr lang="en-US"/>
        </a:p>
      </dgm:t>
    </dgm:pt>
    <dgm:pt modelId="{C90E4900-FE37-4F6D-AF96-254B4E223B8D}">
      <dgm:prSet/>
      <dgm:spPr/>
      <dgm:t>
        <a:bodyPr/>
        <a:lstStyle/>
        <a:p>
          <a:r>
            <a:rPr lang="en-GB" dirty="0"/>
            <a:t>Unique challenges are faced at TAs with the observed increase in TAs shaping organisational preparedness</a:t>
          </a:r>
          <a:endParaRPr lang="en-US" dirty="0"/>
        </a:p>
      </dgm:t>
    </dgm:pt>
    <dgm:pt modelId="{C9E49BE7-414E-4C4B-833F-25E496E6A78B}" type="parTrans" cxnId="{BAC20D54-C58B-4D9B-A555-A0DA7C5F067A}">
      <dgm:prSet/>
      <dgm:spPr/>
      <dgm:t>
        <a:bodyPr/>
        <a:lstStyle/>
        <a:p>
          <a:endParaRPr lang="en-US"/>
        </a:p>
      </dgm:t>
    </dgm:pt>
    <dgm:pt modelId="{6A53A416-D351-4F3E-9780-C531126FAADE}" type="sibTrans" cxnId="{BAC20D54-C58B-4D9B-A555-A0DA7C5F067A}">
      <dgm:prSet/>
      <dgm:spPr/>
      <dgm:t>
        <a:bodyPr/>
        <a:lstStyle/>
        <a:p>
          <a:endParaRPr lang="en-US"/>
        </a:p>
      </dgm:t>
    </dgm:pt>
    <dgm:pt modelId="{062FD975-AEBC-439D-8392-34773A0A7432}">
      <dgm:prSet/>
      <dgm:spPr/>
      <dgm:t>
        <a:bodyPr/>
        <a:lstStyle/>
        <a:p>
          <a:r>
            <a:rPr lang="en-GB" dirty="0"/>
            <a:t>Ambulance services have traditionally focused preparation on saving lives</a:t>
          </a:r>
          <a:endParaRPr lang="en-US" dirty="0"/>
        </a:p>
      </dgm:t>
    </dgm:pt>
    <dgm:pt modelId="{2475C26A-4E3E-48C7-84D0-AAE6AB54559E}" type="parTrans" cxnId="{448E2936-32ED-4493-9F68-A19AF5C6FD8D}">
      <dgm:prSet/>
      <dgm:spPr/>
      <dgm:t>
        <a:bodyPr/>
        <a:lstStyle/>
        <a:p>
          <a:endParaRPr lang="en-US"/>
        </a:p>
      </dgm:t>
    </dgm:pt>
    <dgm:pt modelId="{EFC19904-66F2-44D1-9348-293688F2BCBE}" type="sibTrans" cxnId="{448E2936-32ED-4493-9F68-A19AF5C6FD8D}">
      <dgm:prSet/>
      <dgm:spPr/>
      <dgm:t>
        <a:bodyPr/>
        <a:lstStyle/>
        <a:p>
          <a:endParaRPr lang="en-US"/>
        </a:p>
      </dgm:t>
    </dgm:pt>
    <dgm:pt modelId="{DC44A207-9949-4B8D-8EDF-7578201C7407}">
      <dgm:prSet/>
      <dgm:spPr/>
      <dgm:t>
        <a:bodyPr/>
        <a:lstStyle/>
        <a:p>
          <a:r>
            <a:rPr lang="en-GB" dirty="0"/>
            <a:t>However, organisations are criticised for overlooking the psychological impact these events have on responders</a:t>
          </a:r>
          <a:endParaRPr lang="en-US" dirty="0"/>
        </a:p>
      </dgm:t>
    </dgm:pt>
    <dgm:pt modelId="{300455FF-D6CA-4FD1-84C6-FE807EE6AB51}" type="parTrans" cxnId="{C4CC143C-B4BD-4CD5-B476-10F850C7D958}">
      <dgm:prSet/>
      <dgm:spPr/>
      <dgm:t>
        <a:bodyPr/>
        <a:lstStyle/>
        <a:p>
          <a:endParaRPr lang="en-US"/>
        </a:p>
      </dgm:t>
    </dgm:pt>
    <dgm:pt modelId="{66918071-84E7-4C03-9E8D-675E5B8912A2}" type="sibTrans" cxnId="{C4CC143C-B4BD-4CD5-B476-10F850C7D958}">
      <dgm:prSet/>
      <dgm:spPr/>
      <dgm:t>
        <a:bodyPr/>
        <a:lstStyle/>
        <a:p>
          <a:endParaRPr lang="en-US"/>
        </a:p>
      </dgm:t>
    </dgm:pt>
    <dgm:pt modelId="{CEC402AD-D2DA-4EA3-99C5-254FAC1D4756}">
      <dgm:prSet/>
      <dgm:spPr/>
      <dgm:t>
        <a:bodyPr/>
        <a:lstStyle/>
        <a:p>
          <a:r>
            <a:rPr lang="en-GB" dirty="0"/>
            <a:t>First responders have been found to develop higher rates of PTSD, second only to survivors </a:t>
          </a:r>
          <a:endParaRPr lang="en-US" dirty="0"/>
        </a:p>
      </dgm:t>
    </dgm:pt>
    <dgm:pt modelId="{4B1D7AB5-2367-407A-ABAA-3D70EA9DE05E}" type="parTrans" cxnId="{F93C9CE7-59EE-41B0-B7A1-6AA582B3347E}">
      <dgm:prSet/>
      <dgm:spPr/>
      <dgm:t>
        <a:bodyPr/>
        <a:lstStyle/>
        <a:p>
          <a:endParaRPr lang="en-US"/>
        </a:p>
      </dgm:t>
    </dgm:pt>
    <dgm:pt modelId="{0D3181B4-E902-48D7-B31F-1AA1E765A071}" type="sibTrans" cxnId="{F93C9CE7-59EE-41B0-B7A1-6AA582B3347E}">
      <dgm:prSet/>
      <dgm:spPr/>
      <dgm:t>
        <a:bodyPr/>
        <a:lstStyle/>
        <a:p>
          <a:endParaRPr lang="en-US"/>
        </a:p>
      </dgm:t>
    </dgm:pt>
    <dgm:pt modelId="{0D2B55F1-BBAE-4B16-956E-C2B2ED580AA9}" type="pres">
      <dgm:prSet presAssocID="{26BFA77E-40A5-4877-B729-AE0A52065A94}" presName="root" presStyleCnt="0">
        <dgm:presLayoutVars>
          <dgm:dir/>
          <dgm:resizeHandles val="exact"/>
        </dgm:presLayoutVars>
      </dgm:prSet>
      <dgm:spPr/>
    </dgm:pt>
    <dgm:pt modelId="{33634A80-BEB6-405B-8D4D-9F278F7483AE}" type="pres">
      <dgm:prSet presAssocID="{9D5FDA30-01DB-4B7A-855D-C607C0C3AAAA}" presName="compNode" presStyleCnt="0"/>
      <dgm:spPr/>
    </dgm:pt>
    <dgm:pt modelId="{743C56CC-80A7-46DE-9E5C-EE8AEABA3D67}" type="pres">
      <dgm:prSet presAssocID="{9D5FDA30-01DB-4B7A-855D-C607C0C3AAAA}" presName="bgRect" presStyleLbl="bgShp" presStyleIdx="0" presStyleCnt="5"/>
      <dgm:spPr/>
    </dgm:pt>
    <dgm:pt modelId="{95DF7C61-7928-43E6-BBAE-52F06700D647}" type="pres">
      <dgm:prSet presAssocID="{9D5FDA30-01DB-4B7A-855D-C607C0C3AAAA}"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pward trend"/>
        </a:ext>
      </dgm:extLst>
    </dgm:pt>
    <dgm:pt modelId="{11825485-86C6-4C98-9D37-8ED28B8501C5}" type="pres">
      <dgm:prSet presAssocID="{9D5FDA30-01DB-4B7A-855D-C607C0C3AAAA}" presName="spaceRect" presStyleCnt="0"/>
      <dgm:spPr/>
    </dgm:pt>
    <dgm:pt modelId="{613B15F9-CF62-4379-8D58-1D1A8F1C74AD}" type="pres">
      <dgm:prSet presAssocID="{9D5FDA30-01DB-4B7A-855D-C607C0C3AAAA}" presName="parTx" presStyleLbl="revTx" presStyleIdx="0" presStyleCnt="5">
        <dgm:presLayoutVars>
          <dgm:chMax val="0"/>
          <dgm:chPref val="0"/>
        </dgm:presLayoutVars>
      </dgm:prSet>
      <dgm:spPr/>
    </dgm:pt>
    <dgm:pt modelId="{5F9EAC35-353D-4AAE-B061-C1052643F538}" type="pres">
      <dgm:prSet presAssocID="{04DB0975-780C-4C27-BF46-7E857D790CF6}" presName="sibTrans" presStyleCnt="0"/>
      <dgm:spPr/>
    </dgm:pt>
    <dgm:pt modelId="{8E097983-68EE-4C56-9E22-A6CC977842A7}" type="pres">
      <dgm:prSet presAssocID="{C90E4900-FE37-4F6D-AF96-254B4E223B8D}" presName="compNode" presStyleCnt="0"/>
      <dgm:spPr/>
    </dgm:pt>
    <dgm:pt modelId="{BAA8A2CF-60F6-4F17-B147-F5B1BE6F4B29}" type="pres">
      <dgm:prSet presAssocID="{C90E4900-FE37-4F6D-AF96-254B4E223B8D}" presName="bgRect" presStyleLbl="bgShp" presStyleIdx="1" presStyleCnt="5"/>
      <dgm:spPr/>
    </dgm:pt>
    <dgm:pt modelId="{0E6A8CB7-73FB-48EC-8D37-1B4323204CFC}" type="pres">
      <dgm:prSet presAssocID="{C90E4900-FE37-4F6D-AF96-254B4E223B8D}"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A63B2D27-1C99-44AB-A156-9BAAF888D1B3}" type="pres">
      <dgm:prSet presAssocID="{C90E4900-FE37-4F6D-AF96-254B4E223B8D}" presName="spaceRect" presStyleCnt="0"/>
      <dgm:spPr/>
    </dgm:pt>
    <dgm:pt modelId="{877F8BE1-BAEC-472C-8BEC-BB761A038556}" type="pres">
      <dgm:prSet presAssocID="{C90E4900-FE37-4F6D-AF96-254B4E223B8D}" presName="parTx" presStyleLbl="revTx" presStyleIdx="1" presStyleCnt="5">
        <dgm:presLayoutVars>
          <dgm:chMax val="0"/>
          <dgm:chPref val="0"/>
        </dgm:presLayoutVars>
      </dgm:prSet>
      <dgm:spPr/>
    </dgm:pt>
    <dgm:pt modelId="{40D5D769-F5DB-4293-B1B5-A17BBC1C1022}" type="pres">
      <dgm:prSet presAssocID="{6A53A416-D351-4F3E-9780-C531126FAADE}" presName="sibTrans" presStyleCnt="0"/>
      <dgm:spPr/>
    </dgm:pt>
    <dgm:pt modelId="{27386BB9-DDFB-4A4A-8A14-D7CBC6E43D60}" type="pres">
      <dgm:prSet presAssocID="{062FD975-AEBC-439D-8392-34773A0A7432}" presName="compNode" presStyleCnt="0"/>
      <dgm:spPr/>
    </dgm:pt>
    <dgm:pt modelId="{80CFA052-0B2D-44E0-ABE8-25F9174972D7}" type="pres">
      <dgm:prSet presAssocID="{062FD975-AEBC-439D-8392-34773A0A7432}" presName="bgRect" presStyleLbl="bgShp" presStyleIdx="2" presStyleCnt="5"/>
      <dgm:spPr/>
    </dgm:pt>
    <dgm:pt modelId="{63561789-7930-4751-ABF8-29BEBBAF1A5F}" type="pres">
      <dgm:prSet presAssocID="{062FD975-AEBC-439D-8392-34773A0A7432}"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edical"/>
        </a:ext>
      </dgm:extLst>
    </dgm:pt>
    <dgm:pt modelId="{B24DC8BB-C4DF-4872-948C-89C4730570F5}" type="pres">
      <dgm:prSet presAssocID="{062FD975-AEBC-439D-8392-34773A0A7432}" presName="spaceRect" presStyleCnt="0"/>
      <dgm:spPr/>
    </dgm:pt>
    <dgm:pt modelId="{4B3C8AD5-B174-4CE0-AE7B-FC452CE9EFD4}" type="pres">
      <dgm:prSet presAssocID="{062FD975-AEBC-439D-8392-34773A0A7432}" presName="parTx" presStyleLbl="revTx" presStyleIdx="2" presStyleCnt="5">
        <dgm:presLayoutVars>
          <dgm:chMax val="0"/>
          <dgm:chPref val="0"/>
        </dgm:presLayoutVars>
      </dgm:prSet>
      <dgm:spPr/>
    </dgm:pt>
    <dgm:pt modelId="{7D3B847F-8E3C-4ACB-AEA0-704E1F1B8F0D}" type="pres">
      <dgm:prSet presAssocID="{EFC19904-66F2-44D1-9348-293688F2BCBE}" presName="sibTrans" presStyleCnt="0"/>
      <dgm:spPr/>
    </dgm:pt>
    <dgm:pt modelId="{000BEDC1-3117-4B3D-995F-8637C29F5D0E}" type="pres">
      <dgm:prSet presAssocID="{DC44A207-9949-4B8D-8EDF-7578201C7407}" presName="compNode" presStyleCnt="0"/>
      <dgm:spPr/>
    </dgm:pt>
    <dgm:pt modelId="{228999B9-39E6-4553-8F2C-9AE26FE4B566}" type="pres">
      <dgm:prSet presAssocID="{DC44A207-9949-4B8D-8EDF-7578201C7407}" presName="bgRect" presStyleLbl="bgShp" presStyleIdx="3" presStyleCnt="5"/>
      <dgm:spPr/>
    </dgm:pt>
    <dgm:pt modelId="{04035CB5-85B2-441D-8A3D-F501199A2D91}" type="pres">
      <dgm:prSet presAssocID="{DC44A207-9949-4B8D-8EDF-7578201C7407}"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rain in head"/>
        </a:ext>
      </dgm:extLst>
    </dgm:pt>
    <dgm:pt modelId="{2376C8F9-8FE8-4BA6-8D50-22453CF68585}" type="pres">
      <dgm:prSet presAssocID="{DC44A207-9949-4B8D-8EDF-7578201C7407}" presName="spaceRect" presStyleCnt="0"/>
      <dgm:spPr/>
    </dgm:pt>
    <dgm:pt modelId="{976834DD-DC74-4B4D-98C0-A1FB3CEAD78E}" type="pres">
      <dgm:prSet presAssocID="{DC44A207-9949-4B8D-8EDF-7578201C7407}" presName="parTx" presStyleLbl="revTx" presStyleIdx="3" presStyleCnt="5">
        <dgm:presLayoutVars>
          <dgm:chMax val="0"/>
          <dgm:chPref val="0"/>
        </dgm:presLayoutVars>
      </dgm:prSet>
      <dgm:spPr/>
    </dgm:pt>
    <dgm:pt modelId="{37F33606-2F79-4A44-9896-AD936D4FD1AE}" type="pres">
      <dgm:prSet presAssocID="{66918071-84E7-4C03-9E8D-675E5B8912A2}" presName="sibTrans" presStyleCnt="0"/>
      <dgm:spPr/>
    </dgm:pt>
    <dgm:pt modelId="{E671EB84-3D30-4F7C-8656-0BD34726CBB5}" type="pres">
      <dgm:prSet presAssocID="{CEC402AD-D2DA-4EA3-99C5-254FAC1D4756}" presName="compNode" presStyleCnt="0"/>
      <dgm:spPr/>
    </dgm:pt>
    <dgm:pt modelId="{4CFC94A4-6129-4BCE-B230-285926844C27}" type="pres">
      <dgm:prSet presAssocID="{CEC402AD-D2DA-4EA3-99C5-254FAC1D4756}" presName="bgRect" presStyleLbl="bgShp" presStyleIdx="4" presStyleCnt="5"/>
      <dgm:spPr/>
    </dgm:pt>
    <dgm:pt modelId="{16E32EB0-8E82-4E8F-B7FE-3AA21D2505A1}" type="pres">
      <dgm:prSet presAssocID="{CEC402AD-D2DA-4EA3-99C5-254FAC1D4756}"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kull"/>
        </a:ext>
      </dgm:extLst>
    </dgm:pt>
    <dgm:pt modelId="{ECB27370-498D-4F52-BB17-0CA14ECCE984}" type="pres">
      <dgm:prSet presAssocID="{CEC402AD-D2DA-4EA3-99C5-254FAC1D4756}" presName="spaceRect" presStyleCnt="0"/>
      <dgm:spPr/>
    </dgm:pt>
    <dgm:pt modelId="{732CE2F2-84C7-4985-9B56-816B225ACBEC}" type="pres">
      <dgm:prSet presAssocID="{CEC402AD-D2DA-4EA3-99C5-254FAC1D4756}" presName="parTx" presStyleLbl="revTx" presStyleIdx="4" presStyleCnt="5">
        <dgm:presLayoutVars>
          <dgm:chMax val="0"/>
          <dgm:chPref val="0"/>
        </dgm:presLayoutVars>
      </dgm:prSet>
      <dgm:spPr/>
    </dgm:pt>
  </dgm:ptLst>
  <dgm:cxnLst>
    <dgm:cxn modelId="{89EE2821-773B-4290-8C0F-E064A6E2D88F}" type="presOf" srcId="{CEC402AD-D2DA-4EA3-99C5-254FAC1D4756}" destId="{732CE2F2-84C7-4985-9B56-816B225ACBEC}" srcOrd="0" destOrd="0" presId="urn:microsoft.com/office/officeart/2018/2/layout/IconVerticalSolidList"/>
    <dgm:cxn modelId="{448E2936-32ED-4493-9F68-A19AF5C6FD8D}" srcId="{26BFA77E-40A5-4877-B729-AE0A52065A94}" destId="{062FD975-AEBC-439D-8392-34773A0A7432}" srcOrd="2" destOrd="0" parTransId="{2475C26A-4E3E-48C7-84D0-AAE6AB54559E}" sibTransId="{EFC19904-66F2-44D1-9348-293688F2BCBE}"/>
    <dgm:cxn modelId="{6E706438-921C-47CB-85F0-A71605B58BDE}" type="presOf" srcId="{9D5FDA30-01DB-4B7A-855D-C607C0C3AAAA}" destId="{613B15F9-CF62-4379-8D58-1D1A8F1C74AD}" srcOrd="0" destOrd="0" presId="urn:microsoft.com/office/officeart/2018/2/layout/IconVerticalSolidList"/>
    <dgm:cxn modelId="{19D6FB3A-C9DC-426F-B242-8FE4EFBD0986}" type="presOf" srcId="{DC44A207-9949-4B8D-8EDF-7578201C7407}" destId="{976834DD-DC74-4B4D-98C0-A1FB3CEAD78E}" srcOrd="0" destOrd="0" presId="urn:microsoft.com/office/officeart/2018/2/layout/IconVerticalSolidList"/>
    <dgm:cxn modelId="{C4CC143C-B4BD-4CD5-B476-10F850C7D958}" srcId="{26BFA77E-40A5-4877-B729-AE0A52065A94}" destId="{DC44A207-9949-4B8D-8EDF-7578201C7407}" srcOrd="3" destOrd="0" parTransId="{300455FF-D6CA-4FD1-84C6-FE807EE6AB51}" sibTransId="{66918071-84E7-4C03-9E8D-675E5B8912A2}"/>
    <dgm:cxn modelId="{BFDB6469-F9ED-49AB-BD89-61F83AE9D4BD}" srcId="{26BFA77E-40A5-4877-B729-AE0A52065A94}" destId="{9D5FDA30-01DB-4B7A-855D-C607C0C3AAAA}" srcOrd="0" destOrd="0" parTransId="{05A518BB-B76A-4DD2-BC27-0CA6ADCBB049}" sibTransId="{04DB0975-780C-4C27-BF46-7E857D790CF6}"/>
    <dgm:cxn modelId="{BAC20D54-C58B-4D9B-A555-A0DA7C5F067A}" srcId="{26BFA77E-40A5-4877-B729-AE0A52065A94}" destId="{C90E4900-FE37-4F6D-AF96-254B4E223B8D}" srcOrd="1" destOrd="0" parTransId="{C9E49BE7-414E-4C4B-833F-25E496E6A78B}" sibTransId="{6A53A416-D351-4F3E-9780-C531126FAADE}"/>
    <dgm:cxn modelId="{77BD45C1-A6CA-495A-B75E-299B0B41F562}" type="presOf" srcId="{26BFA77E-40A5-4877-B729-AE0A52065A94}" destId="{0D2B55F1-BBAE-4B16-956E-C2B2ED580AA9}" srcOrd="0" destOrd="0" presId="urn:microsoft.com/office/officeart/2018/2/layout/IconVerticalSolidList"/>
    <dgm:cxn modelId="{F93C9CE7-59EE-41B0-B7A1-6AA582B3347E}" srcId="{26BFA77E-40A5-4877-B729-AE0A52065A94}" destId="{CEC402AD-D2DA-4EA3-99C5-254FAC1D4756}" srcOrd="4" destOrd="0" parTransId="{4B1D7AB5-2367-407A-ABAA-3D70EA9DE05E}" sibTransId="{0D3181B4-E902-48D7-B31F-1AA1E765A071}"/>
    <dgm:cxn modelId="{F2DC36EE-87DD-4E86-83F9-8743227C22C2}" type="presOf" srcId="{C90E4900-FE37-4F6D-AF96-254B4E223B8D}" destId="{877F8BE1-BAEC-472C-8BEC-BB761A038556}" srcOrd="0" destOrd="0" presId="urn:microsoft.com/office/officeart/2018/2/layout/IconVerticalSolidList"/>
    <dgm:cxn modelId="{727BF1F3-F4A1-403E-8C66-B5C889536DAD}" type="presOf" srcId="{062FD975-AEBC-439D-8392-34773A0A7432}" destId="{4B3C8AD5-B174-4CE0-AE7B-FC452CE9EFD4}" srcOrd="0" destOrd="0" presId="urn:microsoft.com/office/officeart/2018/2/layout/IconVerticalSolidList"/>
    <dgm:cxn modelId="{3B08C6EF-4366-4565-A9A4-87FA328AF9CD}" type="presParOf" srcId="{0D2B55F1-BBAE-4B16-956E-C2B2ED580AA9}" destId="{33634A80-BEB6-405B-8D4D-9F278F7483AE}" srcOrd="0" destOrd="0" presId="urn:microsoft.com/office/officeart/2018/2/layout/IconVerticalSolidList"/>
    <dgm:cxn modelId="{8D8BFB01-ADBA-4AB3-BD0C-B31E615C8BF2}" type="presParOf" srcId="{33634A80-BEB6-405B-8D4D-9F278F7483AE}" destId="{743C56CC-80A7-46DE-9E5C-EE8AEABA3D67}" srcOrd="0" destOrd="0" presId="urn:microsoft.com/office/officeart/2018/2/layout/IconVerticalSolidList"/>
    <dgm:cxn modelId="{CF20E3D5-D7C9-451F-9225-713A15BBB30F}" type="presParOf" srcId="{33634A80-BEB6-405B-8D4D-9F278F7483AE}" destId="{95DF7C61-7928-43E6-BBAE-52F06700D647}" srcOrd="1" destOrd="0" presId="urn:microsoft.com/office/officeart/2018/2/layout/IconVerticalSolidList"/>
    <dgm:cxn modelId="{926E4864-8A68-4CBF-A273-30084758FC8E}" type="presParOf" srcId="{33634A80-BEB6-405B-8D4D-9F278F7483AE}" destId="{11825485-86C6-4C98-9D37-8ED28B8501C5}" srcOrd="2" destOrd="0" presId="urn:microsoft.com/office/officeart/2018/2/layout/IconVerticalSolidList"/>
    <dgm:cxn modelId="{98EC9D77-1914-4739-AE2F-8DB6591C02E2}" type="presParOf" srcId="{33634A80-BEB6-405B-8D4D-9F278F7483AE}" destId="{613B15F9-CF62-4379-8D58-1D1A8F1C74AD}" srcOrd="3" destOrd="0" presId="urn:microsoft.com/office/officeart/2018/2/layout/IconVerticalSolidList"/>
    <dgm:cxn modelId="{C2198058-8485-403C-82C4-D2C3422DFE81}" type="presParOf" srcId="{0D2B55F1-BBAE-4B16-956E-C2B2ED580AA9}" destId="{5F9EAC35-353D-4AAE-B061-C1052643F538}" srcOrd="1" destOrd="0" presId="urn:microsoft.com/office/officeart/2018/2/layout/IconVerticalSolidList"/>
    <dgm:cxn modelId="{722132A7-453C-4544-B23B-2F1A6452158F}" type="presParOf" srcId="{0D2B55F1-BBAE-4B16-956E-C2B2ED580AA9}" destId="{8E097983-68EE-4C56-9E22-A6CC977842A7}" srcOrd="2" destOrd="0" presId="urn:microsoft.com/office/officeart/2018/2/layout/IconVerticalSolidList"/>
    <dgm:cxn modelId="{758FE121-4738-4F16-9A58-4CF7208A5964}" type="presParOf" srcId="{8E097983-68EE-4C56-9E22-A6CC977842A7}" destId="{BAA8A2CF-60F6-4F17-B147-F5B1BE6F4B29}" srcOrd="0" destOrd="0" presId="urn:microsoft.com/office/officeart/2018/2/layout/IconVerticalSolidList"/>
    <dgm:cxn modelId="{6959907A-69E1-461C-8961-3512A57B9848}" type="presParOf" srcId="{8E097983-68EE-4C56-9E22-A6CC977842A7}" destId="{0E6A8CB7-73FB-48EC-8D37-1B4323204CFC}" srcOrd="1" destOrd="0" presId="urn:microsoft.com/office/officeart/2018/2/layout/IconVerticalSolidList"/>
    <dgm:cxn modelId="{83B01EDF-C106-4EA4-B685-D85C5CCE98E8}" type="presParOf" srcId="{8E097983-68EE-4C56-9E22-A6CC977842A7}" destId="{A63B2D27-1C99-44AB-A156-9BAAF888D1B3}" srcOrd="2" destOrd="0" presId="urn:microsoft.com/office/officeart/2018/2/layout/IconVerticalSolidList"/>
    <dgm:cxn modelId="{D76BB71D-3A9D-4F55-9C41-BF809A1615C3}" type="presParOf" srcId="{8E097983-68EE-4C56-9E22-A6CC977842A7}" destId="{877F8BE1-BAEC-472C-8BEC-BB761A038556}" srcOrd="3" destOrd="0" presId="urn:microsoft.com/office/officeart/2018/2/layout/IconVerticalSolidList"/>
    <dgm:cxn modelId="{0AA76EC5-09D4-4F75-8EA0-9FDBE7BC552A}" type="presParOf" srcId="{0D2B55F1-BBAE-4B16-956E-C2B2ED580AA9}" destId="{40D5D769-F5DB-4293-B1B5-A17BBC1C1022}" srcOrd="3" destOrd="0" presId="urn:microsoft.com/office/officeart/2018/2/layout/IconVerticalSolidList"/>
    <dgm:cxn modelId="{F2AEE968-4B97-4A33-9FAD-D90453183E6C}" type="presParOf" srcId="{0D2B55F1-BBAE-4B16-956E-C2B2ED580AA9}" destId="{27386BB9-DDFB-4A4A-8A14-D7CBC6E43D60}" srcOrd="4" destOrd="0" presId="urn:microsoft.com/office/officeart/2018/2/layout/IconVerticalSolidList"/>
    <dgm:cxn modelId="{FC6B05A3-23B3-464C-97B3-06A52596F979}" type="presParOf" srcId="{27386BB9-DDFB-4A4A-8A14-D7CBC6E43D60}" destId="{80CFA052-0B2D-44E0-ABE8-25F9174972D7}" srcOrd="0" destOrd="0" presId="urn:microsoft.com/office/officeart/2018/2/layout/IconVerticalSolidList"/>
    <dgm:cxn modelId="{D5650302-094C-4A5C-8C21-7FEA0560CB42}" type="presParOf" srcId="{27386BB9-DDFB-4A4A-8A14-D7CBC6E43D60}" destId="{63561789-7930-4751-ABF8-29BEBBAF1A5F}" srcOrd="1" destOrd="0" presId="urn:microsoft.com/office/officeart/2018/2/layout/IconVerticalSolidList"/>
    <dgm:cxn modelId="{F0F6B393-389D-4E7F-B672-29EAD2CC29D6}" type="presParOf" srcId="{27386BB9-DDFB-4A4A-8A14-D7CBC6E43D60}" destId="{B24DC8BB-C4DF-4872-948C-89C4730570F5}" srcOrd="2" destOrd="0" presId="urn:microsoft.com/office/officeart/2018/2/layout/IconVerticalSolidList"/>
    <dgm:cxn modelId="{A4D2E712-B3C9-4277-8CCC-408519B0608F}" type="presParOf" srcId="{27386BB9-DDFB-4A4A-8A14-D7CBC6E43D60}" destId="{4B3C8AD5-B174-4CE0-AE7B-FC452CE9EFD4}" srcOrd="3" destOrd="0" presId="urn:microsoft.com/office/officeart/2018/2/layout/IconVerticalSolidList"/>
    <dgm:cxn modelId="{E58CC806-B362-40DB-B8C4-DA9013024E8C}" type="presParOf" srcId="{0D2B55F1-BBAE-4B16-956E-C2B2ED580AA9}" destId="{7D3B847F-8E3C-4ACB-AEA0-704E1F1B8F0D}" srcOrd="5" destOrd="0" presId="urn:microsoft.com/office/officeart/2018/2/layout/IconVerticalSolidList"/>
    <dgm:cxn modelId="{12EE9809-5A5E-4108-84D1-73FF4C1DC34A}" type="presParOf" srcId="{0D2B55F1-BBAE-4B16-956E-C2B2ED580AA9}" destId="{000BEDC1-3117-4B3D-995F-8637C29F5D0E}" srcOrd="6" destOrd="0" presId="urn:microsoft.com/office/officeart/2018/2/layout/IconVerticalSolidList"/>
    <dgm:cxn modelId="{9FC4648D-C9CC-4154-9BD9-CEDEBE731B21}" type="presParOf" srcId="{000BEDC1-3117-4B3D-995F-8637C29F5D0E}" destId="{228999B9-39E6-4553-8F2C-9AE26FE4B566}" srcOrd="0" destOrd="0" presId="urn:microsoft.com/office/officeart/2018/2/layout/IconVerticalSolidList"/>
    <dgm:cxn modelId="{660FEDC8-D083-4D1A-805C-80D6C4E2C220}" type="presParOf" srcId="{000BEDC1-3117-4B3D-995F-8637C29F5D0E}" destId="{04035CB5-85B2-441D-8A3D-F501199A2D91}" srcOrd="1" destOrd="0" presId="urn:microsoft.com/office/officeart/2018/2/layout/IconVerticalSolidList"/>
    <dgm:cxn modelId="{FF2FD98A-055D-440D-97F8-B1C5D4D47FD7}" type="presParOf" srcId="{000BEDC1-3117-4B3D-995F-8637C29F5D0E}" destId="{2376C8F9-8FE8-4BA6-8D50-22453CF68585}" srcOrd="2" destOrd="0" presId="urn:microsoft.com/office/officeart/2018/2/layout/IconVerticalSolidList"/>
    <dgm:cxn modelId="{27481DBD-B5D0-4F11-B1E3-2F21B1DADBF6}" type="presParOf" srcId="{000BEDC1-3117-4B3D-995F-8637C29F5D0E}" destId="{976834DD-DC74-4B4D-98C0-A1FB3CEAD78E}" srcOrd="3" destOrd="0" presId="urn:microsoft.com/office/officeart/2018/2/layout/IconVerticalSolidList"/>
    <dgm:cxn modelId="{424B9EBA-C5A7-4615-8F8D-1ED8FC2DA50D}" type="presParOf" srcId="{0D2B55F1-BBAE-4B16-956E-C2B2ED580AA9}" destId="{37F33606-2F79-4A44-9896-AD936D4FD1AE}" srcOrd="7" destOrd="0" presId="urn:microsoft.com/office/officeart/2018/2/layout/IconVerticalSolidList"/>
    <dgm:cxn modelId="{1EB4B12C-D4AB-4855-A399-C873133792D1}" type="presParOf" srcId="{0D2B55F1-BBAE-4B16-956E-C2B2ED580AA9}" destId="{E671EB84-3D30-4F7C-8656-0BD34726CBB5}" srcOrd="8" destOrd="0" presId="urn:microsoft.com/office/officeart/2018/2/layout/IconVerticalSolidList"/>
    <dgm:cxn modelId="{C338A459-5999-4E90-B7BB-0C90BAFBB6E9}" type="presParOf" srcId="{E671EB84-3D30-4F7C-8656-0BD34726CBB5}" destId="{4CFC94A4-6129-4BCE-B230-285926844C27}" srcOrd="0" destOrd="0" presId="urn:microsoft.com/office/officeart/2018/2/layout/IconVerticalSolidList"/>
    <dgm:cxn modelId="{E6A2961B-E9A2-4F7B-B919-A619F39BBDB8}" type="presParOf" srcId="{E671EB84-3D30-4F7C-8656-0BD34726CBB5}" destId="{16E32EB0-8E82-4E8F-B7FE-3AA21D2505A1}" srcOrd="1" destOrd="0" presId="urn:microsoft.com/office/officeart/2018/2/layout/IconVerticalSolidList"/>
    <dgm:cxn modelId="{04368A6E-9ED7-4637-A61F-E85DA3F96F0C}" type="presParOf" srcId="{E671EB84-3D30-4F7C-8656-0BD34726CBB5}" destId="{ECB27370-498D-4F52-BB17-0CA14ECCE984}" srcOrd="2" destOrd="0" presId="urn:microsoft.com/office/officeart/2018/2/layout/IconVerticalSolidList"/>
    <dgm:cxn modelId="{444C0A25-9F37-4104-AC3E-D0627D0F93FE}" type="presParOf" srcId="{E671EB84-3D30-4F7C-8656-0BD34726CBB5}" destId="{732CE2F2-84C7-4985-9B56-816B225ACBE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65CB7A-DAC0-4C98-AC26-AB1C56B577A2}"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3F6F4522-6045-4C76-B060-FF68F8D1C173}">
      <dgm:prSet/>
      <dgm:spPr/>
      <dgm:t>
        <a:bodyPr/>
        <a:lstStyle/>
        <a:p>
          <a:r>
            <a:rPr lang="en-GB" dirty="0"/>
            <a:t>Seven papers explored responders’ degree of exposure within a TA with prevalence of PTSD and other psychopathology.</a:t>
          </a:r>
          <a:endParaRPr lang="en-US" dirty="0"/>
        </a:p>
      </dgm:t>
    </dgm:pt>
    <dgm:pt modelId="{AD8EA20D-5A6D-4F27-88EA-515EDD88D8D7}" type="parTrans" cxnId="{A54A8963-970B-4988-A9C3-92508DF83E35}">
      <dgm:prSet/>
      <dgm:spPr/>
      <dgm:t>
        <a:bodyPr/>
        <a:lstStyle/>
        <a:p>
          <a:endParaRPr lang="en-US"/>
        </a:p>
      </dgm:t>
    </dgm:pt>
    <dgm:pt modelId="{9A0C3597-59E4-43E8-82B0-B27C58224BF6}" type="sibTrans" cxnId="{A54A8963-970B-4988-A9C3-92508DF83E35}">
      <dgm:prSet/>
      <dgm:spPr/>
      <dgm:t>
        <a:bodyPr/>
        <a:lstStyle/>
        <a:p>
          <a:endParaRPr lang="en-US"/>
        </a:p>
      </dgm:t>
    </dgm:pt>
    <dgm:pt modelId="{48154C8F-72F0-4AEE-9BC4-72C63D534224}">
      <dgm:prSet/>
      <dgm:spPr/>
      <dgm:t>
        <a:bodyPr/>
        <a:lstStyle/>
        <a:p>
          <a:r>
            <a:rPr lang="en-GB" dirty="0"/>
            <a:t>Two papers highlighted that first responders’ direct participation in rescuing victims from the attack site had higher prevalence of PTSD symptoms compared to those who did ‘not participate’.</a:t>
          </a:r>
          <a:endParaRPr lang="en-US" dirty="0"/>
        </a:p>
      </dgm:t>
    </dgm:pt>
    <dgm:pt modelId="{B283B18C-6C44-4341-9AAF-447A0BCF2DAE}" type="parTrans" cxnId="{33C202E3-285E-4BA5-8F94-5E0E9D8A2A63}">
      <dgm:prSet/>
      <dgm:spPr/>
      <dgm:t>
        <a:bodyPr/>
        <a:lstStyle/>
        <a:p>
          <a:endParaRPr lang="en-US"/>
        </a:p>
      </dgm:t>
    </dgm:pt>
    <dgm:pt modelId="{5194F06B-D109-443F-902D-3DC6FADF450F}" type="sibTrans" cxnId="{33C202E3-285E-4BA5-8F94-5E0E9D8A2A63}">
      <dgm:prSet/>
      <dgm:spPr/>
      <dgm:t>
        <a:bodyPr/>
        <a:lstStyle/>
        <a:p>
          <a:endParaRPr lang="en-US"/>
        </a:p>
      </dgm:t>
    </dgm:pt>
    <dgm:pt modelId="{586BD42E-B2B0-4AF8-A966-390A3941C924}">
      <dgm:prSet/>
      <dgm:spPr/>
      <dgm:t>
        <a:bodyPr/>
        <a:lstStyle/>
        <a:p>
          <a:r>
            <a:rPr lang="en-GB" dirty="0"/>
            <a:t>It also highlighted that the closer responders were to the threat within the site of a terror attack the higher the prevalence of PTSD. This includes attending unsecured scenes and witnessing violence.</a:t>
          </a:r>
          <a:endParaRPr lang="en-US" dirty="0"/>
        </a:p>
      </dgm:t>
    </dgm:pt>
    <dgm:pt modelId="{D780190D-40AF-4672-96AF-C56006A24AFC}" type="parTrans" cxnId="{91A680B5-372A-458D-97E9-11F2FFFD47E1}">
      <dgm:prSet/>
      <dgm:spPr/>
      <dgm:t>
        <a:bodyPr/>
        <a:lstStyle/>
        <a:p>
          <a:endParaRPr lang="en-US"/>
        </a:p>
      </dgm:t>
    </dgm:pt>
    <dgm:pt modelId="{A56CB00E-9568-4AF8-8412-AE5F5CE7363D}" type="sibTrans" cxnId="{91A680B5-372A-458D-97E9-11F2FFFD47E1}">
      <dgm:prSet/>
      <dgm:spPr/>
      <dgm:t>
        <a:bodyPr/>
        <a:lstStyle/>
        <a:p>
          <a:endParaRPr lang="en-US"/>
        </a:p>
      </dgm:t>
    </dgm:pt>
    <dgm:pt modelId="{80960FE1-F55C-458E-A2D0-B69C9FE5C9B0}">
      <dgm:prSet/>
      <dgm:spPr/>
      <dgm:t>
        <a:bodyPr/>
        <a:lstStyle/>
        <a:p>
          <a:r>
            <a:rPr lang="en-GB" dirty="0"/>
            <a:t>Symptoms of anxiety and depression were equally as high in those first responders who did not participate at the attack site and treated victims within hospitals.</a:t>
          </a:r>
          <a:endParaRPr lang="en-US" dirty="0"/>
        </a:p>
      </dgm:t>
    </dgm:pt>
    <dgm:pt modelId="{8A0970EF-A918-4376-B25A-EE69B067D46E}" type="parTrans" cxnId="{E3FB7FBA-6561-40E4-BD3B-858A6D2AF017}">
      <dgm:prSet/>
      <dgm:spPr/>
      <dgm:t>
        <a:bodyPr/>
        <a:lstStyle/>
        <a:p>
          <a:endParaRPr lang="en-US"/>
        </a:p>
      </dgm:t>
    </dgm:pt>
    <dgm:pt modelId="{018CD949-DA36-42BC-BE75-59B67EE78622}" type="sibTrans" cxnId="{E3FB7FBA-6561-40E4-BD3B-858A6D2AF017}">
      <dgm:prSet/>
      <dgm:spPr/>
      <dgm:t>
        <a:bodyPr/>
        <a:lstStyle/>
        <a:p>
          <a:endParaRPr lang="en-US"/>
        </a:p>
      </dgm:t>
    </dgm:pt>
    <dgm:pt modelId="{7A0757EC-A1F4-4C4F-AFAD-4EFCA1123728}">
      <dgm:prSet/>
      <dgm:spPr/>
      <dgm:t>
        <a:bodyPr/>
        <a:lstStyle/>
        <a:p>
          <a:r>
            <a:rPr lang="en-GB" dirty="0"/>
            <a:t>Further emotions such as unmanageable guilt and fear were found in those responders who treated victims away from the site of the attack. </a:t>
          </a:r>
          <a:endParaRPr lang="en-US" dirty="0"/>
        </a:p>
      </dgm:t>
    </dgm:pt>
    <dgm:pt modelId="{E1CCAD90-ABBA-4CE1-B4BE-A236C3900E75}" type="parTrans" cxnId="{C47046FC-9DB8-4706-83D9-D7ED402DA4B9}">
      <dgm:prSet/>
      <dgm:spPr/>
      <dgm:t>
        <a:bodyPr/>
        <a:lstStyle/>
        <a:p>
          <a:endParaRPr lang="en-US"/>
        </a:p>
      </dgm:t>
    </dgm:pt>
    <dgm:pt modelId="{96067344-F384-4AC6-A9E4-A6544EC792E5}" type="sibTrans" cxnId="{C47046FC-9DB8-4706-83D9-D7ED402DA4B9}">
      <dgm:prSet/>
      <dgm:spPr/>
      <dgm:t>
        <a:bodyPr/>
        <a:lstStyle/>
        <a:p>
          <a:endParaRPr lang="en-US"/>
        </a:p>
      </dgm:t>
    </dgm:pt>
    <dgm:pt modelId="{43A2303E-A4A0-4B9B-AC97-E29652C97EC9}" type="pres">
      <dgm:prSet presAssocID="{7D65CB7A-DAC0-4C98-AC26-AB1C56B577A2}" presName="root" presStyleCnt="0">
        <dgm:presLayoutVars>
          <dgm:dir/>
          <dgm:resizeHandles val="exact"/>
        </dgm:presLayoutVars>
      </dgm:prSet>
      <dgm:spPr/>
    </dgm:pt>
    <dgm:pt modelId="{8FEED876-793C-4040-BD0D-A6D63D58AE60}" type="pres">
      <dgm:prSet presAssocID="{3F6F4522-6045-4C76-B060-FF68F8D1C173}" presName="compNode" presStyleCnt="0"/>
      <dgm:spPr/>
    </dgm:pt>
    <dgm:pt modelId="{27082E8D-729A-41DD-8DB3-5ABBF97AC13D}" type="pres">
      <dgm:prSet presAssocID="{3F6F4522-6045-4C76-B060-FF68F8D1C173}" presName="bgRect" presStyleLbl="bgShp" presStyleIdx="0" presStyleCnt="5"/>
      <dgm:spPr/>
    </dgm:pt>
    <dgm:pt modelId="{09CBC47D-A5CF-4E64-AF79-29A3F71A6AE0}" type="pres">
      <dgm:prSet presAssocID="{3F6F4522-6045-4C76-B060-FF68F8D1C173}"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in in head"/>
        </a:ext>
      </dgm:extLst>
    </dgm:pt>
    <dgm:pt modelId="{E533FC68-DEB1-434F-AFF7-04A9E609A5C3}" type="pres">
      <dgm:prSet presAssocID="{3F6F4522-6045-4C76-B060-FF68F8D1C173}" presName="spaceRect" presStyleCnt="0"/>
      <dgm:spPr/>
    </dgm:pt>
    <dgm:pt modelId="{67E7DEE0-DF6C-4E95-9DD7-BC072EE2F992}" type="pres">
      <dgm:prSet presAssocID="{3F6F4522-6045-4C76-B060-FF68F8D1C173}" presName="parTx" presStyleLbl="revTx" presStyleIdx="0" presStyleCnt="5">
        <dgm:presLayoutVars>
          <dgm:chMax val="0"/>
          <dgm:chPref val="0"/>
        </dgm:presLayoutVars>
      </dgm:prSet>
      <dgm:spPr/>
    </dgm:pt>
    <dgm:pt modelId="{DDD67225-3D71-4CBF-8067-28D374F547F9}" type="pres">
      <dgm:prSet presAssocID="{9A0C3597-59E4-43E8-82B0-B27C58224BF6}" presName="sibTrans" presStyleCnt="0"/>
      <dgm:spPr/>
    </dgm:pt>
    <dgm:pt modelId="{CA4D9525-7B30-4F06-AC3A-755B3DF7F8DA}" type="pres">
      <dgm:prSet presAssocID="{48154C8F-72F0-4AEE-9BC4-72C63D534224}" presName="compNode" presStyleCnt="0"/>
      <dgm:spPr/>
    </dgm:pt>
    <dgm:pt modelId="{CF29E944-5710-4F66-97C8-AD545B9DF2E0}" type="pres">
      <dgm:prSet presAssocID="{48154C8F-72F0-4AEE-9BC4-72C63D534224}" presName="bgRect" presStyleLbl="bgShp" presStyleIdx="1" presStyleCnt="5"/>
      <dgm:spPr/>
    </dgm:pt>
    <dgm:pt modelId="{336E387C-8AB4-4DC1-8EEF-EBE3696B7288}" type="pres">
      <dgm:prSet presAssocID="{48154C8F-72F0-4AEE-9BC4-72C63D534224}"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mbulance"/>
        </a:ext>
      </dgm:extLst>
    </dgm:pt>
    <dgm:pt modelId="{FFB5E35C-F622-4CB8-84A1-FE01C3E4D8A1}" type="pres">
      <dgm:prSet presAssocID="{48154C8F-72F0-4AEE-9BC4-72C63D534224}" presName="spaceRect" presStyleCnt="0"/>
      <dgm:spPr/>
    </dgm:pt>
    <dgm:pt modelId="{B29C0646-4E60-409F-9349-43473BC58D5B}" type="pres">
      <dgm:prSet presAssocID="{48154C8F-72F0-4AEE-9BC4-72C63D534224}" presName="parTx" presStyleLbl="revTx" presStyleIdx="1" presStyleCnt="5">
        <dgm:presLayoutVars>
          <dgm:chMax val="0"/>
          <dgm:chPref val="0"/>
        </dgm:presLayoutVars>
      </dgm:prSet>
      <dgm:spPr/>
    </dgm:pt>
    <dgm:pt modelId="{33BB9AA4-4392-4196-B4DB-AAF6847604D0}" type="pres">
      <dgm:prSet presAssocID="{5194F06B-D109-443F-902D-3DC6FADF450F}" presName="sibTrans" presStyleCnt="0"/>
      <dgm:spPr/>
    </dgm:pt>
    <dgm:pt modelId="{A26EAB59-728B-499D-9DCB-5E0D9A29D6CD}" type="pres">
      <dgm:prSet presAssocID="{586BD42E-B2B0-4AF8-A966-390A3941C924}" presName="compNode" presStyleCnt="0"/>
      <dgm:spPr/>
    </dgm:pt>
    <dgm:pt modelId="{6902C0E5-6D99-47A0-AA07-69998C5B0B5F}" type="pres">
      <dgm:prSet presAssocID="{586BD42E-B2B0-4AF8-A966-390A3941C924}" presName="bgRect" presStyleLbl="bgShp" presStyleIdx="2" presStyleCnt="5"/>
      <dgm:spPr/>
    </dgm:pt>
    <dgm:pt modelId="{1A962963-2529-4091-BF2E-A6A495B6F2A2}" type="pres">
      <dgm:prSet presAssocID="{586BD42E-B2B0-4AF8-A966-390A3941C924}"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peed Bump"/>
        </a:ext>
      </dgm:extLst>
    </dgm:pt>
    <dgm:pt modelId="{E74B82DC-0700-46AB-B267-40C41995647A}" type="pres">
      <dgm:prSet presAssocID="{586BD42E-B2B0-4AF8-A966-390A3941C924}" presName="spaceRect" presStyleCnt="0"/>
      <dgm:spPr/>
    </dgm:pt>
    <dgm:pt modelId="{7E459D48-8E84-4B49-8521-A0BA3E9C4F58}" type="pres">
      <dgm:prSet presAssocID="{586BD42E-B2B0-4AF8-A966-390A3941C924}" presName="parTx" presStyleLbl="revTx" presStyleIdx="2" presStyleCnt="5">
        <dgm:presLayoutVars>
          <dgm:chMax val="0"/>
          <dgm:chPref val="0"/>
        </dgm:presLayoutVars>
      </dgm:prSet>
      <dgm:spPr/>
    </dgm:pt>
    <dgm:pt modelId="{0543E829-A77C-40C9-8B44-7EC37D261BBF}" type="pres">
      <dgm:prSet presAssocID="{A56CB00E-9568-4AF8-8412-AE5F5CE7363D}" presName="sibTrans" presStyleCnt="0"/>
      <dgm:spPr/>
    </dgm:pt>
    <dgm:pt modelId="{F51A610E-C871-4C49-80F0-FCEA0B532531}" type="pres">
      <dgm:prSet presAssocID="{80960FE1-F55C-458E-A2D0-B69C9FE5C9B0}" presName="compNode" presStyleCnt="0"/>
      <dgm:spPr/>
    </dgm:pt>
    <dgm:pt modelId="{E83C7684-CEA8-4C30-B8B1-198139D2DE1C}" type="pres">
      <dgm:prSet presAssocID="{80960FE1-F55C-458E-A2D0-B69C9FE5C9B0}" presName="bgRect" presStyleLbl="bgShp" presStyleIdx="3" presStyleCnt="5"/>
      <dgm:spPr/>
    </dgm:pt>
    <dgm:pt modelId="{C0BCFC38-0576-413A-8857-A52FEDDDF5B5}" type="pres">
      <dgm:prSet presAssocID="{80960FE1-F55C-458E-A2D0-B69C9FE5C9B0}"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octor"/>
        </a:ext>
      </dgm:extLst>
    </dgm:pt>
    <dgm:pt modelId="{8938B99E-D4C6-4DE5-ADE0-03CAF8B84A3B}" type="pres">
      <dgm:prSet presAssocID="{80960FE1-F55C-458E-A2D0-B69C9FE5C9B0}" presName="spaceRect" presStyleCnt="0"/>
      <dgm:spPr/>
    </dgm:pt>
    <dgm:pt modelId="{ECA8AE04-66F3-4471-8E79-EEEEC637A74E}" type="pres">
      <dgm:prSet presAssocID="{80960FE1-F55C-458E-A2D0-B69C9FE5C9B0}" presName="parTx" presStyleLbl="revTx" presStyleIdx="3" presStyleCnt="5">
        <dgm:presLayoutVars>
          <dgm:chMax val="0"/>
          <dgm:chPref val="0"/>
        </dgm:presLayoutVars>
      </dgm:prSet>
      <dgm:spPr/>
    </dgm:pt>
    <dgm:pt modelId="{610203B1-905F-4946-840E-5E4219AA87F6}" type="pres">
      <dgm:prSet presAssocID="{018CD949-DA36-42BC-BE75-59B67EE78622}" presName="sibTrans" presStyleCnt="0"/>
      <dgm:spPr/>
    </dgm:pt>
    <dgm:pt modelId="{979653C7-D442-44C7-B82F-F73DDF6F6688}" type="pres">
      <dgm:prSet presAssocID="{7A0757EC-A1F4-4C4F-AFAD-4EFCA1123728}" presName="compNode" presStyleCnt="0"/>
      <dgm:spPr/>
    </dgm:pt>
    <dgm:pt modelId="{EAB0819A-1996-4D7B-8DC3-D18E9BED33AF}" type="pres">
      <dgm:prSet presAssocID="{7A0757EC-A1F4-4C4F-AFAD-4EFCA1123728}" presName="bgRect" presStyleLbl="bgShp" presStyleIdx="4" presStyleCnt="5"/>
      <dgm:spPr/>
    </dgm:pt>
    <dgm:pt modelId="{478018B0-CAE5-46CC-AD8A-0DBCDAF3707E}" type="pres">
      <dgm:prSet presAssocID="{7A0757EC-A1F4-4C4F-AFAD-4EFCA1123728}"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Irritant"/>
        </a:ext>
      </dgm:extLst>
    </dgm:pt>
    <dgm:pt modelId="{2B6FA82A-B8CF-421E-8E2A-985F865672A2}" type="pres">
      <dgm:prSet presAssocID="{7A0757EC-A1F4-4C4F-AFAD-4EFCA1123728}" presName="spaceRect" presStyleCnt="0"/>
      <dgm:spPr/>
    </dgm:pt>
    <dgm:pt modelId="{67DEF739-27C2-491F-B42A-5EE6031986C7}" type="pres">
      <dgm:prSet presAssocID="{7A0757EC-A1F4-4C4F-AFAD-4EFCA1123728}" presName="parTx" presStyleLbl="revTx" presStyleIdx="4" presStyleCnt="5">
        <dgm:presLayoutVars>
          <dgm:chMax val="0"/>
          <dgm:chPref val="0"/>
        </dgm:presLayoutVars>
      </dgm:prSet>
      <dgm:spPr/>
    </dgm:pt>
  </dgm:ptLst>
  <dgm:cxnLst>
    <dgm:cxn modelId="{312DED30-1379-4573-BA89-C638867B10FF}" type="presOf" srcId="{586BD42E-B2B0-4AF8-A966-390A3941C924}" destId="{7E459D48-8E84-4B49-8521-A0BA3E9C4F58}" srcOrd="0" destOrd="0" presId="urn:microsoft.com/office/officeart/2018/2/layout/IconVerticalSolidList"/>
    <dgm:cxn modelId="{8E2ED731-FCA1-4386-9F46-BE56435DD312}" type="presOf" srcId="{3F6F4522-6045-4C76-B060-FF68F8D1C173}" destId="{67E7DEE0-DF6C-4E95-9DD7-BC072EE2F992}" srcOrd="0" destOrd="0" presId="urn:microsoft.com/office/officeart/2018/2/layout/IconVerticalSolidList"/>
    <dgm:cxn modelId="{A54A8963-970B-4988-A9C3-92508DF83E35}" srcId="{7D65CB7A-DAC0-4C98-AC26-AB1C56B577A2}" destId="{3F6F4522-6045-4C76-B060-FF68F8D1C173}" srcOrd="0" destOrd="0" parTransId="{AD8EA20D-5A6D-4F27-88EA-515EDD88D8D7}" sibTransId="{9A0C3597-59E4-43E8-82B0-B27C58224BF6}"/>
    <dgm:cxn modelId="{F0AD594A-B4D0-4F9A-BF19-E1B5B174682F}" type="presOf" srcId="{7D65CB7A-DAC0-4C98-AC26-AB1C56B577A2}" destId="{43A2303E-A4A0-4B9B-AC97-E29652C97EC9}" srcOrd="0" destOrd="0" presId="urn:microsoft.com/office/officeart/2018/2/layout/IconVerticalSolidList"/>
    <dgm:cxn modelId="{AFC2D84B-C186-4C5C-8B2B-4D0D7A9FC2DA}" type="presOf" srcId="{48154C8F-72F0-4AEE-9BC4-72C63D534224}" destId="{B29C0646-4E60-409F-9349-43473BC58D5B}" srcOrd="0" destOrd="0" presId="urn:microsoft.com/office/officeart/2018/2/layout/IconVerticalSolidList"/>
    <dgm:cxn modelId="{91A680B5-372A-458D-97E9-11F2FFFD47E1}" srcId="{7D65CB7A-DAC0-4C98-AC26-AB1C56B577A2}" destId="{586BD42E-B2B0-4AF8-A966-390A3941C924}" srcOrd="2" destOrd="0" parTransId="{D780190D-40AF-4672-96AF-C56006A24AFC}" sibTransId="{A56CB00E-9568-4AF8-8412-AE5F5CE7363D}"/>
    <dgm:cxn modelId="{E3FB7FBA-6561-40E4-BD3B-858A6D2AF017}" srcId="{7D65CB7A-DAC0-4C98-AC26-AB1C56B577A2}" destId="{80960FE1-F55C-458E-A2D0-B69C9FE5C9B0}" srcOrd="3" destOrd="0" parTransId="{8A0970EF-A918-4376-B25A-EE69B067D46E}" sibTransId="{018CD949-DA36-42BC-BE75-59B67EE78622}"/>
    <dgm:cxn modelId="{33C202E3-285E-4BA5-8F94-5E0E9D8A2A63}" srcId="{7D65CB7A-DAC0-4C98-AC26-AB1C56B577A2}" destId="{48154C8F-72F0-4AEE-9BC4-72C63D534224}" srcOrd="1" destOrd="0" parTransId="{B283B18C-6C44-4341-9AAF-447A0BCF2DAE}" sibTransId="{5194F06B-D109-443F-902D-3DC6FADF450F}"/>
    <dgm:cxn modelId="{E4532BF3-0576-443E-84AC-4EFE41571965}" type="presOf" srcId="{80960FE1-F55C-458E-A2D0-B69C9FE5C9B0}" destId="{ECA8AE04-66F3-4471-8E79-EEEEC637A74E}" srcOrd="0" destOrd="0" presId="urn:microsoft.com/office/officeart/2018/2/layout/IconVerticalSolidList"/>
    <dgm:cxn modelId="{7FD8A9F6-7FD5-4058-89B3-460BF1F944CA}" type="presOf" srcId="{7A0757EC-A1F4-4C4F-AFAD-4EFCA1123728}" destId="{67DEF739-27C2-491F-B42A-5EE6031986C7}" srcOrd="0" destOrd="0" presId="urn:microsoft.com/office/officeart/2018/2/layout/IconVerticalSolidList"/>
    <dgm:cxn modelId="{C47046FC-9DB8-4706-83D9-D7ED402DA4B9}" srcId="{7D65CB7A-DAC0-4C98-AC26-AB1C56B577A2}" destId="{7A0757EC-A1F4-4C4F-AFAD-4EFCA1123728}" srcOrd="4" destOrd="0" parTransId="{E1CCAD90-ABBA-4CE1-B4BE-A236C3900E75}" sibTransId="{96067344-F384-4AC6-A9E4-A6544EC792E5}"/>
    <dgm:cxn modelId="{E56514C1-5848-475F-8AF0-7F599C623375}" type="presParOf" srcId="{43A2303E-A4A0-4B9B-AC97-E29652C97EC9}" destId="{8FEED876-793C-4040-BD0D-A6D63D58AE60}" srcOrd="0" destOrd="0" presId="urn:microsoft.com/office/officeart/2018/2/layout/IconVerticalSolidList"/>
    <dgm:cxn modelId="{A79F3354-CE61-45CC-BB3F-68F1A10F4129}" type="presParOf" srcId="{8FEED876-793C-4040-BD0D-A6D63D58AE60}" destId="{27082E8D-729A-41DD-8DB3-5ABBF97AC13D}" srcOrd="0" destOrd="0" presId="urn:microsoft.com/office/officeart/2018/2/layout/IconVerticalSolidList"/>
    <dgm:cxn modelId="{241A6D91-CF3F-4377-BFCD-75246288AA3A}" type="presParOf" srcId="{8FEED876-793C-4040-BD0D-A6D63D58AE60}" destId="{09CBC47D-A5CF-4E64-AF79-29A3F71A6AE0}" srcOrd="1" destOrd="0" presId="urn:microsoft.com/office/officeart/2018/2/layout/IconVerticalSolidList"/>
    <dgm:cxn modelId="{062D6825-B8FE-4AB7-8938-AE6EE969F8EB}" type="presParOf" srcId="{8FEED876-793C-4040-BD0D-A6D63D58AE60}" destId="{E533FC68-DEB1-434F-AFF7-04A9E609A5C3}" srcOrd="2" destOrd="0" presId="urn:microsoft.com/office/officeart/2018/2/layout/IconVerticalSolidList"/>
    <dgm:cxn modelId="{8832FF8E-F5D8-40E6-9FC9-8744A020F6EA}" type="presParOf" srcId="{8FEED876-793C-4040-BD0D-A6D63D58AE60}" destId="{67E7DEE0-DF6C-4E95-9DD7-BC072EE2F992}" srcOrd="3" destOrd="0" presId="urn:microsoft.com/office/officeart/2018/2/layout/IconVerticalSolidList"/>
    <dgm:cxn modelId="{8677BEDC-5D9D-48BA-819E-EAE759A84011}" type="presParOf" srcId="{43A2303E-A4A0-4B9B-AC97-E29652C97EC9}" destId="{DDD67225-3D71-4CBF-8067-28D374F547F9}" srcOrd="1" destOrd="0" presId="urn:microsoft.com/office/officeart/2018/2/layout/IconVerticalSolidList"/>
    <dgm:cxn modelId="{E36F3182-52BC-4096-BD17-E9761E506C82}" type="presParOf" srcId="{43A2303E-A4A0-4B9B-AC97-E29652C97EC9}" destId="{CA4D9525-7B30-4F06-AC3A-755B3DF7F8DA}" srcOrd="2" destOrd="0" presId="urn:microsoft.com/office/officeart/2018/2/layout/IconVerticalSolidList"/>
    <dgm:cxn modelId="{5D67FBF9-48E1-4845-BBFC-C30F8539DADC}" type="presParOf" srcId="{CA4D9525-7B30-4F06-AC3A-755B3DF7F8DA}" destId="{CF29E944-5710-4F66-97C8-AD545B9DF2E0}" srcOrd="0" destOrd="0" presId="urn:microsoft.com/office/officeart/2018/2/layout/IconVerticalSolidList"/>
    <dgm:cxn modelId="{EAB4CF95-C996-44DA-8254-C929632764DF}" type="presParOf" srcId="{CA4D9525-7B30-4F06-AC3A-755B3DF7F8DA}" destId="{336E387C-8AB4-4DC1-8EEF-EBE3696B7288}" srcOrd="1" destOrd="0" presId="urn:microsoft.com/office/officeart/2018/2/layout/IconVerticalSolidList"/>
    <dgm:cxn modelId="{EFC1AB75-AE86-482A-B4E0-C7BB7D1F995A}" type="presParOf" srcId="{CA4D9525-7B30-4F06-AC3A-755B3DF7F8DA}" destId="{FFB5E35C-F622-4CB8-84A1-FE01C3E4D8A1}" srcOrd="2" destOrd="0" presId="urn:microsoft.com/office/officeart/2018/2/layout/IconVerticalSolidList"/>
    <dgm:cxn modelId="{C1967F7C-74B1-4497-8883-793CA9EDB0E0}" type="presParOf" srcId="{CA4D9525-7B30-4F06-AC3A-755B3DF7F8DA}" destId="{B29C0646-4E60-409F-9349-43473BC58D5B}" srcOrd="3" destOrd="0" presId="urn:microsoft.com/office/officeart/2018/2/layout/IconVerticalSolidList"/>
    <dgm:cxn modelId="{B964D12D-A212-4E4F-8D20-CA7DCC20537D}" type="presParOf" srcId="{43A2303E-A4A0-4B9B-AC97-E29652C97EC9}" destId="{33BB9AA4-4392-4196-B4DB-AAF6847604D0}" srcOrd="3" destOrd="0" presId="urn:microsoft.com/office/officeart/2018/2/layout/IconVerticalSolidList"/>
    <dgm:cxn modelId="{8EAAD11A-5558-4EFC-A8EB-5AAA3CD9AC5E}" type="presParOf" srcId="{43A2303E-A4A0-4B9B-AC97-E29652C97EC9}" destId="{A26EAB59-728B-499D-9DCB-5E0D9A29D6CD}" srcOrd="4" destOrd="0" presId="urn:microsoft.com/office/officeart/2018/2/layout/IconVerticalSolidList"/>
    <dgm:cxn modelId="{EF19D619-F8D0-436A-BE1D-0F0042B3AD53}" type="presParOf" srcId="{A26EAB59-728B-499D-9DCB-5E0D9A29D6CD}" destId="{6902C0E5-6D99-47A0-AA07-69998C5B0B5F}" srcOrd="0" destOrd="0" presId="urn:microsoft.com/office/officeart/2018/2/layout/IconVerticalSolidList"/>
    <dgm:cxn modelId="{D15634AD-51EE-4C4C-B685-A18425FDF367}" type="presParOf" srcId="{A26EAB59-728B-499D-9DCB-5E0D9A29D6CD}" destId="{1A962963-2529-4091-BF2E-A6A495B6F2A2}" srcOrd="1" destOrd="0" presId="urn:microsoft.com/office/officeart/2018/2/layout/IconVerticalSolidList"/>
    <dgm:cxn modelId="{84E8CA98-40BD-4DDB-A58A-6BDA18485132}" type="presParOf" srcId="{A26EAB59-728B-499D-9DCB-5E0D9A29D6CD}" destId="{E74B82DC-0700-46AB-B267-40C41995647A}" srcOrd="2" destOrd="0" presId="urn:microsoft.com/office/officeart/2018/2/layout/IconVerticalSolidList"/>
    <dgm:cxn modelId="{89F5E360-CBA4-452C-BE0B-C76933A91D30}" type="presParOf" srcId="{A26EAB59-728B-499D-9DCB-5E0D9A29D6CD}" destId="{7E459D48-8E84-4B49-8521-A0BA3E9C4F58}" srcOrd="3" destOrd="0" presId="urn:microsoft.com/office/officeart/2018/2/layout/IconVerticalSolidList"/>
    <dgm:cxn modelId="{22997213-B9A8-42E8-A6F7-A4287BA98B6C}" type="presParOf" srcId="{43A2303E-A4A0-4B9B-AC97-E29652C97EC9}" destId="{0543E829-A77C-40C9-8B44-7EC37D261BBF}" srcOrd="5" destOrd="0" presId="urn:microsoft.com/office/officeart/2018/2/layout/IconVerticalSolidList"/>
    <dgm:cxn modelId="{70C19E6D-83B9-4878-AEA4-824ABF5B2B11}" type="presParOf" srcId="{43A2303E-A4A0-4B9B-AC97-E29652C97EC9}" destId="{F51A610E-C871-4C49-80F0-FCEA0B532531}" srcOrd="6" destOrd="0" presId="urn:microsoft.com/office/officeart/2018/2/layout/IconVerticalSolidList"/>
    <dgm:cxn modelId="{647C8764-32A2-40CE-AB52-8533E4E3CF7D}" type="presParOf" srcId="{F51A610E-C871-4C49-80F0-FCEA0B532531}" destId="{E83C7684-CEA8-4C30-B8B1-198139D2DE1C}" srcOrd="0" destOrd="0" presId="urn:microsoft.com/office/officeart/2018/2/layout/IconVerticalSolidList"/>
    <dgm:cxn modelId="{E0A88522-4610-444B-8A84-A617CA6F92F4}" type="presParOf" srcId="{F51A610E-C871-4C49-80F0-FCEA0B532531}" destId="{C0BCFC38-0576-413A-8857-A52FEDDDF5B5}" srcOrd="1" destOrd="0" presId="urn:microsoft.com/office/officeart/2018/2/layout/IconVerticalSolidList"/>
    <dgm:cxn modelId="{3DC359B0-785D-4B91-87C0-489EBC706D55}" type="presParOf" srcId="{F51A610E-C871-4C49-80F0-FCEA0B532531}" destId="{8938B99E-D4C6-4DE5-ADE0-03CAF8B84A3B}" srcOrd="2" destOrd="0" presId="urn:microsoft.com/office/officeart/2018/2/layout/IconVerticalSolidList"/>
    <dgm:cxn modelId="{BBEA02D1-C85E-4864-B0BC-1BAFCF4A78E4}" type="presParOf" srcId="{F51A610E-C871-4C49-80F0-FCEA0B532531}" destId="{ECA8AE04-66F3-4471-8E79-EEEEC637A74E}" srcOrd="3" destOrd="0" presId="urn:microsoft.com/office/officeart/2018/2/layout/IconVerticalSolidList"/>
    <dgm:cxn modelId="{9542846C-3E51-4AE1-9814-2A9D79027392}" type="presParOf" srcId="{43A2303E-A4A0-4B9B-AC97-E29652C97EC9}" destId="{610203B1-905F-4946-840E-5E4219AA87F6}" srcOrd="7" destOrd="0" presId="urn:microsoft.com/office/officeart/2018/2/layout/IconVerticalSolidList"/>
    <dgm:cxn modelId="{B1432412-616B-47D9-AAC7-6A2496CCF4A3}" type="presParOf" srcId="{43A2303E-A4A0-4B9B-AC97-E29652C97EC9}" destId="{979653C7-D442-44C7-B82F-F73DDF6F6688}" srcOrd="8" destOrd="0" presId="urn:microsoft.com/office/officeart/2018/2/layout/IconVerticalSolidList"/>
    <dgm:cxn modelId="{41F67AE0-3B7A-4C68-B577-B638254FD98A}" type="presParOf" srcId="{979653C7-D442-44C7-B82F-F73DDF6F6688}" destId="{EAB0819A-1996-4D7B-8DC3-D18E9BED33AF}" srcOrd="0" destOrd="0" presId="urn:microsoft.com/office/officeart/2018/2/layout/IconVerticalSolidList"/>
    <dgm:cxn modelId="{B708D066-2462-4018-8CD5-EECFA59F9AE7}" type="presParOf" srcId="{979653C7-D442-44C7-B82F-F73DDF6F6688}" destId="{478018B0-CAE5-46CC-AD8A-0DBCDAF3707E}" srcOrd="1" destOrd="0" presId="urn:microsoft.com/office/officeart/2018/2/layout/IconVerticalSolidList"/>
    <dgm:cxn modelId="{459214AD-2535-4B69-A43D-34A85DB40B8F}" type="presParOf" srcId="{979653C7-D442-44C7-B82F-F73DDF6F6688}" destId="{2B6FA82A-B8CF-421E-8E2A-985F865672A2}" srcOrd="2" destOrd="0" presId="urn:microsoft.com/office/officeart/2018/2/layout/IconVerticalSolidList"/>
    <dgm:cxn modelId="{F2B1B90C-71EE-4B24-849D-7A6EE1287044}" type="presParOf" srcId="{979653C7-D442-44C7-B82F-F73DDF6F6688}" destId="{67DEF739-27C2-491F-B42A-5EE6031986C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ED3275-4BAB-437A-B878-D6622A1E006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6865686E-B4F7-432D-B4C6-CD16E3F9E350}">
      <dgm:prSet/>
      <dgm:spPr/>
      <dgm:t>
        <a:bodyPr/>
        <a:lstStyle/>
        <a:p>
          <a:pPr>
            <a:lnSpc>
              <a:spcPct val="100000"/>
            </a:lnSpc>
          </a:pPr>
          <a:r>
            <a:rPr lang="en-GB"/>
            <a:t>All ten papers addressed how responders’ degree of preparation directly impacted the development of PTSD and other psychopathological outcomes.</a:t>
          </a:r>
          <a:endParaRPr lang="en-US"/>
        </a:p>
      </dgm:t>
    </dgm:pt>
    <dgm:pt modelId="{452BB2B0-3742-4EFF-B75F-A27186818B7C}" type="parTrans" cxnId="{7F25F805-BCF6-421E-B009-88336047BB2E}">
      <dgm:prSet/>
      <dgm:spPr/>
      <dgm:t>
        <a:bodyPr/>
        <a:lstStyle/>
        <a:p>
          <a:endParaRPr lang="en-US"/>
        </a:p>
      </dgm:t>
    </dgm:pt>
    <dgm:pt modelId="{409DF6D6-B81B-49E5-BCED-D2608F22B66F}" type="sibTrans" cxnId="{7F25F805-BCF6-421E-B009-88336047BB2E}">
      <dgm:prSet/>
      <dgm:spPr/>
      <dgm:t>
        <a:bodyPr/>
        <a:lstStyle/>
        <a:p>
          <a:endParaRPr lang="en-US"/>
        </a:p>
      </dgm:t>
    </dgm:pt>
    <dgm:pt modelId="{29E9A4E4-0876-4A42-818E-075B41FE7044}">
      <dgm:prSet/>
      <dgm:spPr/>
      <dgm:t>
        <a:bodyPr/>
        <a:lstStyle/>
        <a:p>
          <a:pPr>
            <a:lnSpc>
              <a:spcPct val="100000"/>
            </a:lnSpc>
          </a:pPr>
          <a:r>
            <a:rPr lang="en-GB" dirty="0"/>
            <a:t>Three quantitative studies addressed ‘previous training’, ‘psychological awareness’ and ‘unfamiliar tasks’ or ‘working outside scope of practice’ with the prevalence of PTSD.</a:t>
          </a:r>
          <a:endParaRPr lang="en-US" dirty="0"/>
        </a:p>
      </dgm:t>
    </dgm:pt>
    <dgm:pt modelId="{243E0652-5E70-4690-A4CE-1A966DC44B6B}" type="parTrans" cxnId="{E98277D2-B2F3-485C-8A0A-A38067437E37}">
      <dgm:prSet/>
      <dgm:spPr/>
      <dgm:t>
        <a:bodyPr/>
        <a:lstStyle/>
        <a:p>
          <a:endParaRPr lang="en-US"/>
        </a:p>
      </dgm:t>
    </dgm:pt>
    <dgm:pt modelId="{0B7278DF-399F-412A-8663-652E20EEFE63}" type="sibTrans" cxnId="{E98277D2-B2F3-485C-8A0A-A38067437E37}">
      <dgm:prSet/>
      <dgm:spPr/>
      <dgm:t>
        <a:bodyPr/>
        <a:lstStyle/>
        <a:p>
          <a:endParaRPr lang="en-US"/>
        </a:p>
      </dgm:t>
    </dgm:pt>
    <dgm:pt modelId="{B5DF3C3D-D602-4504-A7BB-5A5E16E85820}">
      <dgm:prSet/>
      <dgm:spPr/>
      <dgm:t>
        <a:bodyPr/>
        <a:lstStyle/>
        <a:p>
          <a:pPr>
            <a:lnSpc>
              <a:spcPct val="100000"/>
            </a:lnSpc>
          </a:pPr>
          <a:r>
            <a:rPr lang="en-GB"/>
            <a:t>Being confronted with an unfamiliar task was positively associated with a higher risk of developing PTSD, although this lacked statistical significance. </a:t>
          </a:r>
          <a:endParaRPr lang="en-US"/>
        </a:p>
      </dgm:t>
    </dgm:pt>
    <dgm:pt modelId="{150301B0-608B-4290-8A47-A246E77E0831}" type="parTrans" cxnId="{D53A37AE-B510-40AA-9620-31770C0F6B7A}">
      <dgm:prSet/>
      <dgm:spPr/>
      <dgm:t>
        <a:bodyPr/>
        <a:lstStyle/>
        <a:p>
          <a:endParaRPr lang="en-US"/>
        </a:p>
      </dgm:t>
    </dgm:pt>
    <dgm:pt modelId="{EB1C71B7-0C23-4A31-9B42-A5B4005E61BE}" type="sibTrans" cxnId="{D53A37AE-B510-40AA-9620-31770C0F6B7A}">
      <dgm:prSet/>
      <dgm:spPr/>
      <dgm:t>
        <a:bodyPr/>
        <a:lstStyle/>
        <a:p>
          <a:endParaRPr lang="en-US"/>
        </a:p>
      </dgm:t>
    </dgm:pt>
    <dgm:pt modelId="{7F2F9E89-4775-4D87-859F-D618DE2C9D62}">
      <dgm:prSet/>
      <dgm:spPr/>
      <dgm:t>
        <a:bodyPr/>
        <a:lstStyle/>
        <a:p>
          <a:pPr>
            <a:lnSpc>
              <a:spcPct val="100000"/>
            </a:lnSpc>
          </a:pPr>
          <a:r>
            <a:rPr lang="en-GB"/>
            <a:t>An absence of training on the psychological consequences of responding to a TA correlated with the development of PSTD.</a:t>
          </a:r>
          <a:endParaRPr lang="en-US"/>
        </a:p>
      </dgm:t>
    </dgm:pt>
    <dgm:pt modelId="{6550F64F-FBE3-4250-AEFD-9666AB42A9A1}" type="parTrans" cxnId="{F1DDFC60-8C45-4FA9-BD8F-0E5F694DDA58}">
      <dgm:prSet/>
      <dgm:spPr/>
      <dgm:t>
        <a:bodyPr/>
        <a:lstStyle/>
        <a:p>
          <a:endParaRPr lang="en-US"/>
        </a:p>
      </dgm:t>
    </dgm:pt>
    <dgm:pt modelId="{FFDB2A76-2E80-441B-8FAF-666ED8B7B5E4}" type="sibTrans" cxnId="{F1DDFC60-8C45-4FA9-BD8F-0E5F694DDA58}">
      <dgm:prSet/>
      <dgm:spPr/>
      <dgm:t>
        <a:bodyPr/>
        <a:lstStyle/>
        <a:p>
          <a:endParaRPr lang="en-US"/>
        </a:p>
      </dgm:t>
    </dgm:pt>
    <dgm:pt modelId="{F934A414-8454-45BE-805E-189BB04C1081}">
      <dgm:prSet/>
      <dgm:spPr/>
      <dgm:t>
        <a:bodyPr/>
        <a:lstStyle/>
        <a:p>
          <a:pPr>
            <a:lnSpc>
              <a:spcPct val="100000"/>
            </a:lnSpc>
          </a:pPr>
          <a:r>
            <a:rPr lang="en-GB" dirty="0"/>
            <a:t>The qualitative papers within this review drew out themes from responders of ‘preparedness’, ‘failings’ and ‘being ill-equipped’ to respond and recover from a TA.</a:t>
          </a:r>
          <a:endParaRPr lang="en-US" dirty="0"/>
        </a:p>
      </dgm:t>
    </dgm:pt>
    <dgm:pt modelId="{AB24BB1B-BA80-48F3-8508-87E8560AFF38}" type="parTrans" cxnId="{586ACA36-40FB-446C-B264-FA81F5165CD4}">
      <dgm:prSet/>
      <dgm:spPr/>
      <dgm:t>
        <a:bodyPr/>
        <a:lstStyle/>
        <a:p>
          <a:endParaRPr lang="en-US"/>
        </a:p>
      </dgm:t>
    </dgm:pt>
    <dgm:pt modelId="{9D19FB0B-25A5-4F52-863D-E30FD560E298}" type="sibTrans" cxnId="{586ACA36-40FB-446C-B264-FA81F5165CD4}">
      <dgm:prSet/>
      <dgm:spPr/>
      <dgm:t>
        <a:bodyPr/>
        <a:lstStyle/>
        <a:p>
          <a:endParaRPr lang="en-US"/>
        </a:p>
      </dgm:t>
    </dgm:pt>
    <dgm:pt modelId="{4EBED35F-A55A-4412-940E-4728BF8EAF76}">
      <dgm:prSet/>
      <dgm:spPr/>
      <dgm:t>
        <a:bodyPr/>
        <a:lstStyle/>
        <a:p>
          <a:pPr>
            <a:lnSpc>
              <a:spcPct val="100000"/>
            </a:lnSpc>
          </a:pPr>
          <a:r>
            <a:rPr lang="en-GB" dirty="0"/>
            <a:t>Overall, the findings suggests that the amount of psychological preparation, education and training responders received prior to attending a TA directly impacts their psychological well-being.</a:t>
          </a:r>
          <a:endParaRPr lang="en-US" dirty="0"/>
        </a:p>
      </dgm:t>
    </dgm:pt>
    <dgm:pt modelId="{F7060892-73F2-40A6-BD09-93724BB6F265}" type="parTrans" cxnId="{04BB83CA-9DA0-459C-A24E-D94333F33B3C}">
      <dgm:prSet/>
      <dgm:spPr/>
      <dgm:t>
        <a:bodyPr/>
        <a:lstStyle/>
        <a:p>
          <a:endParaRPr lang="en-US"/>
        </a:p>
      </dgm:t>
    </dgm:pt>
    <dgm:pt modelId="{E3056349-CAEB-488B-BE14-767E4FD5629E}" type="sibTrans" cxnId="{04BB83CA-9DA0-459C-A24E-D94333F33B3C}">
      <dgm:prSet/>
      <dgm:spPr/>
      <dgm:t>
        <a:bodyPr/>
        <a:lstStyle/>
        <a:p>
          <a:endParaRPr lang="en-US"/>
        </a:p>
      </dgm:t>
    </dgm:pt>
    <dgm:pt modelId="{FDFF1316-B908-40CC-8C0B-DEB47F7714B3}" type="pres">
      <dgm:prSet presAssocID="{B8ED3275-4BAB-437A-B878-D6622A1E0065}" presName="root" presStyleCnt="0">
        <dgm:presLayoutVars>
          <dgm:dir/>
          <dgm:resizeHandles val="exact"/>
        </dgm:presLayoutVars>
      </dgm:prSet>
      <dgm:spPr/>
    </dgm:pt>
    <dgm:pt modelId="{7F824A83-8363-4F65-9ED3-59B22DC442BE}" type="pres">
      <dgm:prSet presAssocID="{6865686E-B4F7-432D-B4C6-CD16E3F9E350}" presName="compNode" presStyleCnt="0"/>
      <dgm:spPr/>
    </dgm:pt>
    <dgm:pt modelId="{C252F825-7278-4571-9445-4F43E067E2B0}" type="pres">
      <dgm:prSet presAssocID="{6865686E-B4F7-432D-B4C6-CD16E3F9E350}" presName="bgRect" presStyleLbl="bgShp" presStyleIdx="0" presStyleCnt="6"/>
      <dgm:spPr/>
    </dgm:pt>
    <dgm:pt modelId="{D56B52B4-FB91-4005-B697-2C12984EE044}" type="pres">
      <dgm:prSet presAssocID="{6865686E-B4F7-432D-B4C6-CD16E3F9E350}"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mbulance"/>
        </a:ext>
      </dgm:extLst>
    </dgm:pt>
    <dgm:pt modelId="{96BE410A-8F29-4674-94E8-99821DEDAB65}" type="pres">
      <dgm:prSet presAssocID="{6865686E-B4F7-432D-B4C6-CD16E3F9E350}" presName="spaceRect" presStyleCnt="0"/>
      <dgm:spPr/>
    </dgm:pt>
    <dgm:pt modelId="{A2B8DC1A-736F-49F0-AD34-068D1794203F}" type="pres">
      <dgm:prSet presAssocID="{6865686E-B4F7-432D-B4C6-CD16E3F9E350}" presName="parTx" presStyleLbl="revTx" presStyleIdx="0" presStyleCnt="6">
        <dgm:presLayoutVars>
          <dgm:chMax val="0"/>
          <dgm:chPref val="0"/>
        </dgm:presLayoutVars>
      </dgm:prSet>
      <dgm:spPr/>
    </dgm:pt>
    <dgm:pt modelId="{A3CDA751-999D-42C1-B00C-55D2632190A0}" type="pres">
      <dgm:prSet presAssocID="{409DF6D6-B81B-49E5-BCED-D2608F22B66F}" presName="sibTrans" presStyleCnt="0"/>
      <dgm:spPr/>
    </dgm:pt>
    <dgm:pt modelId="{1A4B73A8-881D-4AF0-8CC2-22501B839C76}" type="pres">
      <dgm:prSet presAssocID="{29E9A4E4-0876-4A42-818E-075B41FE7044}" presName="compNode" presStyleCnt="0"/>
      <dgm:spPr/>
    </dgm:pt>
    <dgm:pt modelId="{A972F6C8-196E-459C-AC8C-72A9D8A26F35}" type="pres">
      <dgm:prSet presAssocID="{29E9A4E4-0876-4A42-818E-075B41FE7044}" presName="bgRect" presStyleLbl="bgShp" presStyleIdx="1" presStyleCnt="6"/>
      <dgm:spPr/>
    </dgm:pt>
    <dgm:pt modelId="{6E3B8545-03D3-45A1-9E49-7F3DCC667FCB}" type="pres">
      <dgm:prSet presAssocID="{29E9A4E4-0876-4A42-818E-075B41FE7044}"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764BA48B-56B0-4628-9500-E9F535AF04A1}" type="pres">
      <dgm:prSet presAssocID="{29E9A4E4-0876-4A42-818E-075B41FE7044}" presName="spaceRect" presStyleCnt="0"/>
      <dgm:spPr/>
    </dgm:pt>
    <dgm:pt modelId="{831CD83F-94DE-4198-8A48-678C5B0B2FC5}" type="pres">
      <dgm:prSet presAssocID="{29E9A4E4-0876-4A42-818E-075B41FE7044}" presName="parTx" presStyleLbl="revTx" presStyleIdx="1" presStyleCnt="6">
        <dgm:presLayoutVars>
          <dgm:chMax val="0"/>
          <dgm:chPref val="0"/>
        </dgm:presLayoutVars>
      </dgm:prSet>
      <dgm:spPr/>
    </dgm:pt>
    <dgm:pt modelId="{62CD8A3F-60B9-4458-83B2-2B1EE1D9BA0D}" type="pres">
      <dgm:prSet presAssocID="{0B7278DF-399F-412A-8663-652E20EEFE63}" presName="sibTrans" presStyleCnt="0"/>
      <dgm:spPr/>
    </dgm:pt>
    <dgm:pt modelId="{07A51EA1-25CE-4B7A-BB4F-2A9EEAA9A224}" type="pres">
      <dgm:prSet presAssocID="{B5DF3C3D-D602-4504-A7BB-5A5E16E85820}" presName="compNode" presStyleCnt="0"/>
      <dgm:spPr/>
    </dgm:pt>
    <dgm:pt modelId="{FC081E5E-A060-441E-9BE5-2B3DD20A2153}" type="pres">
      <dgm:prSet presAssocID="{B5DF3C3D-D602-4504-A7BB-5A5E16E85820}" presName="bgRect" presStyleLbl="bgShp" presStyleIdx="2" presStyleCnt="6"/>
      <dgm:spPr/>
    </dgm:pt>
    <dgm:pt modelId="{BA2A319A-CE5D-4A5C-A94D-47596AF12118}" type="pres">
      <dgm:prSet presAssocID="{B5DF3C3D-D602-4504-A7BB-5A5E16E85820}"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rain in head"/>
        </a:ext>
      </dgm:extLst>
    </dgm:pt>
    <dgm:pt modelId="{69FC481C-3DEF-46FE-B507-B736284E2D00}" type="pres">
      <dgm:prSet presAssocID="{B5DF3C3D-D602-4504-A7BB-5A5E16E85820}" presName="spaceRect" presStyleCnt="0"/>
      <dgm:spPr/>
    </dgm:pt>
    <dgm:pt modelId="{EF5826A1-B2FF-4271-A630-2EDC29A8EA62}" type="pres">
      <dgm:prSet presAssocID="{B5DF3C3D-D602-4504-A7BB-5A5E16E85820}" presName="parTx" presStyleLbl="revTx" presStyleIdx="2" presStyleCnt="6">
        <dgm:presLayoutVars>
          <dgm:chMax val="0"/>
          <dgm:chPref val="0"/>
        </dgm:presLayoutVars>
      </dgm:prSet>
      <dgm:spPr/>
    </dgm:pt>
    <dgm:pt modelId="{CE34984A-B875-4DDF-9C68-82A294980734}" type="pres">
      <dgm:prSet presAssocID="{EB1C71B7-0C23-4A31-9B42-A5B4005E61BE}" presName="sibTrans" presStyleCnt="0"/>
      <dgm:spPr/>
    </dgm:pt>
    <dgm:pt modelId="{E7D5B2DE-C1D5-4BD0-A57F-B91FB8B98371}" type="pres">
      <dgm:prSet presAssocID="{7F2F9E89-4775-4D87-859F-D618DE2C9D62}" presName="compNode" presStyleCnt="0"/>
      <dgm:spPr/>
    </dgm:pt>
    <dgm:pt modelId="{CCF40F18-BD2A-4077-8653-ECEA1A123FBF}" type="pres">
      <dgm:prSet presAssocID="{7F2F9E89-4775-4D87-859F-D618DE2C9D62}" presName="bgRect" presStyleLbl="bgShp" presStyleIdx="3" presStyleCnt="6"/>
      <dgm:spPr/>
    </dgm:pt>
    <dgm:pt modelId="{D4DC40E9-2808-456E-9607-DD9E36C432A2}" type="pres">
      <dgm:prSet presAssocID="{7F2F9E89-4775-4D87-859F-D618DE2C9D62}"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Light Bulb and Gear"/>
        </a:ext>
      </dgm:extLst>
    </dgm:pt>
    <dgm:pt modelId="{0CE3599A-21A9-4378-9169-EBB6B4EF045B}" type="pres">
      <dgm:prSet presAssocID="{7F2F9E89-4775-4D87-859F-D618DE2C9D62}" presName="spaceRect" presStyleCnt="0"/>
      <dgm:spPr/>
    </dgm:pt>
    <dgm:pt modelId="{C263F5D0-2C22-4070-B95A-DE7DA4F6F905}" type="pres">
      <dgm:prSet presAssocID="{7F2F9E89-4775-4D87-859F-D618DE2C9D62}" presName="parTx" presStyleLbl="revTx" presStyleIdx="3" presStyleCnt="6">
        <dgm:presLayoutVars>
          <dgm:chMax val="0"/>
          <dgm:chPref val="0"/>
        </dgm:presLayoutVars>
      </dgm:prSet>
      <dgm:spPr/>
    </dgm:pt>
    <dgm:pt modelId="{65F5E80C-2E9F-4CB6-9C31-12229C0C7FB8}" type="pres">
      <dgm:prSet presAssocID="{FFDB2A76-2E80-441B-8FAF-666ED8B7B5E4}" presName="sibTrans" presStyleCnt="0"/>
      <dgm:spPr/>
    </dgm:pt>
    <dgm:pt modelId="{B27ECA69-0AD0-477A-A50B-16A2A892854C}" type="pres">
      <dgm:prSet presAssocID="{F934A414-8454-45BE-805E-189BB04C1081}" presName="compNode" presStyleCnt="0"/>
      <dgm:spPr/>
    </dgm:pt>
    <dgm:pt modelId="{09CFEFE7-6D73-41CC-B71A-52BBBC627A3B}" type="pres">
      <dgm:prSet presAssocID="{F934A414-8454-45BE-805E-189BB04C1081}" presName="bgRect" presStyleLbl="bgShp" presStyleIdx="4" presStyleCnt="6"/>
      <dgm:spPr/>
    </dgm:pt>
    <dgm:pt modelId="{D79C7CBE-C2EF-4520-B368-55517BC0EFAD}" type="pres">
      <dgm:prSet presAssocID="{F934A414-8454-45BE-805E-189BB04C1081}"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Newspaper"/>
        </a:ext>
      </dgm:extLst>
    </dgm:pt>
    <dgm:pt modelId="{B186F75E-0DAC-4793-BF96-307B753A5041}" type="pres">
      <dgm:prSet presAssocID="{F934A414-8454-45BE-805E-189BB04C1081}" presName="spaceRect" presStyleCnt="0"/>
      <dgm:spPr/>
    </dgm:pt>
    <dgm:pt modelId="{73E496D7-6860-4258-97A9-5F965AE5B19E}" type="pres">
      <dgm:prSet presAssocID="{F934A414-8454-45BE-805E-189BB04C1081}" presName="parTx" presStyleLbl="revTx" presStyleIdx="4" presStyleCnt="6">
        <dgm:presLayoutVars>
          <dgm:chMax val="0"/>
          <dgm:chPref val="0"/>
        </dgm:presLayoutVars>
      </dgm:prSet>
      <dgm:spPr/>
    </dgm:pt>
    <dgm:pt modelId="{A2B954B0-5C59-48F8-A030-373788DEF9BC}" type="pres">
      <dgm:prSet presAssocID="{9D19FB0B-25A5-4F52-863D-E30FD560E298}" presName="sibTrans" presStyleCnt="0"/>
      <dgm:spPr/>
    </dgm:pt>
    <dgm:pt modelId="{3BA7A2EB-622B-4839-A1E2-CFBB133C4839}" type="pres">
      <dgm:prSet presAssocID="{4EBED35F-A55A-4412-940E-4728BF8EAF76}" presName="compNode" presStyleCnt="0"/>
      <dgm:spPr/>
    </dgm:pt>
    <dgm:pt modelId="{61E8A2FF-A88A-4D9E-9973-A2C3ABB1B8E8}" type="pres">
      <dgm:prSet presAssocID="{4EBED35F-A55A-4412-940E-4728BF8EAF76}" presName="bgRect" presStyleLbl="bgShp" presStyleIdx="5" presStyleCnt="6"/>
      <dgm:spPr/>
    </dgm:pt>
    <dgm:pt modelId="{37EEE3A9-E8F1-4F5A-A73F-F49B61F88F6F}" type="pres">
      <dgm:prSet presAssocID="{4EBED35F-A55A-4412-940E-4728BF8EAF76}"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lassroom"/>
        </a:ext>
      </dgm:extLst>
    </dgm:pt>
    <dgm:pt modelId="{69630D57-457C-45BF-B2D2-1F6EF8D88237}" type="pres">
      <dgm:prSet presAssocID="{4EBED35F-A55A-4412-940E-4728BF8EAF76}" presName="spaceRect" presStyleCnt="0"/>
      <dgm:spPr/>
    </dgm:pt>
    <dgm:pt modelId="{385A5B68-6CFF-4A5D-9D13-D319460AD175}" type="pres">
      <dgm:prSet presAssocID="{4EBED35F-A55A-4412-940E-4728BF8EAF76}" presName="parTx" presStyleLbl="revTx" presStyleIdx="5" presStyleCnt="6">
        <dgm:presLayoutVars>
          <dgm:chMax val="0"/>
          <dgm:chPref val="0"/>
        </dgm:presLayoutVars>
      </dgm:prSet>
      <dgm:spPr/>
    </dgm:pt>
  </dgm:ptLst>
  <dgm:cxnLst>
    <dgm:cxn modelId="{7F25F805-BCF6-421E-B009-88336047BB2E}" srcId="{B8ED3275-4BAB-437A-B878-D6622A1E0065}" destId="{6865686E-B4F7-432D-B4C6-CD16E3F9E350}" srcOrd="0" destOrd="0" parTransId="{452BB2B0-3742-4EFF-B75F-A27186818B7C}" sibTransId="{409DF6D6-B81B-49E5-BCED-D2608F22B66F}"/>
    <dgm:cxn modelId="{586ACA36-40FB-446C-B264-FA81F5165CD4}" srcId="{B8ED3275-4BAB-437A-B878-D6622A1E0065}" destId="{F934A414-8454-45BE-805E-189BB04C1081}" srcOrd="4" destOrd="0" parTransId="{AB24BB1B-BA80-48F3-8508-87E8560AFF38}" sibTransId="{9D19FB0B-25A5-4F52-863D-E30FD560E298}"/>
    <dgm:cxn modelId="{F1DDFC60-8C45-4FA9-BD8F-0E5F694DDA58}" srcId="{B8ED3275-4BAB-437A-B878-D6622A1E0065}" destId="{7F2F9E89-4775-4D87-859F-D618DE2C9D62}" srcOrd="3" destOrd="0" parTransId="{6550F64F-FBE3-4250-AEFD-9666AB42A9A1}" sibTransId="{FFDB2A76-2E80-441B-8FAF-666ED8B7B5E4}"/>
    <dgm:cxn modelId="{A1784881-D11D-4B39-BBE3-3B3A6945FA3C}" type="presOf" srcId="{F934A414-8454-45BE-805E-189BB04C1081}" destId="{73E496D7-6860-4258-97A9-5F965AE5B19E}" srcOrd="0" destOrd="0" presId="urn:microsoft.com/office/officeart/2018/2/layout/IconVerticalSolidList"/>
    <dgm:cxn modelId="{F3A31698-FE3B-4B87-97E9-7BC828D26A54}" type="presOf" srcId="{7F2F9E89-4775-4D87-859F-D618DE2C9D62}" destId="{C263F5D0-2C22-4070-B95A-DE7DA4F6F905}" srcOrd="0" destOrd="0" presId="urn:microsoft.com/office/officeart/2018/2/layout/IconVerticalSolidList"/>
    <dgm:cxn modelId="{E8CF09AE-F94F-426B-BBB0-746B1E82C708}" type="presOf" srcId="{6865686E-B4F7-432D-B4C6-CD16E3F9E350}" destId="{A2B8DC1A-736F-49F0-AD34-068D1794203F}" srcOrd="0" destOrd="0" presId="urn:microsoft.com/office/officeart/2018/2/layout/IconVerticalSolidList"/>
    <dgm:cxn modelId="{D53A37AE-B510-40AA-9620-31770C0F6B7A}" srcId="{B8ED3275-4BAB-437A-B878-D6622A1E0065}" destId="{B5DF3C3D-D602-4504-A7BB-5A5E16E85820}" srcOrd="2" destOrd="0" parTransId="{150301B0-608B-4290-8A47-A246E77E0831}" sibTransId="{EB1C71B7-0C23-4A31-9B42-A5B4005E61BE}"/>
    <dgm:cxn modelId="{D9FEB8B4-0EFA-4E09-9667-C836E342EC4F}" type="presOf" srcId="{B5DF3C3D-D602-4504-A7BB-5A5E16E85820}" destId="{EF5826A1-B2FF-4271-A630-2EDC29A8EA62}" srcOrd="0" destOrd="0" presId="urn:microsoft.com/office/officeart/2018/2/layout/IconVerticalSolidList"/>
    <dgm:cxn modelId="{412F60BC-455B-4CDD-BB8D-86BB1DB4F856}" type="presOf" srcId="{4EBED35F-A55A-4412-940E-4728BF8EAF76}" destId="{385A5B68-6CFF-4A5D-9D13-D319460AD175}" srcOrd="0" destOrd="0" presId="urn:microsoft.com/office/officeart/2018/2/layout/IconVerticalSolidList"/>
    <dgm:cxn modelId="{04BB83CA-9DA0-459C-A24E-D94333F33B3C}" srcId="{B8ED3275-4BAB-437A-B878-D6622A1E0065}" destId="{4EBED35F-A55A-4412-940E-4728BF8EAF76}" srcOrd="5" destOrd="0" parTransId="{F7060892-73F2-40A6-BD09-93724BB6F265}" sibTransId="{E3056349-CAEB-488B-BE14-767E4FD5629E}"/>
    <dgm:cxn modelId="{E98277D2-B2F3-485C-8A0A-A38067437E37}" srcId="{B8ED3275-4BAB-437A-B878-D6622A1E0065}" destId="{29E9A4E4-0876-4A42-818E-075B41FE7044}" srcOrd="1" destOrd="0" parTransId="{243E0652-5E70-4690-A4CE-1A966DC44B6B}" sibTransId="{0B7278DF-399F-412A-8663-652E20EEFE63}"/>
    <dgm:cxn modelId="{3657EDE4-1EFE-4250-B8EA-69BF923E6395}" type="presOf" srcId="{29E9A4E4-0876-4A42-818E-075B41FE7044}" destId="{831CD83F-94DE-4198-8A48-678C5B0B2FC5}" srcOrd="0" destOrd="0" presId="urn:microsoft.com/office/officeart/2018/2/layout/IconVerticalSolidList"/>
    <dgm:cxn modelId="{8D6743F1-CC3E-4474-9E54-4C34296944A0}" type="presOf" srcId="{B8ED3275-4BAB-437A-B878-D6622A1E0065}" destId="{FDFF1316-B908-40CC-8C0B-DEB47F7714B3}" srcOrd="0" destOrd="0" presId="urn:microsoft.com/office/officeart/2018/2/layout/IconVerticalSolidList"/>
    <dgm:cxn modelId="{2D644026-5EB7-4408-B77B-19B4D99E4481}" type="presParOf" srcId="{FDFF1316-B908-40CC-8C0B-DEB47F7714B3}" destId="{7F824A83-8363-4F65-9ED3-59B22DC442BE}" srcOrd="0" destOrd="0" presId="urn:microsoft.com/office/officeart/2018/2/layout/IconVerticalSolidList"/>
    <dgm:cxn modelId="{4482EAC9-2D6F-47BB-8BB3-CDB716E7F480}" type="presParOf" srcId="{7F824A83-8363-4F65-9ED3-59B22DC442BE}" destId="{C252F825-7278-4571-9445-4F43E067E2B0}" srcOrd="0" destOrd="0" presId="urn:microsoft.com/office/officeart/2018/2/layout/IconVerticalSolidList"/>
    <dgm:cxn modelId="{D88E2203-DE07-4CE2-A67D-5CA59FFCBC3F}" type="presParOf" srcId="{7F824A83-8363-4F65-9ED3-59B22DC442BE}" destId="{D56B52B4-FB91-4005-B697-2C12984EE044}" srcOrd="1" destOrd="0" presId="urn:microsoft.com/office/officeart/2018/2/layout/IconVerticalSolidList"/>
    <dgm:cxn modelId="{73DCB85E-833B-415A-BF2F-909F7554BF64}" type="presParOf" srcId="{7F824A83-8363-4F65-9ED3-59B22DC442BE}" destId="{96BE410A-8F29-4674-94E8-99821DEDAB65}" srcOrd="2" destOrd="0" presId="urn:microsoft.com/office/officeart/2018/2/layout/IconVerticalSolidList"/>
    <dgm:cxn modelId="{6CEA1B32-A40D-4B05-BC3F-38ECE8DC8997}" type="presParOf" srcId="{7F824A83-8363-4F65-9ED3-59B22DC442BE}" destId="{A2B8DC1A-736F-49F0-AD34-068D1794203F}" srcOrd="3" destOrd="0" presId="urn:microsoft.com/office/officeart/2018/2/layout/IconVerticalSolidList"/>
    <dgm:cxn modelId="{4ECC576D-CF24-46B1-854E-76E3C45D29F8}" type="presParOf" srcId="{FDFF1316-B908-40CC-8C0B-DEB47F7714B3}" destId="{A3CDA751-999D-42C1-B00C-55D2632190A0}" srcOrd="1" destOrd="0" presId="urn:microsoft.com/office/officeart/2018/2/layout/IconVerticalSolidList"/>
    <dgm:cxn modelId="{A60D964A-AED7-470A-AB32-59FED8ABE441}" type="presParOf" srcId="{FDFF1316-B908-40CC-8C0B-DEB47F7714B3}" destId="{1A4B73A8-881D-4AF0-8CC2-22501B839C76}" srcOrd="2" destOrd="0" presId="urn:microsoft.com/office/officeart/2018/2/layout/IconVerticalSolidList"/>
    <dgm:cxn modelId="{AB3523D7-46E8-47F8-BD06-50E86C248866}" type="presParOf" srcId="{1A4B73A8-881D-4AF0-8CC2-22501B839C76}" destId="{A972F6C8-196E-459C-AC8C-72A9D8A26F35}" srcOrd="0" destOrd="0" presId="urn:microsoft.com/office/officeart/2018/2/layout/IconVerticalSolidList"/>
    <dgm:cxn modelId="{6CE7A398-AF19-4492-B70C-DC9B32CBC52A}" type="presParOf" srcId="{1A4B73A8-881D-4AF0-8CC2-22501B839C76}" destId="{6E3B8545-03D3-45A1-9E49-7F3DCC667FCB}" srcOrd="1" destOrd="0" presId="urn:microsoft.com/office/officeart/2018/2/layout/IconVerticalSolidList"/>
    <dgm:cxn modelId="{E4760268-8658-46E3-90A7-9FE32EF8557F}" type="presParOf" srcId="{1A4B73A8-881D-4AF0-8CC2-22501B839C76}" destId="{764BA48B-56B0-4628-9500-E9F535AF04A1}" srcOrd="2" destOrd="0" presId="urn:microsoft.com/office/officeart/2018/2/layout/IconVerticalSolidList"/>
    <dgm:cxn modelId="{1D107928-D507-4537-9D5B-E06B8E5799CD}" type="presParOf" srcId="{1A4B73A8-881D-4AF0-8CC2-22501B839C76}" destId="{831CD83F-94DE-4198-8A48-678C5B0B2FC5}" srcOrd="3" destOrd="0" presId="urn:microsoft.com/office/officeart/2018/2/layout/IconVerticalSolidList"/>
    <dgm:cxn modelId="{E9C162B9-9E86-44AD-83F8-887ED1965B86}" type="presParOf" srcId="{FDFF1316-B908-40CC-8C0B-DEB47F7714B3}" destId="{62CD8A3F-60B9-4458-83B2-2B1EE1D9BA0D}" srcOrd="3" destOrd="0" presId="urn:microsoft.com/office/officeart/2018/2/layout/IconVerticalSolidList"/>
    <dgm:cxn modelId="{450DE6DC-4E84-4D61-A6B1-DDC4A4E4BA1F}" type="presParOf" srcId="{FDFF1316-B908-40CC-8C0B-DEB47F7714B3}" destId="{07A51EA1-25CE-4B7A-BB4F-2A9EEAA9A224}" srcOrd="4" destOrd="0" presId="urn:microsoft.com/office/officeart/2018/2/layout/IconVerticalSolidList"/>
    <dgm:cxn modelId="{83559E6A-1AE7-455C-A91D-D32C4C6C8CD9}" type="presParOf" srcId="{07A51EA1-25CE-4B7A-BB4F-2A9EEAA9A224}" destId="{FC081E5E-A060-441E-9BE5-2B3DD20A2153}" srcOrd="0" destOrd="0" presId="urn:microsoft.com/office/officeart/2018/2/layout/IconVerticalSolidList"/>
    <dgm:cxn modelId="{9AB58DDB-CCF8-4EC7-8037-CB0D3EE403F7}" type="presParOf" srcId="{07A51EA1-25CE-4B7A-BB4F-2A9EEAA9A224}" destId="{BA2A319A-CE5D-4A5C-A94D-47596AF12118}" srcOrd="1" destOrd="0" presId="urn:microsoft.com/office/officeart/2018/2/layout/IconVerticalSolidList"/>
    <dgm:cxn modelId="{9F64E362-919D-4828-BF7D-DDCE2EFD8268}" type="presParOf" srcId="{07A51EA1-25CE-4B7A-BB4F-2A9EEAA9A224}" destId="{69FC481C-3DEF-46FE-B507-B736284E2D00}" srcOrd="2" destOrd="0" presId="urn:microsoft.com/office/officeart/2018/2/layout/IconVerticalSolidList"/>
    <dgm:cxn modelId="{6B3179E1-73E7-444D-98A8-BE27C0E94B22}" type="presParOf" srcId="{07A51EA1-25CE-4B7A-BB4F-2A9EEAA9A224}" destId="{EF5826A1-B2FF-4271-A630-2EDC29A8EA62}" srcOrd="3" destOrd="0" presId="urn:microsoft.com/office/officeart/2018/2/layout/IconVerticalSolidList"/>
    <dgm:cxn modelId="{67445756-210E-432F-B67E-61DEC193F211}" type="presParOf" srcId="{FDFF1316-B908-40CC-8C0B-DEB47F7714B3}" destId="{CE34984A-B875-4DDF-9C68-82A294980734}" srcOrd="5" destOrd="0" presId="urn:microsoft.com/office/officeart/2018/2/layout/IconVerticalSolidList"/>
    <dgm:cxn modelId="{26DB0C63-2AB3-4B1D-9C9B-32B713F8657B}" type="presParOf" srcId="{FDFF1316-B908-40CC-8C0B-DEB47F7714B3}" destId="{E7D5B2DE-C1D5-4BD0-A57F-B91FB8B98371}" srcOrd="6" destOrd="0" presId="urn:microsoft.com/office/officeart/2018/2/layout/IconVerticalSolidList"/>
    <dgm:cxn modelId="{906AEAA0-AB78-497E-BE76-1FBB6CF5FA64}" type="presParOf" srcId="{E7D5B2DE-C1D5-4BD0-A57F-B91FB8B98371}" destId="{CCF40F18-BD2A-4077-8653-ECEA1A123FBF}" srcOrd="0" destOrd="0" presId="urn:microsoft.com/office/officeart/2018/2/layout/IconVerticalSolidList"/>
    <dgm:cxn modelId="{CB8BE1C8-69C4-45E1-9427-F29409E74385}" type="presParOf" srcId="{E7D5B2DE-C1D5-4BD0-A57F-B91FB8B98371}" destId="{D4DC40E9-2808-456E-9607-DD9E36C432A2}" srcOrd="1" destOrd="0" presId="urn:microsoft.com/office/officeart/2018/2/layout/IconVerticalSolidList"/>
    <dgm:cxn modelId="{1E782F08-3970-4377-94F4-191C995D157D}" type="presParOf" srcId="{E7D5B2DE-C1D5-4BD0-A57F-B91FB8B98371}" destId="{0CE3599A-21A9-4378-9169-EBB6B4EF045B}" srcOrd="2" destOrd="0" presId="urn:microsoft.com/office/officeart/2018/2/layout/IconVerticalSolidList"/>
    <dgm:cxn modelId="{40E3F8C7-039F-4654-AF07-80CFFEF54652}" type="presParOf" srcId="{E7D5B2DE-C1D5-4BD0-A57F-B91FB8B98371}" destId="{C263F5D0-2C22-4070-B95A-DE7DA4F6F905}" srcOrd="3" destOrd="0" presId="urn:microsoft.com/office/officeart/2018/2/layout/IconVerticalSolidList"/>
    <dgm:cxn modelId="{FDB0B515-C5F0-4B31-A2CF-E7B0687FD806}" type="presParOf" srcId="{FDFF1316-B908-40CC-8C0B-DEB47F7714B3}" destId="{65F5E80C-2E9F-4CB6-9C31-12229C0C7FB8}" srcOrd="7" destOrd="0" presId="urn:microsoft.com/office/officeart/2018/2/layout/IconVerticalSolidList"/>
    <dgm:cxn modelId="{5EB49417-D73B-4618-90F3-57B28389599E}" type="presParOf" srcId="{FDFF1316-B908-40CC-8C0B-DEB47F7714B3}" destId="{B27ECA69-0AD0-477A-A50B-16A2A892854C}" srcOrd="8" destOrd="0" presId="urn:microsoft.com/office/officeart/2018/2/layout/IconVerticalSolidList"/>
    <dgm:cxn modelId="{20ACF809-9950-42E2-9102-16BD9D14F25F}" type="presParOf" srcId="{B27ECA69-0AD0-477A-A50B-16A2A892854C}" destId="{09CFEFE7-6D73-41CC-B71A-52BBBC627A3B}" srcOrd="0" destOrd="0" presId="urn:microsoft.com/office/officeart/2018/2/layout/IconVerticalSolidList"/>
    <dgm:cxn modelId="{AF07F091-862D-4A9F-A511-1826D2C8758B}" type="presParOf" srcId="{B27ECA69-0AD0-477A-A50B-16A2A892854C}" destId="{D79C7CBE-C2EF-4520-B368-55517BC0EFAD}" srcOrd="1" destOrd="0" presId="urn:microsoft.com/office/officeart/2018/2/layout/IconVerticalSolidList"/>
    <dgm:cxn modelId="{093A00F5-9EE0-43B6-B01D-15679FBE5276}" type="presParOf" srcId="{B27ECA69-0AD0-477A-A50B-16A2A892854C}" destId="{B186F75E-0DAC-4793-BF96-307B753A5041}" srcOrd="2" destOrd="0" presId="urn:microsoft.com/office/officeart/2018/2/layout/IconVerticalSolidList"/>
    <dgm:cxn modelId="{2D94AAD0-2E60-4BEC-8E52-A49A41BE8F30}" type="presParOf" srcId="{B27ECA69-0AD0-477A-A50B-16A2A892854C}" destId="{73E496D7-6860-4258-97A9-5F965AE5B19E}" srcOrd="3" destOrd="0" presId="urn:microsoft.com/office/officeart/2018/2/layout/IconVerticalSolidList"/>
    <dgm:cxn modelId="{64F6AFEB-CE48-4630-BC48-9F464A288EA2}" type="presParOf" srcId="{FDFF1316-B908-40CC-8C0B-DEB47F7714B3}" destId="{A2B954B0-5C59-48F8-A030-373788DEF9BC}" srcOrd="9" destOrd="0" presId="urn:microsoft.com/office/officeart/2018/2/layout/IconVerticalSolidList"/>
    <dgm:cxn modelId="{0EC8CA7F-7335-423C-A33C-ECA401768F86}" type="presParOf" srcId="{FDFF1316-B908-40CC-8C0B-DEB47F7714B3}" destId="{3BA7A2EB-622B-4839-A1E2-CFBB133C4839}" srcOrd="10" destOrd="0" presId="urn:microsoft.com/office/officeart/2018/2/layout/IconVerticalSolidList"/>
    <dgm:cxn modelId="{47515659-896B-42D0-ACDA-AE55A0103EA7}" type="presParOf" srcId="{3BA7A2EB-622B-4839-A1E2-CFBB133C4839}" destId="{61E8A2FF-A88A-4D9E-9973-A2C3ABB1B8E8}" srcOrd="0" destOrd="0" presId="urn:microsoft.com/office/officeart/2018/2/layout/IconVerticalSolidList"/>
    <dgm:cxn modelId="{061F989C-A9ED-4BC7-8273-D2765B80B427}" type="presParOf" srcId="{3BA7A2EB-622B-4839-A1E2-CFBB133C4839}" destId="{37EEE3A9-E8F1-4F5A-A73F-F49B61F88F6F}" srcOrd="1" destOrd="0" presId="urn:microsoft.com/office/officeart/2018/2/layout/IconVerticalSolidList"/>
    <dgm:cxn modelId="{88FC7BEF-B63C-4D15-A8AC-7804677790DF}" type="presParOf" srcId="{3BA7A2EB-622B-4839-A1E2-CFBB133C4839}" destId="{69630D57-457C-45BF-B2D2-1F6EF8D88237}" srcOrd="2" destOrd="0" presId="urn:microsoft.com/office/officeart/2018/2/layout/IconVerticalSolidList"/>
    <dgm:cxn modelId="{E0AD828D-483F-4D73-8510-1BD63A10C7E6}" type="presParOf" srcId="{3BA7A2EB-622B-4839-A1E2-CFBB133C4839}" destId="{385A5B68-6CFF-4A5D-9D13-D319460AD17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4E2BF87-2E9A-47DE-A150-985D6D350DC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5C2221F7-5786-4BA6-A0C8-FB14B7C56061}">
      <dgm:prSet/>
      <dgm:spPr/>
      <dgm:t>
        <a:bodyPr/>
        <a:lstStyle/>
        <a:p>
          <a:r>
            <a:rPr lang="en-US" dirty="0"/>
            <a:t>Changing operational model</a:t>
          </a:r>
        </a:p>
      </dgm:t>
    </dgm:pt>
    <dgm:pt modelId="{A66203F7-1798-4421-A503-0A9AC1354623}" type="parTrans" cxnId="{D67A8A77-860D-409A-9869-5366BA3EBB41}">
      <dgm:prSet/>
      <dgm:spPr/>
      <dgm:t>
        <a:bodyPr/>
        <a:lstStyle/>
        <a:p>
          <a:endParaRPr lang="en-US"/>
        </a:p>
      </dgm:t>
    </dgm:pt>
    <dgm:pt modelId="{A27A8ED0-CCB7-4239-9E0D-45CBD3BBA2BE}" type="sibTrans" cxnId="{D67A8A77-860D-409A-9869-5366BA3EBB41}">
      <dgm:prSet/>
      <dgm:spPr/>
      <dgm:t>
        <a:bodyPr/>
        <a:lstStyle/>
        <a:p>
          <a:endParaRPr lang="en-US"/>
        </a:p>
      </dgm:t>
    </dgm:pt>
    <dgm:pt modelId="{9F23A9D9-6987-43E2-B9F4-E97246932CCE}">
      <dgm:prSet/>
      <dgm:spPr/>
      <dgm:t>
        <a:bodyPr/>
        <a:lstStyle/>
        <a:p>
          <a:r>
            <a:rPr lang="en-US"/>
            <a:t>Organisation preparedness</a:t>
          </a:r>
        </a:p>
      </dgm:t>
    </dgm:pt>
    <dgm:pt modelId="{AF4F2E1D-3033-4DED-B840-F9E713779FDD}" type="parTrans" cxnId="{7B943D64-0C5C-4738-A39E-2E0C1D29EC9B}">
      <dgm:prSet/>
      <dgm:spPr/>
      <dgm:t>
        <a:bodyPr/>
        <a:lstStyle/>
        <a:p>
          <a:endParaRPr lang="en-US"/>
        </a:p>
      </dgm:t>
    </dgm:pt>
    <dgm:pt modelId="{A35FD284-F01A-4C73-9206-2CE64E9F7AB9}" type="sibTrans" cxnId="{7B943D64-0C5C-4738-A39E-2E0C1D29EC9B}">
      <dgm:prSet/>
      <dgm:spPr/>
      <dgm:t>
        <a:bodyPr/>
        <a:lstStyle/>
        <a:p>
          <a:endParaRPr lang="en-US"/>
        </a:p>
      </dgm:t>
    </dgm:pt>
    <dgm:pt modelId="{EC5B9E15-622C-44F1-81BD-E2337CE3E0D4}">
      <dgm:prSet/>
      <dgm:spPr/>
      <dgm:t>
        <a:bodyPr/>
        <a:lstStyle/>
        <a:p>
          <a:r>
            <a:rPr lang="en-US"/>
            <a:t>Scope of practice</a:t>
          </a:r>
        </a:p>
      </dgm:t>
    </dgm:pt>
    <dgm:pt modelId="{79B3EAC2-A7FE-4E57-AA10-D1EF915A9FE3}" type="parTrans" cxnId="{2E23D808-33C9-4735-8B62-87B3463200C7}">
      <dgm:prSet/>
      <dgm:spPr/>
      <dgm:t>
        <a:bodyPr/>
        <a:lstStyle/>
        <a:p>
          <a:endParaRPr lang="en-US"/>
        </a:p>
      </dgm:t>
    </dgm:pt>
    <dgm:pt modelId="{9EFFDC1A-1351-4A1F-9FCD-0BC05099C639}" type="sibTrans" cxnId="{2E23D808-33C9-4735-8B62-87B3463200C7}">
      <dgm:prSet/>
      <dgm:spPr/>
      <dgm:t>
        <a:bodyPr/>
        <a:lstStyle/>
        <a:p>
          <a:endParaRPr lang="en-US"/>
        </a:p>
      </dgm:t>
    </dgm:pt>
    <dgm:pt modelId="{2174244D-55DA-4C64-84AA-8CB23AB39353}" type="pres">
      <dgm:prSet presAssocID="{34E2BF87-2E9A-47DE-A150-985D6D350DC5}" presName="root" presStyleCnt="0">
        <dgm:presLayoutVars>
          <dgm:dir/>
          <dgm:resizeHandles val="exact"/>
        </dgm:presLayoutVars>
      </dgm:prSet>
      <dgm:spPr/>
    </dgm:pt>
    <dgm:pt modelId="{F1CB0FC9-C38C-46BB-AE49-5936D6083E91}" type="pres">
      <dgm:prSet presAssocID="{5C2221F7-5786-4BA6-A0C8-FB14B7C56061}" presName="compNode" presStyleCnt="0"/>
      <dgm:spPr/>
    </dgm:pt>
    <dgm:pt modelId="{B8F3E7D6-A9F6-479A-A59F-44CA10346C38}" type="pres">
      <dgm:prSet presAssocID="{5C2221F7-5786-4BA6-A0C8-FB14B7C56061}" presName="bgRect" presStyleLbl="bgShp" presStyleIdx="0" presStyleCnt="3"/>
      <dgm:spPr/>
    </dgm:pt>
    <dgm:pt modelId="{C3DD0C5C-CBBF-492E-89AA-C6011CB1F4E5}" type="pres">
      <dgm:prSet presAssocID="{5C2221F7-5786-4BA6-A0C8-FB14B7C5606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ears"/>
        </a:ext>
      </dgm:extLst>
    </dgm:pt>
    <dgm:pt modelId="{7BB0A7F8-5BEF-4A29-A06B-29E10142D74C}" type="pres">
      <dgm:prSet presAssocID="{5C2221F7-5786-4BA6-A0C8-FB14B7C56061}" presName="spaceRect" presStyleCnt="0"/>
      <dgm:spPr/>
    </dgm:pt>
    <dgm:pt modelId="{BA1C7B70-FA96-45B5-946C-590934ADAC0C}" type="pres">
      <dgm:prSet presAssocID="{5C2221F7-5786-4BA6-A0C8-FB14B7C56061}" presName="parTx" presStyleLbl="revTx" presStyleIdx="0" presStyleCnt="3">
        <dgm:presLayoutVars>
          <dgm:chMax val="0"/>
          <dgm:chPref val="0"/>
        </dgm:presLayoutVars>
      </dgm:prSet>
      <dgm:spPr/>
    </dgm:pt>
    <dgm:pt modelId="{2526801D-5CCA-4196-A76C-5B38D6C9A838}" type="pres">
      <dgm:prSet presAssocID="{A27A8ED0-CCB7-4239-9E0D-45CBD3BBA2BE}" presName="sibTrans" presStyleCnt="0"/>
      <dgm:spPr/>
    </dgm:pt>
    <dgm:pt modelId="{C0821D8E-57FC-4ADB-960A-1ED60E9ED54A}" type="pres">
      <dgm:prSet presAssocID="{9F23A9D9-6987-43E2-B9F4-E97246932CCE}" presName="compNode" presStyleCnt="0"/>
      <dgm:spPr/>
    </dgm:pt>
    <dgm:pt modelId="{B9074513-C116-47B3-808C-F9A3033A6F6E}" type="pres">
      <dgm:prSet presAssocID="{9F23A9D9-6987-43E2-B9F4-E97246932CCE}" presName="bgRect" presStyleLbl="bgShp" presStyleIdx="1" presStyleCnt="3"/>
      <dgm:spPr/>
    </dgm:pt>
    <dgm:pt modelId="{7FDF5753-A22A-4944-BC6F-553AD9C09583}" type="pres">
      <dgm:prSet presAssocID="{9F23A9D9-6987-43E2-B9F4-E97246932CC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ierarchy"/>
        </a:ext>
      </dgm:extLst>
    </dgm:pt>
    <dgm:pt modelId="{BC03527D-9475-41E7-99AB-BCE56B973247}" type="pres">
      <dgm:prSet presAssocID="{9F23A9D9-6987-43E2-B9F4-E97246932CCE}" presName="spaceRect" presStyleCnt="0"/>
      <dgm:spPr/>
    </dgm:pt>
    <dgm:pt modelId="{242FB660-A6B3-4807-B6C9-E4B4A8FCE026}" type="pres">
      <dgm:prSet presAssocID="{9F23A9D9-6987-43E2-B9F4-E97246932CCE}" presName="parTx" presStyleLbl="revTx" presStyleIdx="1" presStyleCnt="3">
        <dgm:presLayoutVars>
          <dgm:chMax val="0"/>
          <dgm:chPref val="0"/>
        </dgm:presLayoutVars>
      </dgm:prSet>
      <dgm:spPr/>
    </dgm:pt>
    <dgm:pt modelId="{A24086DF-F6A8-41B9-8777-0F307DC28E6E}" type="pres">
      <dgm:prSet presAssocID="{A35FD284-F01A-4C73-9206-2CE64E9F7AB9}" presName="sibTrans" presStyleCnt="0"/>
      <dgm:spPr/>
    </dgm:pt>
    <dgm:pt modelId="{32998E21-B24C-4825-A37B-34FF71423D26}" type="pres">
      <dgm:prSet presAssocID="{EC5B9E15-622C-44F1-81BD-E2337CE3E0D4}" presName="compNode" presStyleCnt="0"/>
      <dgm:spPr/>
    </dgm:pt>
    <dgm:pt modelId="{52FFB63C-7A0A-4C04-A47E-1D8F067D7612}" type="pres">
      <dgm:prSet presAssocID="{EC5B9E15-622C-44F1-81BD-E2337CE3E0D4}" presName="bgRect" presStyleLbl="bgShp" presStyleIdx="2" presStyleCnt="3"/>
      <dgm:spPr/>
    </dgm:pt>
    <dgm:pt modelId="{A43A5C9F-A9CE-42C5-92CC-FCFD5AC984DD}" type="pres">
      <dgm:prSet presAssocID="{EC5B9E15-622C-44F1-81BD-E2337CE3E0D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eacher"/>
        </a:ext>
      </dgm:extLst>
    </dgm:pt>
    <dgm:pt modelId="{46BF30E8-2092-4F11-B852-622F2BD38556}" type="pres">
      <dgm:prSet presAssocID="{EC5B9E15-622C-44F1-81BD-E2337CE3E0D4}" presName="spaceRect" presStyleCnt="0"/>
      <dgm:spPr/>
    </dgm:pt>
    <dgm:pt modelId="{B16C012B-1035-4509-866C-490B1460D36B}" type="pres">
      <dgm:prSet presAssocID="{EC5B9E15-622C-44F1-81BD-E2337CE3E0D4}" presName="parTx" presStyleLbl="revTx" presStyleIdx="2" presStyleCnt="3">
        <dgm:presLayoutVars>
          <dgm:chMax val="0"/>
          <dgm:chPref val="0"/>
        </dgm:presLayoutVars>
      </dgm:prSet>
      <dgm:spPr/>
    </dgm:pt>
  </dgm:ptLst>
  <dgm:cxnLst>
    <dgm:cxn modelId="{812B3C02-F2A3-476B-B4AB-39477CB6A5F7}" type="presOf" srcId="{5C2221F7-5786-4BA6-A0C8-FB14B7C56061}" destId="{BA1C7B70-FA96-45B5-946C-590934ADAC0C}" srcOrd="0" destOrd="0" presId="urn:microsoft.com/office/officeart/2018/2/layout/IconVerticalSolidList"/>
    <dgm:cxn modelId="{2E23D808-33C9-4735-8B62-87B3463200C7}" srcId="{34E2BF87-2E9A-47DE-A150-985D6D350DC5}" destId="{EC5B9E15-622C-44F1-81BD-E2337CE3E0D4}" srcOrd="2" destOrd="0" parTransId="{79B3EAC2-A7FE-4E57-AA10-D1EF915A9FE3}" sibTransId="{9EFFDC1A-1351-4A1F-9FCD-0BC05099C639}"/>
    <dgm:cxn modelId="{30C3130E-098B-455F-B5C8-04B4B26BC656}" type="presOf" srcId="{9F23A9D9-6987-43E2-B9F4-E97246932CCE}" destId="{242FB660-A6B3-4807-B6C9-E4B4A8FCE026}" srcOrd="0" destOrd="0" presId="urn:microsoft.com/office/officeart/2018/2/layout/IconVerticalSolidList"/>
    <dgm:cxn modelId="{7B943D64-0C5C-4738-A39E-2E0C1D29EC9B}" srcId="{34E2BF87-2E9A-47DE-A150-985D6D350DC5}" destId="{9F23A9D9-6987-43E2-B9F4-E97246932CCE}" srcOrd="1" destOrd="0" parTransId="{AF4F2E1D-3033-4DED-B840-F9E713779FDD}" sibTransId="{A35FD284-F01A-4C73-9206-2CE64E9F7AB9}"/>
    <dgm:cxn modelId="{D67A8A77-860D-409A-9869-5366BA3EBB41}" srcId="{34E2BF87-2E9A-47DE-A150-985D6D350DC5}" destId="{5C2221F7-5786-4BA6-A0C8-FB14B7C56061}" srcOrd="0" destOrd="0" parTransId="{A66203F7-1798-4421-A503-0A9AC1354623}" sibTransId="{A27A8ED0-CCB7-4239-9E0D-45CBD3BBA2BE}"/>
    <dgm:cxn modelId="{709C7B86-08A4-4D78-8E67-6659ACFB2483}" type="presOf" srcId="{34E2BF87-2E9A-47DE-A150-985D6D350DC5}" destId="{2174244D-55DA-4C64-84AA-8CB23AB39353}" srcOrd="0" destOrd="0" presId="urn:microsoft.com/office/officeart/2018/2/layout/IconVerticalSolidList"/>
    <dgm:cxn modelId="{5D247389-29D8-46A2-A317-77B5D2B34534}" type="presOf" srcId="{EC5B9E15-622C-44F1-81BD-E2337CE3E0D4}" destId="{B16C012B-1035-4509-866C-490B1460D36B}" srcOrd="0" destOrd="0" presId="urn:microsoft.com/office/officeart/2018/2/layout/IconVerticalSolidList"/>
    <dgm:cxn modelId="{320F6BEA-27BC-44F3-8A33-A8C4E94CBC42}" type="presParOf" srcId="{2174244D-55DA-4C64-84AA-8CB23AB39353}" destId="{F1CB0FC9-C38C-46BB-AE49-5936D6083E91}" srcOrd="0" destOrd="0" presId="urn:microsoft.com/office/officeart/2018/2/layout/IconVerticalSolidList"/>
    <dgm:cxn modelId="{D51F3548-F1EF-43D1-A906-13288DD20910}" type="presParOf" srcId="{F1CB0FC9-C38C-46BB-AE49-5936D6083E91}" destId="{B8F3E7D6-A9F6-479A-A59F-44CA10346C38}" srcOrd="0" destOrd="0" presId="urn:microsoft.com/office/officeart/2018/2/layout/IconVerticalSolidList"/>
    <dgm:cxn modelId="{2B585859-270F-4681-84A3-55B86BA3ADD3}" type="presParOf" srcId="{F1CB0FC9-C38C-46BB-AE49-5936D6083E91}" destId="{C3DD0C5C-CBBF-492E-89AA-C6011CB1F4E5}" srcOrd="1" destOrd="0" presId="urn:microsoft.com/office/officeart/2018/2/layout/IconVerticalSolidList"/>
    <dgm:cxn modelId="{30F6C763-1671-4FEB-A49F-A13149F2F8EC}" type="presParOf" srcId="{F1CB0FC9-C38C-46BB-AE49-5936D6083E91}" destId="{7BB0A7F8-5BEF-4A29-A06B-29E10142D74C}" srcOrd="2" destOrd="0" presId="urn:microsoft.com/office/officeart/2018/2/layout/IconVerticalSolidList"/>
    <dgm:cxn modelId="{1A9040E8-C514-4CC4-A421-9C51C3E09935}" type="presParOf" srcId="{F1CB0FC9-C38C-46BB-AE49-5936D6083E91}" destId="{BA1C7B70-FA96-45B5-946C-590934ADAC0C}" srcOrd="3" destOrd="0" presId="urn:microsoft.com/office/officeart/2018/2/layout/IconVerticalSolidList"/>
    <dgm:cxn modelId="{BB9A3175-A710-4776-AF22-9883A1359465}" type="presParOf" srcId="{2174244D-55DA-4C64-84AA-8CB23AB39353}" destId="{2526801D-5CCA-4196-A76C-5B38D6C9A838}" srcOrd="1" destOrd="0" presId="urn:microsoft.com/office/officeart/2018/2/layout/IconVerticalSolidList"/>
    <dgm:cxn modelId="{21D1D272-CEEA-416F-A7BD-7D8B03D67AE1}" type="presParOf" srcId="{2174244D-55DA-4C64-84AA-8CB23AB39353}" destId="{C0821D8E-57FC-4ADB-960A-1ED60E9ED54A}" srcOrd="2" destOrd="0" presId="urn:microsoft.com/office/officeart/2018/2/layout/IconVerticalSolidList"/>
    <dgm:cxn modelId="{FE278485-B38F-4660-8E5B-3746A92688B1}" type="presParOf" srcId="{C0821D8E-57FC-4ADB-960A-1ED60E9ED54A}" destId="{B9074513-C116-47B3-808C-F9A3033A6F6E}" srcOrd="0" destOrd="0" presId="urn:microsoft.com/office/officeart/2018/2/layout/IconVerticalSolidList"/>
    <dgm:cxn modelId="{7D5827D5-45DA-4752-B499-EA2145C7EB4C}" type="presParOf" srcId="{C0821D8E-57FC-4ADB-960A-1ED60E9ED54A}" destId="{7FDF5753-A22A-4944-BC6F-553AD9C09583}" srcOrd="1" destOrd="0" presId="urn:microsoft.com/office/officeart/2018/2/layout/IconVerticalSolidList"/>
    <dgm:cxn modelId="{D3B4B214-A3F0-45B2-A412-8BB6E8FE3C2F}" type="presParOf" srcId="{C0821D8E-57FC-4ADB-960A-1ED60E9ED54A}" destId="{BC03527D-9475-41E7-99AB-BCE56B973247}" srcOrd="2" destOrd="0" presId="urn:microsoft.com/office/officeart/2018/2/layout/IconVerticalSolidList"/>
    <dgm:cxn modelId="{2C1EAB0F-88FA-4638-B1E0-6DA8E5C007E8}" type="presParOf" srcId="{C0821D8E-57FC-4ADB-960A-1ED60E9ED54A}" destId="{242FB660-A6B3-4807-B6C9-E4B4A8FCE026}" srcOrd="3" destOrd="0" presId="urn:microsoft.com/office/officeart/2018/2/layout/IconVerticalSolidList"/>
    <dgm:cxn modelId="{06D09DFF-BB50-4867-A7B0-1580ACE38FEE}" type="presParOf" srcId="{2174244D-55DA-4C64-84AA-8CB23AB39353}" destId="{A24086DF-F6A8-41B9-8777-0F307DC28E6E}" srcOrd="3" destOrd="0" presId="urn:microsoft.com/office/officeart/2018/2/layout/IconVerticalSolidList"/>
    <dgm:cxn modelId="{B9E02CD7-9EAB-44AD-9438-DC70FC78C959}" type="presParOf" srcId="{2174244D-55DA-4C64-84AA-8CB23AB39353}" destId="{32998E21-B24C-4825-A37B-34FF71423D26}" srcOrd="4" destOrd="0" presId="urn:microsoft.com/office/officeart/2018/2/layout/IconVerticalSolidList"/>
    <dgm:cxn modelId="{364D1DDF-A209-4CAC-AA9E-381BB1B18E9A}" type="presParOf" srcId="{32998E21-B24C-4825-A37B-34FF71423D26}" destId="{52FFB63C-7A0A-4C04-A47E-1D8F067D7612}" srcOrd="0" destOrd="0" presId="urn:microsoft.com/office/officeart/2018/2/layout/IconVerticalSolidList"/>
    <dgm:cxn modelId="{5A5AF059-58E2-4BB2-930A-B04879EA7EE8}" type="presParOf" srcId="{32998E21-B24C-4825-A37B-34FF71423D26}" destId="{A43A5C9F-A9CE-42C5-92CC-FCFD5AC984DD}" srcOrd="1" destOrd="0" presId="urn:microsoft.com/office/officeart/2018/2/layout/IconVerticalSolidList"/>
    <dgm:cxn modelId="{F8B62092-786E-4CF5-BAA8-3856E89A7C13}" type="presParOf" srcId="{32998E21-B24C-4825-A37B-34FF71423D26}" destId="{46BF30E8-2092-4F11-B852-622F2BD38556}" srcOrd="2" destOrd="0" presId="urn:microsoft.com/office/officeart/2018/2/layout/IconVerticalSolidList"/>
    <dgm:cxn modelId="{7609C842-72EC-4B35-AC62-6C84F9DCBBCA}" type="presParOf" srcId="{32998E21-B24C-4825-A37B-34FF71423D26}" destId="{B16C012B-1035-4509-866C-490B1460D36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B388DC0-FB72-4CB3-A1ED-2AAA3B1B126A}"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6657901A-3F32-4FEE-8EA1-52B934F537D7}">
      <dgm:prSet/>
      <dgm:spPr/>
      <dgm:t>
        <a:bodyPr/>
        <a:lstStyle/>
        <a:p>
          <a:r>
            <a:rPr lang="en-GB" b="1" dirty="0"/>
            <a:t>Paramedics</a:t>
          </a:r>
          <a:r>
            <a:rPr lang="en-GB" dirty="0"/>
            <a:t> in the UK are an integral part of the emergency response to TAs and encouraged to </a:t>
          </a:r>
          <a:r>
            <a:rPr lang="en-GB" b="1" dirty="0"/>
            <a:t>work closer </a:t>
          </a:r>
          <a:r>
            <a:rPr lang="en-GB" dirty="0"/>
            <a:t>to the threat level. Whilst this increases the emergency services’ ability to </a:t>
          </a:r>
          <a:r>
            <a:rPr lang="en-GB" b="1" dirty="0"/>
            <a:t>save more lives</a:t>
          </a:r>
          <a:r>
            <a:rPr lang="en-GB" dirty="0"/>
            <a:t>, if not mitigated it places a more</a:t>
          </a:r>
          <a:r>
            <a:rPr lang="en-GB" b="1" dirty="0"/>
            <a:t> significant risk </a:t>
          </a:r>
          <a:r>
            <a:rPr lang="en-GB" dirty="0"/>
            <a:t>on paramedics developing PTSD.</a:t>
          </a:r>
          <a:endParaRPr lang="en-US" dirty="0"/>
        </a:p>
      </dgm:t>
    </dgm:pt>
    <dgm:pt modelId="{4E4A56E1-48B0-4564-BBA1-8B603B147C85}" type="parTrans" cxnId="{33CD890C-8E53-42D5-9E78-CA2ADEF9F925}">
      <dgm:prSet/>
      <dgm:spPr/>
      <dgm:t>
        <a:bodyPr/>
        <a:lstStyle/>
        <a:p>
          <a:endParaRPr lang="en-US"/>
        </a:p>
      </dgm:t>
    </dgm:pt>
    <dgm:pt modelId="{C0349667-43AF-4C97-A71B-57648A5294E3}" type="sibTrans" cxnId="{33CD890C-8E53-42D5-9E78-CA2ADEF9F925}">
      <dgm:prSet/>
      <dgm:spPr/>
      <dgm:t>
        <a:bodyPr/>
        <a:lstStyle/>
        <a:p>
          <a:endParaRPr lang="en-US"/>
        </a:p>
      </dgm:t>
    </dgm:pt>
    <dgm:pt modelId="{3A500D42-9EFA-42E9-AF55-EB60B06DC11F}">
      <dgm:prSet/>
      <dgm:spPr/>
      <dgm:t>
        <a:bodyPr/>
        <a:lstStyle/>
        <a:p>
          <a:r>
            <a:rPr lang="en-GB" dirty="0"/>
            <a:t>As organisations enhance the capabilities of </a:t>
          </a:r>
          <a:r>
            <a:rPr lang="en-GB" b="1" dirty="0"/>
            <a:t>paramedics</a:t>
          </a:r>
          <a:r>
            <a:rPr lang="en-GB" dirty="0"/>
            <a:t> to work in these </a:t>
          </a:r>
          <a:r>
            <a:rPr lang="en-GB" b="1" dirty="0"/>
            <a:t>hazardous environments</a:t>
          </a:r>
          <a:r>
            <a:rPr lang="en-GB" dirty="0"/>
            <a:t>, the </a:t>
          </a:r>
          <a:r>
            <a:rPr lang="en-GB" b="1" dirty="0"/>
            <a:t>psychological impact </a:t>
          </a:r>
          <a:r>
            <a:rPr lang="en-GB" dirty="0"/>
            <a:t>needs to be understood and </a:t>
          </a:r>
          <a:r>
            <a:rPr lang="en-GB" b="1" dirty="0"/>
            <a:t>reflected in policy</a:t>
          </a:r>
          <a:r>
            <a:rPr lang="en-GB" dirty="0"/>
            <a:t>.</a:t>
          </a:r>
          <a:endParaRPr lang="en-US" dirty="0"/>
        </a:p>
      </dgm:t>
    </dgm:pt>
    <dgm:pt modelId="{6EBF2A24-B687-4951-B90C-092D509C0799}" type="parTrans" cxnId="{11CF36B9-07E3-4B82-94E3-F27433CECF2A}">
      <dgm:prSet/>
      <dgm:spPr/>
      <dgm:t>
        <a:bodyPr/>
        <a:lstStyle/>
        <a:p>
          <a:endParaRPr lang="en-US"/>
        </a:p>
      </dgm:t>
    </dgm:pt>
    <dgm:pt modelId="{CAA5CF5B-16C0-4704-ACBA-C43F4CDC2A94}" type="sibTrans" cxnId="{11CF36B9-07E3-4B82-94E3-F27433CECF2A}">
      <dgm:prSet/>
      <dgm:spPr/>
      <dgm:t>
        <a:bodyPr/>
        <a:lstStyle/>
        <a:p>
          <a:endParaRPr lang="en-US"/>
        </a:p>
      </dgm:t>
    </dgm:pt>
    <dgm:pt modelId="{06DF8E99-951C-4154-8EA9-10487D68DCF2}">
      <dgm:prSet/>
      <dgm:spPr/>
      <dgm:t>
        <a:bodyPr/>
        <a:lstStyle/>
        <a:p>
          <a:r>
            <a:rPr lang="en-GB" dirty="0"/>
            <a:t>Paramedics need to be both </a:t>
          </a:r>
          <a:r>
            <a:rPr lang="en-GB" b="1" dirty="0"/>
            <a:t>psychologically prepared </a:t>
          </a:r>
          <a:r>
            <a:rPr lang="en-GB" dirty="0"/>
            <a:t>and </a:t>
          </a:r>
          <a:r>
            <a:rPr lang="en-GB" b="1" dirty="0"/>
            <a:t>supported</a:t>
          </a:r>
          <a:r>
            <a:rPr lang="en-GB" dirty="0"/>
            <a:t> in their response to a TA, the </a:t>
          </a:r>
          <a:r>
            <a:rPr lang="en-GB" b="1" dirty="0"/>
            <a:t>absence</a:t>
          </a:r>
          <a:r>
            <a:rPr lang="en-GB" dirty="0"/>
            <a:t> of which </a:t>
          </a:r>
          <a:r>
            <a:rPr lang="en-GB" b="1" dirty="0"/>
            <a:t>may worsen </a:t>
          </a:r>
          <a:r>
            <a:rPr lang="en-GB" dirty="0"/>
            <a:t>the burden on their </a:t>
          </a:r>
          <a:r>
            <a:rPr lang="en-GB" b="1" dirty="0"/>
            <a:t>mental well-being</a:t>
          </a:r>
          <a:r>
            <a:rPr lang="en-GB" dirty="0"/>
            <a:t>.</a:t>
          </a:r>
          <a:endParaRPr lang="en-US" dirty="0"/>
        </a:p>
      </dgm:t>
    </dgm:pt>
    <dgm:pt modelId="{535B0998-2FA7-438C-8B72-580D91A93557}" type="parTrans" cxnId="{1C0B1C36-71D1-4AED-8F17-8765098E9201}">
      <dgm:prSet/>
      <dgm:spPr/>
      <dgm:t>
        <a:bodyPr/>
        <a:lstStyle/>
        <a:p>
          <a:endParaRPr lang="en-US"/>
        </a:p>
      </dgm:t>
    </dgm:pt>
    <dgm:pt modelId="{9502CC37-27CE-42BC-A039-BFEF2C01C470}" type="sibTrans" cxnId="{1C0B1C36-71D1-4AED-8F17-8765098E9201}">
      <dgm:prSet/>
      <dgm:spPr/>
      <dgm:t>
        <a:bodyPr/>
        <a:lstStyle/>
        <a:p>
          <a:endParaRPr lang="en-US"/>
        </a:p>
      </dgm:t>
    </dgm:pt>
    <dgm:pt modelId="{C00B0231-10C6-4303-B716-11FB0737F764}">
      <dgm:prSet/>
      <dgm:spPr/>
      <dgm:t>
        <a:bodyPr/>
        <a:lstStyle/>
        <a:p>
          <a:r>
            <a:rPr lang="en-GB" dirty="0"/>
            <a:t>Training and </a:t>
          </a:r>
          <a:r>
            <a:rPr lang="en-GB" b="1" dirty="0"/>
            <a:t>education</a:t>
          </a:r>
          <a:r>
            <a:rPr lang="en-GB" dirty="0"/>
            <a:t> should be adapted to </a:t>
          </a:r>
          <a:r>
            <a:rPr lang="en-GB" b="1" dirty="0"/>
            <a:t>include</a:t>
          </a:r>
          <a:r>
            <a:rPr lang="en-GB" dirty="0"/>
            <a:t> education for paramedics to </a:t>
          </a:r>
          <a:r>
            <a:rPr lang="en-GB" b="1" dirty="0"/>
            <a:t>understand</a:t>
          </a:r>
          <a:r>
            <a:rPr lang="en-GB" dirty="0"/>
            <a:t> and </a:t>
          </a:r>
          <a:r>
            <a:rPr lang="en-GB" b="1" dirty="0"/>
            <a:t>normalise</a:t>
          </a:r>
          <a:r>
            <a:rPr lang="en-GB" dirty="0"/>
            <a:t> the </a:t>
          </a:r>
          <a:r>
            <a:rPr lang="en-GB" b="1" dirty="0"/>
            <a:t>extreme emotions </a:t>
          </a:r>
          <a:r>
            <a:rPr lang="en-GB" dirty="0"/>
            <a:t>affected </a:t>
          </a:r>
          <a:r>
            <a:rPr lang="en-GB" b="1" dirty="0"/>
            <a:t>staff</a:t>
          </a:r>
          <a:r>
            <a:rPr lang="en-GB" dirty="0"/>
            <a:t> may </a:t>
          </a:r>
          <a:r>
            <a:rPr lang="en-GB" b="1" dirty="0"/>
            <a:t>experience</a:t>
          </a:r>
          <a:r>
            <a:rPr lang="en-GB" dirty="0"/>
            <a:t>.</a:t>
          </a:r>
          <a:endParaRPr lang="en-US" dirty="0"/>
        </a:p>
      </dgm:t>
    </dgm:pt>
    <dgm:pt modelId="{A7549DBB-40C9-4FD4-A33D-A762E63A6CD0}" type="parTrans" cxnId="{A806B1B8-429A-4A04-8CF5-D218528D596D}">
      <dgm:prSet/>
      <dgm:spPr/>
      <dgm:t>
        <a:bodyPr/>
        <a:lstStyle/>
        <a:p>
          <a:endParaRPr lang="en-US"/>
        </a:p>
      </dgm:t>
    </dgm:pt>
    <dgm:pt modelId="{9096150A-7A2C-449F-886A-1B5404876CCF}" type="sibTrans" cxnId="{A806B1B8-429A-4A04-8CF5-D218528D596D}">
      <dgm:prSet/>
      <dgm:spPr/>
      <dgm:t>
        <a:bodyPr/>
        <a:lstStyle/>
        <a:p>
          <a:endParaRPr lang="en-US"/>
        </a:p>
      </dgm:t>
    </dgm:pt>
    <dgm:pt modelId="{F2049CEF-91E3-476F-BE0A-2E257F6D3D80}">
      <dgm:prSet/>
      <dgm:spPr/>
      <dgm:t>
        <a:bodyPr/>
        <a:lstStyle/>
        <a:p>
          <a:r>
            <a:rPr lang="en-GB" dirty="0"/>
            <a:t>Further still, </a:t>
          </a:r>
          <a:r>
            <a:rPr lang="en-GB" b="1" dirty="0"/>
            <a:t>individual stress management </a:t>
          </a:r>
          <a:r>
            <a:rPr lang="en-GB" dirty="0"/>
            <a:t>could be incorporated into Major Incident Training to </a:t>
          </a:r>
          <a:r>
            <a:rPr lang="en-GB" b="1" dirty="0"/>
            <a:t>improve paramedics’ resilience </a:t>
          </a:r>
          <a:r>
            <a:rPr lang="en-GB" dirty="0"/>
            <a:t>in dealing with unfamiliar or unsettling tasks.</a:t>
          </a:r>
          <a:endParaRPr lang="en-US" dirty="0"/>
        </a:p>
      </dgm:t>
    </dgm:pt>
    <dgm:pt modelId="{D42E3540-297B-4A69-A300-8F9B70E52D5D}" type="parTrans" cxnId="{7F805256-A4F7-4C40-849A-6A6D95E35326}">
      <dgm:prSet/>
      <dgm:spPr/>
      <dgm:t>
        <a:bodyPr/>
        <a:lstStyle/>
        <a:p>
          <a:endParaRPr lang="en-US"/>
        </a:p>
      </dgm:t>
    </dgm:pt>
    <dgm:pt modelId="{FEE625C8-BF33-41AF-A321-0FDF04D7A58B}" type="sibTrans" cxnId="{7F805256-A4F7-4C40-849A-6A6D95E35326}">
      <dgm:prSet/>
      <dgm:spPr/>
      <dgm:t>
        <a:bodyPr/>
        <a:lstStyle/>
        <a:p>
          <a:endParaRPr lang="en-US"/>
        </a:p>
      </dgm:t>
    </dgm:pt>
    <dgm:pt modelId="{6C5D4BB6-D1BF-49B9-8EA2-07D4A9FDD418}">
      <dgm:prSet/>
      <dgm:spPr/>
      <dgm:t>
        <a:bodyPr/>
        <a:lstStyle/>
        <a:p>
          <a:r>
            <a:rPr lang="en-GB" b="1" dirty="0"/>
            <a:t>Further research is required within paramedic populations to better understand this risk and how it could be managed.</a:t>
          </a:r>
          <a:endParaRPr lang="en-US" b="1" dirty="0"/>
        </a:p>
      </dgm:t>
    </dgm:pt>
    <dgm:pt modelId="{BE046634-9183-4C7F-88F8-0D30F9D8C348}" type="parTrans" cxnId="{BCFC436E-E909-44B4-A8E6-394FFA786B92}">
      <dgm:prSet/>
      <dgm:spPr/>
      <dgm:t>
        <a:bodyPr/>
        <a:lstStyle/>
        <a:p>
          <a:endParaRPr lang="en-US"/>
        </a:p>
      </dgm:t>
    </dgm:pt>
    <dgm:pt modelId="{F93B3F48-1CEB-448A-8420-4DCD4E6F78D5}" type="sibTrans" cxnId="{BCFC436E-E909-44B4-A8E6-394FFA786B92}">
      <dgm:prSet/>
      <dgm:spPr/>
      <dgm:t>
        <a:bodyPr/>
        <a:lstStyle/>
        <a:p>
          <a:endParaRPr lang="en-US"/>
        </a:p>
      </dgm:t>
    </dgm:pt>
    <dgm:pt modelId="{C042A93E-C4A3-42B6-BE31-6DA866C9152F}" type="pres">
      <dgm:prSet presAssocID="{2B388DC0-FB72-4CB3-A1ED-2AAA3B1B126A}" presName="root" presStyleCnt="0">
        <dgm:presLayoutVars>
          <dgm:dir/>
          <dgm:resizeHandles val="exact"/>
        </dgm:presLayoutVars>
      </dgm:prSet>
      <dgm:spPr/>
    </dgm:pt>
    <dgm:pt modelId="{EB127752-C7C1-4736-B3E9-B08D9F15659D}" type="pres">
      <dgm:prSet presAssocID="{6657901A-3F32-4FEE-8EA1-52B934F537D7}" presName="compNode" presStyleCnt="0"/>
      <dgm:spPr/>
    </dgm:pt>
    <dgm:pt modelId="{873ADD55-B11B-4DEE-BB48-9547A291F464}" type="pres">
      <dgm:prSet presAssocID="{6657901A-3F32-4FEE-8EA1-52B934F537D7}" presName="bgRect" presStyleLbl="bgShp" presStyleIdx="0" presStyleCnt="6"/>
      <dgm:spPr/>
    </dgm:pt>
    <dgm:pt modelId="{A2585B0F-B2F5-4708-8406-4EE83E42E7F8}" type="pres">
      <dgm:prSet presAssocID="{6657901A-3F32-4FEE-8EA1-52B934F537D7}"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mbulance"/>
        </a:ext>
      </dgm:extLst>
    </dgm:pt>
    <dgm:pt modelId="{4A746A05-0196-4714-835B-699A5D9ECC3D}" type="pres">
      <dgm:prSet presAssocID="{6657901A-3F32-4FEE-8EA1-52B934F537D7}" presName="spaceRect" presStyleCnt="0"/>
      <dgm:spPr/>
    </dgm:pt>
    <dgm:pt modelId="{575E5133-5025-4641-81BC-29C59E88A920}" type="pres">
      <dgm:prSet presAssocID="{6657901A-3F32-4FEE-8EA1-52B934F537D7}" presName="parTx" presStyleLbl="revTx" presStyleIdx="0" presStyleCnt="6">
        <dgm:presLayoutVars>
          <dgm:chMax val="0"/>
          <dgm:chPref val="0"/>
        </dgm:presLayoutVars>
      </dgm:prSet>
      <dgm:spPr/>
    </dgm:pt>
    <dgm:pt modelId="{618B6F98-5EFA-4F6B-BD32-D12C3E0CAC48}" type="pres">
      <dgm:prSet presAssocID="{C0349667-43AF-4C97-A71B-57648A5294E3}" presName="sibTrans" presStyleCnt="0"/>
      <dgm:spPr/>
    </dgm:pt>
    <dgm:pt modelId="{897A190A-C49C-467F-BE32-DB1049AC0342}" type="pres">
      <dgm:prSet presAssocID="{3A500D42-9EFA-42E9-AF55-EB60B06DC11F}" presName="compNode" presStyleCnt="0"/>
      <dgm:spPr/>
    </dgm:pt>
    <dgm:pt modelId="{377B79DC-29E9-4239-8A30-092C4447514B}" type="pres">
      <dgm:prSet presAssocID="{3A500D42-9EFA-42E9-AF55-EB60B06DC11F}" presName="bgRect" presStyleLbl="bgShp" presStyleIdx="1" presStyleCnt="6"/>
      <dgm:spPr/>
    </dgm:pt>
    <dgm:pt modelId="{4D156A4D-EAD7-43AA-9219-09A6E7231001}" type="pres">
      <dgm:prSet presAssocID="{3A500D42-9EFA-42E9-AF55-EB60B06DC11F}"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4F5AFCEF-358B-4528-90CC-87871A68F3F8}" type="pres">
      <dgm:prSet presAssocID="{3A500D42-9EFA-42E9-AF55-EB60B06DC11F}" presName="spaceRect" presStyleCnt="0"/>
      <dgm:spPr/>
    </dgm:pt>
    <dgm:pt modelId="{164A12B0-7BDA-4701-9B1D-A51BDD3BD5B0}" type="pres">
      <dgm:prSet presAssocID="{3A500D42-9EFA-42E9-AF55-EB60B06DC11F}" presName="parTx" presStyleLbl="revTx" presStyleIdx="1" presStyleCnt="6">
        <dgm:presLayoutVars>
          <dgm:chMax val="0"/>
          <dgm:chPref val="0"/>
        </dgm:presLayoutVars>
      </dgm:prSet>
      <dgm:spPr/>
    </dgm:pt>
    <dgm:pt modelId="{FF0D5258-F0F0-49CC-9450-BAE9F71A5B13}" type="pres">
      <dgm:prSet presAssocID="{CAA5CF5B-16C0-4704-ACBA-C43F4CDC2A94}" presName="sibTrans" presStyleCnt="0"/>
      <dgm:spPr/>
    </dgm:pt>
    <dgm:pt modelId="{03267BAF-6AB3-4603-B76B-CA8AFEE92F2D}" type="pres">
      <dgm:prSet presAssocID="{06DF8E99-951C-4154-8EA9-10487D68DCF2}" presName="compNode" presStyleCnt="0"/>
      <dgm:spPr/>
    </dgm:pt>
    <dgm:pt modelId="{9C64A6F1-7794-4CDB-9645-96E2DB7F757B}" type="pres">
      <dgm:prSet presAssocID="{06DF8E99-951C-4154-8EA9-10487D68DCF2}" presName="bgRect" presStyleLbl="bgShp" presStyleIdx="2" presStyleCnt="6"/>
      <dgm:spPr/>
    </dgm:pt>
    <dgm:pt modelId="{B312501A-1CEC-47BC-B8D1-6ED4163B7B2B}" type="pres">
      <dgm:prSet presAssocID="{06DF8E99-951C-4154-8EA9-10487D68DCF2}"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ctor"/>
        </a:ext>
      </dgm:extLst>
    </dgm:pt>
    <dgm:pt modelId="{E020EAEF-692E-482F-AEAF-41C49BE86539}" type="pres">
      <dgm:prSet presAssocID="{06DF8E99-951C-4154-8EA9-10487D68DCF2}" presName="spaceRect" presStyleCnt="0"/>
      <dgm:spPr/>
    </dgm:pt>
    <dgm:pt modelId="{8DF22C85-C0AB-4D0D-ADB5-D1E4AA8A7150}" type="pres">
      <dgm:prSet presAssocID="{06DF8E99-951C-4154-8EA9-10487D68DCF2}" presName="parTx" presStyleLbl="revTx" presStyleIdx="2" presStyleCnt="6">
        <dgm:presLayoutVars>
          <dgm:chMax val="0"/>
          <dgm:chPref val="0"/>
        </dgm:presLayoutVars>
      </dgm:prSet>
      <dgm:spPr/>
    </dgm:pt>
    <dgm:pt modelId="{EBB7AF6D-A858-48FB-8D40-32A3878E05C0}" type="pres">
      <dgm:prSet presAssocID="{9502CC37-27CE-42BC-A039-BFEF2C01C470}" presName="sibTrans" presStyleCnt="0"/>
      <dgm:spPr/>
    </dgm:pt>
    <dgm:pt modelId="{A1C613A0-C6A6-4EF7-8AC3-CEE4E94732AE}" type="pres">
      <dgm:prSet presAssocID="{C00B0231-10C6-4303-B716-11FB0737F764}" presName="compNode" presStyleCnt="0"/>
      <dgm:spPr/>
    </dgm:pt>
    <dgm:pt modelId="{51362B46-7FBD-4FCA-850C-A441170191D5}" type="pres">
      <dgm:prSet presAssocID="{C00B0231-10C6-4303-B716-11FB0737F764}" presName="bgRect" presStyleLbl="bgShp" presStyleIdx="3" presStyleCnt="6"/>
      <dgm:spPr/>
    </dgm:pt>
    <dgm:pt modelId="{0C3FC4FD-3014-48A8-9F9F-09C37101AE53}" type="pres">
      <dgm:prSet presAssocID="{C00B0231-10C6-4303-B716-11FB0737F764}"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ooks"/>
        </a:ext>
      </dgm:extLst>
    </dgm:pt>
    <dgm:pt modelId="{654B073C-74D1-410F-858F-E8498957D2D3}" type="pres">
      <dgm:prSet presAssocID="{C00B0231-10C6-4303-B716-11FB0737F764}" presName="spaceRect" presStyleCnt="0"/>
      <dgm:spPr/>
    </dgm:pt>
    <dgm:pt modelId="{65B0DC11-BEA0-4268-ABF7-FBE2F5CC44DB}" type="pres">
      <dgm:prSet presAssocID="{C00B0231-10C6-4303-B716-11FB0737F764}" presName="parTx" presStyleLbl="revTx" presStyleIdx="3" presStyleCnt="6">
        <dgm:presLayoutVars>
          <dgm:chMax val="0"/>
          <dgm:chPref val="0"/>
        </dgm:presLayoutVars>
      </dgm:prSet>
      <dgm:spPr/>
    </dgm:pt>
    <dgm:pt modelId="{E83905E5-F30E-4502-8E51-881C4F8C23BB}" type="pres">
      <dgm:prSet presAssocID="{9096150A-7A2C-449F-886A-1B5404876CCF}" presName="sibTrans" presStyleCnt="0"/>
      <dgm:spPr/>
    </dgm:pt>
    <dgm:pt modelId="{ECDF5736-3699-49C3-8E5A-663A6D2DAEBD}" type="pres">
      <dgm:prSet presAssocID="{F2049CEF-91E3-476F-BE0A-2E257F6D3D80}" presName="compNode" presStyleCnt="0"/>
      <dgm:spPr/>
    </dgm:pt>
    <dgm:pt modelId="{E3CD4D46-108F-41FC-91A4-C68061D7498F}" type="pres">
      <dgm:prSet presAssocID="{F2049CEF-91E3-476F-BE0A-2E257F6D3D80}" presName="bgRect" presStyleLbl="bgShp" presStyleIdx="4" presStyleCnt="6"/>
      <dgm:spPr/>
    </dgm:pt>
    <dgm:pt modelId="{D27B0AB4-830D-4160-A063-9E654F2A330C}" type="pres">
      <dgm:prSet presAssocID="{F2049CEF-91E3-476F-BE0A-2E257F6D3D80}"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peed Bump"/>
        </a:ext>
      </dgm:extLst>
    </dgm:pt>
    <dgm:pt modelId="{EE48C2E3-C8E5-4F53-A3DA-E375100F3BD5}" type="pres">
      <dgm:prSet presAssocID="{F2049CEF-91E3-476F-BE0A-2E257F6D3D80}" presName="spaceRect" presStyleCnt="0"/>
      <dgm:spPr/>
    </dgm:pt>
    <dgm:pt modelId="{CCD653A9-F2AA-4DBF-ABFD-3530912B6A05}" type="pres">
      <dgm:prSet presAssocID="{F2049CEF-91E3-476F-BE0A-2E257F6D3D80}" presName="parTx" presStyleLbl="revTx" presStyleIdx="4" presStyleCnt="6">
        <dgm:presLayoutVars>
          <dgm:chMax val="0"/>
          <dgm:chPref val="0"/>
        </dgm:presLayoutVars>
      </dgm:prSet>
      <dgm:spPr/>
    </dgm:pt>
    <dgm:pt modelId="{20F69B6A-89C3-4D81-AD1D-D52E222EAD92}" type="pres">
      <dgm:prSet presAssocID="{FEE625C8-BF33-41AF-A321-0FDF04D7A58B}" presName="sibTrans" presStyleCnt="0"/>
      <dgm:spPr/>
    </dgm:pt>
    <dgm:pt modelId="{1754244F-05DF-4E77-9CCA-152D0FE2BF34}" type="pres">
      <dgm:prSet presAssocID="{6C5D4BB6-D1BF-49B9-8EA2-07D4A9FDD418}" presName="compNode" presStyleCnt="0"/>
      <dgm:spPr/>
    </dgm:pt>
    <dgm:pt modelId="{ADC287C1-B33F-463B-8FDF-CA79E5D2B2B7}" type="pres">
      <dgm:prSet presAssocID="{6C5D4BB6-D1BF-49B9-8EA2-07D4A9FDD418}" presName="bgRect" presStyleLbl="bgShp" presStyleIdx="5" presStyleCnt="6"/>
      <dgm:spPr/>
    </dgm:pt>
    <dgm:pt modelId="{0A11F9D5-4EDA-45AD-84AD-94C325009162}" type="pres">
      <dgm:prSet presAssocID="{6C5D4BB6-D1BF-49B9-8EA2-07D4A9FDD418}"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Questions"/>
        </a:ext>
      </dgm:extLst>
    </dgm:pt>
    <dgm:pt modelId="{BAB2A1C2-A94C-4B13-9386-C6D71669A423}" type="pres">
      <dgm:prSet presAssocID="{6C5D4BB6-D1BF-49B9-8EA2-07D4A9FDD418}" presName="spaceRect" presStyleCnt="0"/>
      <dgm:spPr/>
    </dgm:pt>
    <dgm:pt modelId="{140343B4-0480-4D51-9036-D87F3B596A8D}" type="pres">
      <dgm:prSet presAssocID="{6C5D4BB6-D1BF-49B9-8EA2-07D4A9FDD418}" presName="parTx" presStyleLbl="revTx" presStyleIdx="5" presStyleCnt="6">
        <dgm:presLayoutVars>
          <dgm:chMax val="0"/>
          <dgm:chPref val="0"/>
        </dgm:presLayoutVars>
      </dgm:prSet>
      <dgm:spPr/>
    </dgm:pt>
  </dgm:ptLst>
  <dgm:cxnLst>
    <dgm:cxn modelId="{41B99B06-FB3C-4231-A4C5-4EC0A9B3199B}" type="presOf" srcId="{3A500D42-9EFA-42E9-AF55-EB60B06DC11F}" destId="{164A12B0-7BDA-4701-9B1D-A51BDD3BD5B0}" srcOrd="0" destOrd="0" presId="urn:microsoft.com/office/officeart/2018/2/layout/IconVerticalSolidList"/>
    <dgm:cxn modelId="{33CD890C-8E53-42D5-9E78-CA2ADEF9F925}" srcId="{2B388DC0-FB72-4CB3-A1ED-2AAA3B1B126A}" destId="{6657901A-3F32-4FEE-8EA1-52B934F537D7}" srcOrd="0" destOrd="0" parTransId="{4E4A56E1-48B0-4564-BBA1-8B603B147C85}" sibTransId="{C0349667-43AF-4C97-A71B-57648A5294E3}"/>
    <dgm:cxn modelId="{1C0B1C36-71D1-4AED-8F17-8765098E9201}" srcId="{2B388DC0-FB72-4CB3-A1ED-2AAA3B1B126A}" destId="{06DF8E99-951C-4154-8EA9-10487D68DCF2}" srcOrd="2" destOrd="0" parTransId="{535B0998-2FA7-438C-8B72-580D91A93557}" sibTransId="{9502CC37-27CE-42BC-A039-BFEF2C01C470}"/>
    <dgm:cxn modelId="{8A090E38-167B-4A6E-98AB-CF7F4F236175}" type="presOf" srcId="{6C5D4BB6-D1BF-49B9-8EA2-07D4A9FDD418}" destId="{140343B4-0480-4D51-9036-D87F3B596A8D}" srcOrd="0" destOrd="0" presId="urn:microsoft.com/office/officeart/2018/2/layout/IconVerticalSolidList"/>
    <dgm:cxn modelId="{35DF0C61-6240-40E7-9139-50EB2744F810}" type="presOf" srcId="{2B388DC0-FB72-4CB3-A1ED-2AAA3B1B126A}" destId="{C042A93E-C4A3-42B6-BE31-6DA866C9152F}" srcOrd="0" destOrd="0" presId="urn:microsoft.com/office/officeart/2018/2/layout/IconVerticalSolidList"/>
    <dgm:cxn modelId="{1956FD67-3087-435B-9F51-C7F9A45274A3}" type="presOf" srcId="{F2049CEF-91E3-476F-BE0A-2E257F6D3D80}" destId="{CCD653A9-F2AA-4DBF-ABFD-3530912B6A05}" srcOrd="0" destOrd="0" presId="urn:microsoft.com/office/officeart/2018/2/layout/IconVerticalSolidList"/>
    <dgm:cxn modelId="{BCFC436E-E909-44B4-A8E6-394FFA786B92}" srcId="{2B388DC0-FB72-4CB3-A1ED-2AAA3B1B126A}" destId="{6C5D4BB6-D1BF-49B9-8EA2-07D4A9FDD418}" srcOrd="5" destOrd="0" parTransId="{BE046634-9183-4C7F-88F8-0D30F9D8C348}" sibTransId="{F93B3F48-1CEB-448A-8420-4DCD4E6F78D5}"/>
    <dgm:cxn modelId="{552AF872-A5E4-4F94-94AB-7C9BC0B0E58E}" type="presOf" srcId="{6657901A-3F32-4FEE-8EA1-52B934F537D7}" destId="{575E5133-5025-4641-81BC-29C59E88A920}" srcOrd="0" destOrd="0" presId="urn:microsoft.com/office/officeart/2018/2/layout/IconVerticalSolidList"/>
    <dgm:cxn modelId="{7F805256-A4F7-4C40-849A-6A6D95E35326}" srcId="{2B388DC0-FB72-4CB3-A1ED-2AAA3B1B126A}" destId="{F2049CEF-91E3-476F-BE0A-2E257F6D3D80}" srcOrd="4" destOrd="0" parTransId="{D42E3540-297B-4A69-A300-8F9B70E52D5D}" sibTransId="{FEE625C8-BF33-41AF-A321-0FDF04D7A58B}"/>
    <dgm:cxn modelId="{8572A286-6262-4E9C-83DF-FE49F71CBA66}" type="presOf" srcId="{C00B0231-10C6-4303-B716-11FB0737F764}" destId="{65B0DC11-BEA0-4268-ABF7-FBE2F5CC44DB}" srcOrd="0" destOrd="0" presId="urn:microsoft.com/office/officeart/2018/2/layout/IconVerticalSolidList"/>
    <dgm:cxn modelId="{A806B1B8-429A-4A04-8CF5-D218528D596D}" srcId="{2B388DC0-FB72-4CB3-A1ED-2AAA3B1B126A}" destId="{C00B0231-10C6-4303-B716-11FB0737F764}" srcOrd="3" destOrd="0" parTransId="{A7549DBB-40C9-4FD4-A33D-A762E63A6CD0}" sibTransId="{9096150A-7A2C-449F-886A-1B5404876CCF}"/>
    <dgm:cxn modelId="{11CF36B9-07E3-4B82-94E3-F27433CECF2A}" srcId="{2B388DC0-FB72-4CB3-A1ED-2AAA3B1B126A}" destId="{3A500D42-9EFA-42E9-AF55-EB60B06DC11F}" srcOrd="1" destOrd="0" parTransId="{6EBF2A24-B687-4951-B90C-092D509C0799}" sibTransId="{CAA5CF5B-16C0-4704-ACBA-C43F4CDC2A94}"/>
    <dgm:cxn modelId="{CF5B28CE-C82F-4911-9B41-E02282885AAD}" type="presOf" srcId="{06DF8E99-951C-4154-8EA9-10487D68DCF2}" destId="{8DF22C85-C0AB-4D0D-ADB5-D1E4AA8A7150}" srcOrd="0" destOrd="0" presId="urn:microsoft.com/office/officeart/2018/2/layout/IconVerticalSolidList"/>
    <dgm:cxn modelId="{2803C9C5-8772-4DE0-809B-3B375ECF7336}" type="presParOf" srcId="{C042A93E-C4A3-42B6-BE31-6DA866C9152F}" destId="{EB127752-C7C1-4736-B3E9-B08D9F15659D}" srcOrd="0" destOrd="0" presId="urn:microsoft.com/office/officeart/2018/2/layout/IconVerticalSolidList"/>
    <dgm:cxn modelId="{8D1D06A3-7A1A-4804-A4D2-F1BF310EFDD2}" type="presParOf" srcId="{EB127752-C7C1-4736-B3E9-B08D9F15659D}" destId="{873ADD55-B11B-4DEE-BB48-9547A291F464}" srcOrd="0" destOrd="0" presId="urn:microsoft.com/office/officeart/2018/2/layout/IconVerticalSolidList"/>
    <dgm:cxn modelId="{B7E8D254-A6AD-40A3-A5BF-B5566E07D19A}" type="presParOf" srcId="{EB127752-C7C1-4736-B3E9-B08D9F15659D}" destId="{A2585B0F-B2F5-4708-8406-4EE83E42E7F8}" srcOrd="1" destOrd="0" presId="urn:microsoft.com/office/officeart/2018/2/layout/IconVerticalSolidList"/>
    <dgm:cxn modelId="{774F4DB7-A035-4178-A62A-BF487DE27AAB}" type="presParOf" srcId="{EB127752-C7C1-4736-B3E9-B08D9F15659D}" destId="{4A746A05-0196-4714-835B-699A5D9ECC3D}" srcOrd="2" destOrd="0" presId="urn:microsoft.com/office/officeart/2018/2/layout/IconVerticalSolidList"/>
    <dgm:cxn modelId="{0A4B12D5-0FD4-43D2-87D9-7DCE92C1A5A4}" type="presParOf" srcId="{EB127752-C7C1-4736-B3E9-B08D9F15659D}" destId="{575E5133-5025-4641-81BC-29C59E88A920}" srcOrd="3" destOrd="0" presId="urn:microsoft.com/office/officeart/2018/2/layout/IconVerticalSolidList"/>
    <dgm:cxn modelId="{AF4F05BF-0087-4CE2-8BF2-519FCFACCDA4}" type="presParOf" srcId="{C042A93E-C4A3-42B6-BE31-6DA866C9152F}" destId="{618B6F98-5EFA-4F6B-BD32-D12C3E0CAC48}" srcOrd="1" destOrd="0" presId="urn:microsoft.com/office/officeart/2018/2/layout/IconVerticalSolidList"/>
    <dgm:cxn modelId="{C939DEE9-8DF8-48BD-AF5B-DD893BF04108}" type="presParOf" srcId="{C042A93E-C4A3-42B6-BE31-6DA866C9152F}" destId="{897A190A-C49C-467F-BE32-DB1049AC0342}" srcOrd="2" destOrd="0" presId="urn:microsoft.com/office/officeart/2018/2/layout/IconVerticalSolidList"/>
    <dgm:cxn modelId="{3FD1ED2A-AA72-44A9-939D-4C3D76F66323}" type="presParOf" srcId="{897A190A-C49C-467F-BE32-DB1049AC0342}" destId="{377B79DC-29E9-4239-8A30-092C4447514B}" srcOrd="0" destOrd="0" presId="urn:microsoft.com/office/officeart/2018/2/layout/IconVerticalSolidList"/>
    <dgm:cxn modelId="{96A580C6-316E-48D1-9DB7-6C6FCC793031}" type="presParOf" srcId="{897A190A-C49C-467F-BE32-DB1049AC0342}" destId="{4D156A4D-EAD7-43AA-9219-09A6E7231001}" srcOrd="1" destOrd="0" presId="urn:microsoft.com/office/officeart/2018/2/layout/IconVerticalSolidList"/>
    <dgm:cxn modelId="{89A403E7-FAC3-4550-AED5-F12E1312B029}" type="presParOf" srcId="{897A190A-C49C-467F-BE32-DB1049AC0342}" destId="{4F5AFCEF-358B-4528-90CC-87871A68F3F8}" srcOrd="2" destOrd="0" presId="urn:microsoft.com/office/officeart/2018/2/layout/IconVerticalSolidList"/>
    <dgm:cxn modelId="{0EE03398-6403-466F-918A-792AC6FB7D38}" type="presParOf" srcId="{897A190A-C49C-467F-BE32-DB1049AC0342}" destId="{164A12B0-7BDA-4701-9B1D-A51BDD3BD5B0}" srcOrd="3" destOrd="0" presId="urn:microsoft.com/office/officeart/2018/2/layout/IconVerticalSolidList"/>
    <dgm:cxn modelId="{26FEDD40-148D-432B-8AF6-57E477967761}" type="presParOf" srcId="{C042A93E-C4A3-42B6-BE31-6DA866C9152F}" destId="{FF0D5258-F0F0-49CC-9450-BAE9F71A5B13}" srcOrd="3" destOrd="0" presId="urn:microsoft.com/office/officeart/2018/2/layout/IconVerticalSolidList"/>
    <dgm:cxn modelId="{A1B05267-7FAF-4119-A1FE-F513B1AE39D2}" type="presParOf" srcId="{C042A93E-C4A3-42B6-BE31-6DA866C9152F}" destId="{03267BAF-6AB3-4603-B76B-CA8AFEE92F2D}" srcOrd="4" destOrd="0" presId="urn:microsoft.com/office/officeart/2018/2/layout/IconVerticalSolidList"/>
    <dgm:cxn modelId="{8D005DB0-3A63-4664-87DC-9E9034CB8A4A}" type="presParOf" srcId="{03267BAF-6AB3-4603-B76B-CA8AFEE92F2D}" destId="{9C64A6F1-7794-4CDB-9645-96E2DB7F757B}" srcOrd="0" destOrd="0" presId="urn:microsoft.com/office/officeart/2018/2/layout/IconVerticalSolidList"/>
    <dgm:cxn modelId="{469B9AC5-943A-467A-9107-618EEC62501D}" type="presParOf" srcId="{03267BAF-6AB3-4603-B76B-CA8AFEE92F2D}" destId="{B312501A-1CEC-47BC-B8D1-6ED4163B7B2B}" srcOrd="1" destOrd="0" presId="urn:microsoft.com/office/officeart/2018/2/layout/IconVerticalSolidList"/>
    <dgm:cxn modelId="{B5E3EB5B-A468-4E35-A19B-2657F61EBFA9}" type="presParOf" srcId="{03267BAF-6AB3-4603-B76B-CA8AFEE92F2D}" destId="{E020EAEF-692E-482F-AEAF-41C49BE86539}" srcOrd="2" destOrd="0" presId="urn:microsoft.com/office/officeart/2018/2/layout/IconVerticalSolidList"/>
    <dgm:cxn modelId="{89B1EEC0-3226-41D1-AEE3-0667703E89F3}" type="presParOf" srcId="{03267BAF-6AB3-4603-B76B-CA8AFEE92F2D}" destId="{8DF22C85-C0AB-4D0D-ADB5-D1E4AA8A7150}" srcOrd="3" destOrd="0" presId="urn:microsoft.com/office/officeart/2018/2/layout/IconVerticalSolidList"/>
    <dgm:cxn modelId="{5B51BB54-B50A-4E0A-B420-C51958AB187D}" type="presParOf" srcId="{C042A93E-C4A3-42B6-BE31-6DA866C9152F}" destId="{EBB7AF6D-A858-48FB-8D40-32A3878E05C0}" srcOrd="5" destOrd="0" presId="urn:microsoft.com/office/officeart/2018/2/layout/IconVerticalSolidList"/>
    <dgm:cxn modelId="{6D636A24-165E-4389-931E-EB59F5D7E4E0}" type="presParOf" srcId="{C042A93E-C4A3-42B6-BE31-6DA866C9152F}" destId="{A1C613A0-C6A6-4EF7-8AC3-CEE4E94732AE}" srcOrd="6" destOrd="0" presId="urn:microsoft.com/office/officeart/2018/2/layout/IconVerticalSolidList"/>
    <dgm:cxn modelId="{11175B06-093D-4F16-BC4D-058F452C95E1}" type="presParOf" srcId="{A1C613A0-C6A6-4EF7-8AC3-CEE4E94732AE}" destId="{51362B46-7FBD-4FCA-850C-A441170191D5}" srcOrd="0" destOrd="0" presId="urn:microsoft.com/office/officeart/2018/2/layout/IconVerticalSolidList"/>
    <dgm:cxn modelId="{2C9471B1-C31C-4720-B594-1D18F193DF70}" type="presParOf" srcId="{A1C613A0-C6A6-4EF7-8AC3-CEE4E94732AE}" destId="{0C3FC4FD-3014-48A8-9F9F-09C37101AE53}" srcOrd="1" destOrd="0" presId="urn:microsoft.com/office/officeart/2018/2/layout/IconVerticalSolidList"/>
    <dgm:cxn modelId="{54D89487-B034-4581-BA50-44CE3196842B}" type="presParOf" srcId="{A1C613A0-C6A6-4EF7-8AC3-CEE4E94732AE}" destId="{654B073C-74D1-410F-858F-E8498957D2D3}" srcOrd="2" destOrd="0" presId="urn:microsoft.com/office/officeart/2018/2/layout/IconVerticalSolidList"/>
    <dgm:cxn modelId="{1BE61A33-B28A-4C9A-BD58-EF0A42D7E75B}" type="presParOf" srcId="{A1C613A0-C6A6-4EF7-8AC3-CEE4E94732AE}" destId="{65B0DC11-BEA0-4268-ABF7-FBE2F5CC44DB}" srcOrd="3" destOrd="0" presId="urn:microsoft.com/office/officeart/2018/2/layout/IconVerticalSolidList"/>
    <dgm:cxn modelId="{54E12089-51CD-40D3-A64C-186DDB252E4B}" type="presParOf" srcId="{C042A93E-C4A3-42B6-BE31-6DA866C9152F}" destId="{E83905E5-F30E-4502-8E51-881C4F8C23BB}" srcOrd="7" destOrd="0" presId="urn:microsoft.com/office/officeart/2018/2/layout/IconVerticalSolidList"/>
    <dgm:cxn modelId="{DCD00B8A-8F4A-4085-8B91-C485389F06CB}" type="presParOf" srcId="{C042A93E-C4A3-42B6-BE31-6DA866C9152F}" destId="{ECDF5736-3699-49C3-8E5A-663A6D2DAEBD}" srcOrd="8" destOrd="0" presId="urn:microsoft.com/office/officeart/2018/2/layout/IconVerticalSolidList"/>
    <dgm:cxn modelId="{579D00AC-16BC-4F23-AAC4-DA1E798AC3D6}" type="presParOf" srcId="{ECDF5736-3699-49C3-8E5A-663A6D2DAEBD}" destId="{E3CD4D46-108F-41FC-91A4-C68061D7498F}" srcOrd="0" destOrd="0" presId="urn:microsoft.com/office/officeart/2018/2/layout/IconVerticalSolidList"/>
    <dgm:cxn modelId="{5A4695A8-3F93-48D9-8548-39969581FBC6}" type="presParOf" srcId="{ECDF5736-3699-49C3-8E5A-663A6D2DAEBD}" destId="{D27B0AB4-830D-4160-A063-9E654F2A330C}" srcOrd="1" destOrd="0" presId="urn:microsoft.com/office/officeart/2018/2/layout/IconVerticalSolidList"/>
    <dgm:cxn modelId="{2242CEAE-26E6-4193-A917-6CC399DDDB40}" type="presParOf" srcId="{ECDF5736-3699-49C3-8E5A-663A6D2DAEBD}" destId="{EE48C2E3-C8E5-4F53-A3DA-E375100F3BD5}" srcOrd="2" destOrd="0" presId="urn:microsoft.com/office/officeart/2018/2/layout/IconVerticalSolidList"/>
    <dgm:cxn modelId="{C24A2F36-D076-4690-B9DC-98609AB1172A}" type="presParOf" srcId="{ECDF5736-3699-49C3-8E5A-663A6D2DAEBD}" destId="{CCD653A9-F2AA-4DBF-ABFD-3530912B6A05}" srcOrd="3" destOrd="0" presId="urn:microsoft.com/office/officeart/2018/2/layout/IconVerticalSolidList"/>
    <dgm:cxn modelId="{72C160C1-17B4-41DB-B6A1-00825C0B4642}" type="presParOf" srcId="{C042A93E-C4A3-42B6-BE31-6DA866C9152F}" destId="{20F69B6A-89C3-4D81-AD1D-D52E222EAD92}" srcOrd="9" destOrd="0" presId="urn:microsoft.com/office/officeart/2018/2/layout/IconVerticalSolidList"/>
    <dgm:cxn modelId="{3BD75670-8555-4184-8E43-186B242694FE}" type="presParOf" srcId="{C042A93E-C4A3-42B6-BE31-6DA866C9152F}" destId="{1754244F-05DF-4E77-9CCA-152D0FE2BF34}" srcOrd="10" destOrd="0" presId="urn:microsoft.com/office/officeart/2018/2/layout/IconVerticalSolidList"/>
    <dgm:cxn modelId="{B251D30B-9845-4D18-8C8E-4BA39ECA8126}" type="presParOf" srcId="{1754244F-05DF-4E77-9CCA-152D0FE2BF34}" destId="{ADC287C1-B33F-463B-8FDF-CA79E5D2B2B7}" srcOrd="0" destOrd="0" presId="urn:microsoft.com/office/officeart/2018/2/layout/IconVerticalSolidList"/>
    <dgm:cxn modelId="{D907314F-5360-446D-B248-347FB4C6C2AE}" type="presParOf" srcId="{1754244F-05DF-4E77-9CCA-152D0FE2BF34}" destId="{0A11F9D5-4EDA-45AD-84AD-94C325009162}" srcOrd="1" destOrd="0" presId="urn:microsoft.com/office/officeart/2018/2/layout/IconVerticalSolidList"/>
    <dgm:cxn modelId="{717675EF-774C-40DE-A1C5-235AD9A73586}" type="presParOf" srcId="{1754244F-05DF-4E77-9CCA-152D0FE2BF34}" destId="{BAB2A1C2-A94C-4B13-9386-C6D71669A423}" srcOrd="2" destOrd="0" presId="urn:microsoft.com/office/officeart/2018/2/layout/IconVerticalSolidList"/>
    <dgm:cxn modelId="{F7D71B0D-FDBC-43B9-8870-1BD37F8154E1}" type="presParOf" srcId="{1754244F-05DF-4E77-9CCA-152D0FE2BF34}" destId="{140343B4-0480-4D51-9036-D87F3B596A8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3C56CC-80A7-46DE-9E5C-EE8AEABA3D67}">
      <dsp:nvSpPr>
        <dsp:cNvPr id="0" name=""/>
        <dsp:cNvSpPr/>
      </dsp:nvSpPr>
      <dsp:spPr>
        <a:xfrm>
          <a:off x="0" y="3779"/>
          <a:ext cx="11094486" cy="80506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DF7C61-7928-43E6-BBAE-52F06700D647}">
      <dsp:nvSpPr>
        <dsp:cNvPr id="0" name=""/>
        <dsp:cNvSpPr/>
      </dsp:nvSpPr>
      <dsp:spPr>
        <a:xfrm>
          <a:off x="243532" y="184919"/>
          <a:ext cx="442785" cy="44278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13B15F9-CF62-4379-8D58-1D1A8F1C74AD}">
      <dsp:nvSpPr>
        <dsp:cNvPr id="0" name=""/>
        <dsp:cNvSpPr/>
      </dsp:nvSpPr>
      <dsp:spPr>
        <a:xfrm>
          <a:off x="929850" y="3779"/>
          <a:ext cx="10164635" cy="8050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203" tIns="85203" rIns="85203" bIns="85203" numCol="1" spcCol="1270" anchor="ctr" anchorCtr="0">
          <a:noAutofit/>
        </a:bodyPr>
        <a:lstStyle/>
        <a:p>
          <a:pPr marL="0" lvl="0" indent="0" algn="l" defTabSz="844550">
            <a:lnSpc>
              <a:spcPct val="90000"/>
            </a:lnSpc>
            <a:spcBef>
              <a:spcPct val="0"/>
            </a:spcBef>
            <a:spcAft>
              <a:spcPct val="35000"/>
            </a:spcAft>
            <a:buNone/>
          </a:pPr>
          <a:r>
            <a:rPr lang="en-US" sz="1900" kern="1200" dirty="0"/>
            <a:t>Growing number of TAs in the last decade, evidenced to have a greater impact than natural disasters</a:t>
          </a:r>
        </a:p>
      </dsp:txBody>
      <dsp:txXfrm>
        <a:off x="929850" y="3779"/>
        <a:ext cx="10164635" cy="805064"/>
      </dsp:txXfrm>
    </dsp:sp>
    <dsp:sp modelId="{BAA8A2CF-60F6-4F17-B147-F5B1BE6F4B29}">
      <dsp:nvSpPr>
        <dsp:cNvPr id="0" name=""/>
        <dsp:cNvSpPr/>
      </dsp:nvSpPr>
      <dsp:spPr>
        <a:xfrm>
          <a:off x="0" y="1010110"/>
          <a:ext cx="11094486" cy="80506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6A8CB7-73FB-48EC-8D37-1B4323204CFC}">
      <dsp:nvSpPr>
        <dsp:cNvPr id="0" name=""/>
        <dsp:cNvSpPr/>
      </dsp:nvSpPr>
      <dsp:spPr>
        <a:xfrm>
          <a:off x="243532" y="1191250"/>
          <a:ext cx="442785" cy="44278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77F8BE1-BAEC-472C-8BEC-BB761A038556}">
      <dsp:nvSpPr>
        <dsp:cNvPr id="0" name=""/>
        <dsp:cNvSpPr/>
      </dsp:nvSpPr>
      <dsp:spPr>
        <a:xfrm>
          <a:off x="929850" y="1010110"/>
          <a:ext cx="10164635" cy="8050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203" tIns="85203" rIns="85203" bIns="85203" numCol="1" spcCol="1270" anchor="ctr" anchorCtr="0">
          <a:noAutofit/>
        </a:bodyPr>
        <a:lstStyle/>
        <a:p>
          <a:pPr marL="0" lvl="0" indent="0" algn="l" defTabSz="844550">
            <a:lnSpc>
              <a:spcPct val="90000"/>
            </a:lnSpc>
            <a:spcBef>
              <a:spcPct val="0"/>
            </a:spcBef>
            <a:spcAft>
              <a:spcPct val="35000"/>
            </a:spcAft>
            <a:buNone/>
          </a:pPr>
          <a:r>
            <a:rPr lang="en-GB" sz="1900" kern="1200" dirty="0"/>
            <a:t>Unique challenges are faced at TAs with the observed increase in TAs shaping organisational preparedness</a:t>
          </a:r>
          <a:endParaRPr lang="en-US" sz="1900" kern="1200" dirty="0"/>
        </a:p>
      </dsp:txBody>
      <dsp:txXfrm>
        <a:off x="929850" y="1010110"/>
        <a:ext cx="10164635" cy="805064"/>
      </dsp:txXfrm>
    </dsp:sp>
    <dsp:sp modelId="{80CFA052-0B2D-44E0-ABE8-25F9174972D7}">
      <dsp:nvSpPr>
        <dsp:cNvPr id="0" name=""/>
        <dsp:cNvSpPr/>
      </dsp:nvSpPr>
      <dsp:spPr>
        <a:xfrm>
          <a:off x="0" y="2016442"/>
          <a:ext cx="11094486" cy="80506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561789-7930-4751-ABF8-29BEBBAF1A5F}">
      <dsp:nvSpPr>
        <dsp:cNvPr id="0" name=""/>
        <dsp:cNvSpPr/>
      </dsp:nvSpPr>
      <dsp:spPr>
        <a:xfrm>
          <a:off x="243532" y="2197581"/>
          <a:ext cx="442785" cy="44278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B3C8AD5-B174-4CE0-AE7B-FC452CE9EFD4}">
      <dsp:nvSpPr>
        <dsp:cNvPr id="0" name=""/>
        <dsp:cNvSpPr/>
      </dsp:nvSpPr>
      <dsp:spPr>
        <a:xfrm>
          <a:off x="929850" y="2016442"/>
          <a:ext cx="10164635" cy="8050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203" tIns="85203" rIns="85203" bIns="85203" numCol="1" spcCol="1270" anchor="ctr" anchorCtr="0">
          <a:noAutofit/>
        </a:bodyPr>
        <a:lstStyle/>
        <a:p>
          <a:pPr marL="0" lvl="0" indent="0" algn="l" defTabSz="844550">
            <a:lnSpc>
              <a:spcPct val="90000"/>
            </a:lnSpc>
            <a:spcBef>
              <a:spcPct val="0"/>
            </a:spcBef>
            <a:spcAft>
              <a:spcPct val="35000"/>
            </a:spcAft>
            <a:buNone/>
          </a:pPr>
          <a:r>
            <a:rPr lang="en-GB" sz="1900" kern="1200" dirty="0"/>
            <a:t>Ambulance services have traditionally focused preparation on saving lives</a:t>
          </a:r>
          <a:endParaRPr lang="en-US" sz="1900" kern="1200" dirty="0"/>
        </a:p>
      </dsp:txBody>
      <dsp:txXfrm>
        <a:off x="929850" y="2016442"/>
        <a:ext cx="10164635" cy="805064"/>
      </dsp:txXfrm>
    </dsp:sp>
    <dsp:sp modelId="{228999B9-39E6-4553-8F2C-9AE26FE4B566}">
      <dsp:nvSpPr>
        <dsp:cNvPr id="0" name=""/>
        <dsp:cNvSpPr/>
      </dsp:nvSpPr>
      <dsp:spPr>
        <a:xfrm>
          <a:off x="0" y="3022773"/>
          <a:ext cx="11094486" cy="80506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035CB5-85B2-441D-8A3D-F501199A2D91}">
      <dsp:nvSpPr>
        <dsp:cNvPr id="0" name=""/>
        <dsp:cNvSpPr/>
      </dsp:nvSpPr>
      <dsp:spPr>
        <a:xfrm>
          <a:off x="243532" y="3203912"/>
          <a:ext cx="442785" cy="44278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76834DD-DC74-4B4D-98C0-A1FB3CEAD78E}">
      <dsp:nvSpPr>
        <dsp:cNvPr id="0" name=""/>
        <dsp:cNvSpPr/>
      </dsp:nvSpPr>
      <dsp:spPr>
        <a:xfrm>
          <a:off x="929850" y="3022773"/>
          <a:ext cx="10164635" cy="8050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203" tIns="85203" rIns="85203" bIns="85203" numCol="1" spcCol="1270" anchor="ctr" anchorCtr="0">
          <a:noAutofit/>
        </a:bodyPr>
        <a:lstStyle/>
        <a:p>
          <a:pPr marL="0" lvl="0" indent="0" algn="l" defTabSz="844550">
            <a:lnSpc>
              <a:spcPct val="90000"/>
            </a:lnSpc>
            <a:spcBef>
              <a:spcPct val="0"/>
            </a:spcBef>
            <a:spcAft>
              <a:spcPct val="35000"/>
            </a:spcAft>
            <a:buNone/>
          </a:pPr>
          <a:r>
            <a:rPr lang="en-GB" sz="1900" kern="1200" dirty="0"/>
            <a:t>However, organisations are criticised for overlooking the psychological impact these events have on responders</a:t>
          </a:r>
          <a:endParaRPr lang="en-US" sz="1900" kern="1200" dirty="0"/>
        </a:p>
      </dsp:txBody>
      <dsp:txXfrm>
        <a:off x="929850" y="3022773"/>
        <a:ext cx="10164635" cy="805064"/>
      </dsp:txXfrm>
    </dsp:sp>
    <dsp:sp modelId="{4CFC94A4-6129-4BCE-B230-285926844C27}">
      <dsp:nvSpPr>
        <dsp:cNvPr id="0" name=""/>
        <dsp:cNvSpPr/>
      </dsp:nvSpPr>
      <dsp:spPr>
        <a:xfrm>
          <a:off x="0" y="4029104"/>
          <a:ext cx="11094486" cy="80506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E32EB0-8E82-4E8F-B7FE-3AA21D2505A1}">
      <dsp:nvSpPr>
        <dsp:cNvPr id="0" name=""/>
        <dsp:cNvSpPr/>
      </dsp:nvSpPr>
      <dsp:spPr>
        <a:xfrm>
          <a:off x="243532" y="4210244"/>
          <a:ext cx="442785" cy="44278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32CE2F2-84C7-4985-9B56-816B225ACBEC}">
      <dsp:nvSpPr>
        <dsp:cNvPr id="0" name=""/>
        <dsp:cNvSpPr/>
      </dsp:nvSpPr>
      <dsp:spPr>
        <a:xfrm>
          <a:off x="929850" y="4029104"/>
          <a:ext cx="10164635" cy="8050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203" tIns="85203" rIns="85203" bIns="85203" numCol="1" spcCol="1270" anchor="ctr" anchorCtr="0">
          <a:noAutofit/>
        </a:bodyPr>
        <a:lstStyle/>
        <a:p>
          <a:pPr marL="0" lvl="0" indent="0" algn="l" defTabSz="844550">
            <a:lnSpc>
              <a:spcPct val="90000"/>
            </a:lnSpc>
            <a:spcBef>
              <a:spcPct val="0"/>
            </a:spcBef>
            <a:spcAft>
              <a:spcPct val="35000"/>
            </a:spcAft>
            <a:buNone/>
          </a:pPr>
          <a:r>
            <a:rPr lang="en-GB" sz="1900" kern="1200" dirty="0"/>
            <a:t>First responders have been found to develop higher rates of PTSD, second only to survivors </a:t>
          </a:r>
          <a:endParaRPr lang="en-US" sz="1900" kern="1200" dirty="0"/>
        </a:p>
      </dsp:txBody>
      <dsp:txXfrm>
        <a:off x="929850" y="4029104"/>
        <a:ext cx="10164635" cy="8050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082E8D-729A-41DD-8DB3-5ABBF97AC13D}">
      <dsp:nvSpPr>
        <dsp:cNvPr id="0" name=""/>
        <dsp:cNvSpPr/>
      </dsp:nvSpPr>
      <dsp:spPr>
        <a:xfrm>
          <a:off x="0" y="3779"/>
          <a:ext cx="11094486" cy="80506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CBC47D-A5CF-4E64-AF79-29A3F71A6AE0}">
      <dsp:nvSpPr>
        <dsp:cNvPr id="0" name=""/>
        <dsp:cNvSpPr/>
      </dsp:nvSpPr>
      <dsp:spPr>
        <a:xfrm>
          <a:off x="243532" y="184919"/>
          <a:ext cx="442785" cy="44278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7E7DEE0-DF6C-4E95-9DD7-BC072EE2F992}">
      <dsp:nvSpPr>
        <dsp:cNvPr id="0" name=""/>
        <dsp:cNvSpPr/>
      </dsp:nvSpPr>
      <dsp:spPr>
        <a:xfrm>
          <a:off x="929850" y="3779"/>
          <a:ext cx="10164635" cy="8050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203" tIns="85203" rIns="85203" bIns="85203" numCol="1" spcCol="1270" anchor="ctr" anchorCtr="0">
          <a:noAutofit/>
        </a:bodyPr>
        <a:lstStyle/>
        <a:p>
          <a:pPr marL="0" lvl="0" indent="0" algn="l" defTabSz="844550">
            <a:lnSpc>
              <a:spcPct val="90000"/>
            </a:lnSpc>
            <a:spcBef>
              <a:spcPct val="0"/>
            </a:spcBef>
            <a:spcAft>
              <a:spcPct val="35000"/>
            </a:spcAft>
            <a:buNone/>
          </a:pPr>
          <a:r>
            <a:rPr lang="en-GB" sz="1900" kern="1200" dirty="0"/>
            <a:t>Seven papers explored responders’ degree of exposure within a TA with prevalence of PTSD and other psychopathology.</a:t>
          </a:r>
          <a:endParaRPr lang="en-US" sz="1900" kern="1200" dirty="0"/>
        </a:p>
      </dsp:txBody>
      <dsp:txXfrm>
        <a:off x="929850" y="3779"/>
        <a:ext cx="10164635" cy="805064"/>
      </dsp:txXfrm>
    </dsp:sp>
    <dsp:sp modelId="{CF29E944-5710-4F66-97C8-AD545B9DF2E0}">
      <dsp:nvSpPr>
        <dsp:cNvPr id="0" name=""/>
        <dsp:cNvSpPr/>
      </dsp:nvSpPr>
      <dsp:spPr>
        <a:xfrm>
          <a:off x="0" y="1010110"/>
          <a:ext cx="11094486" cy="80506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6E387C-8AB4-4DC1-8EEF-EBE3696B7288}">
      <dsp:nvSpPr>
        <dsp:cNvPr id="0" name=""/>
        <dsp:cNvSpPr/>
      </dsp:nvSpPr>
      <dsp:spPr>
        <a:xfrm>
          <a:off x="243532" y="1191250"/>
          <a:ext cx="442785" cy="44278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29C0646-4E60-409F-9349-43473BC58D5B}">
      <dsp:nvSpPr>
        <dsp:cNvPr id="0" name=""/>
        <dsp:cNvSpPr/>
      </dsp:nvSpPr>
      <dsp:spPr>
        <a:xfrm>
          <a:off x="929850" y="1010110"/>
          <a:ext cx="10164635" cy="8050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203" tIns="85203" rIns="85203" bIns="85203" numCol="1" spcCol="1270" anchor="ctr" anchorCtr="0">
          <a:noAutofit/>
        </a:bodyPr>
        <a:lstStyle/>
        <a:p>
          <a:pPr marL="0" lvl="0" indent="0" algn="l" defTabSz="844550">
            <a:lnSpc>
              <a:spcPct val="90000"/>
            </a:lnSpc>
            <a:spcBef>
              <a:spcPct val="0"/>
            </a:spcBef>
            <a:spcAft>
              <a:spcPct val="35000"/>
            </a:spcAft>
            <a:buNone/>
          </a:pPr>
          <a:r>
            <a:rPr lang="en-GB" sz="1900" kern="1200" dirty="0"/>
            <a:t>Two papers highlighted that first responders’ direct participation in rescuing victims from the attack site had higher prevalence of PTSD symptoms compared to those who did ‘not participate’.</a:t>
          </a:r>
          <a:endParaRPr lang="en-US" sz="1900" kern="1200" dirty="0"/>
        </a:p>
      </dsp:txBody>
      <dsp:txXfrm>
        <a:off x="929850" y="1010110"/>
        <a:ext cx="10164635" cy="805064"/>
      </dsp:txXfrm>
    </dsp:sp>
    <dsp:sp modelId="{6902C0E5-6D99-47A0-AA07-69998C5B0B5F}">
      <dsp:nvSpPr>
        <dsp:cNvPr id="0" name=""/>
        <dsp:cNvSpPr/>
      </dsp:nvSpPr>
      <dsp:spPr>
        <a:xfrm>
          <a:off x="0" y="2016442"/>
          <a:ext cx="11094486" cy="80506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962963-2529-4091-BF2E-A6A495B6F2A2}">
      <dsp:nvSpPr>
        <dsp:cNvPr id="0" name=""/>
        <dsp:cNvSpPr/>
      </dsp:nvSpPr>
      <dsp:spPr>
        <a:xfrm>
          <a:off x="243532" y="2197581"/>
          <a:ext cx="442785" cy="44278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E459D48-8E84-4B49-8521-A0BA3E9C4F58}">
      <dsp:nvSpPr>
        <dsp:cNvPr id="0" name=""/>
        <dsp:cNvSpPr/>
      </dsp:nvSpPr>
      <dsp:spPr>
        <a:xfrm>
          <a:off x="929850" y="2016442"/>
          <a:ext cx="10164635" cy="8050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203" tIns="85203" rIns="85203" bIns="85203" numCol="1" spcCol="1270" anchor="ctr" anchorCtr="0">
          <a:noAutofit/>
        </a:bodyPr>
        <a:lstStyle/>
        <a:p>
          <a:pPr marL="0" lvl="0" indent="0" algn="l" defTabSz="844550">
            <a:lnSpc>
              <a:spcPct val="90000"/>
            </a:lnSpc>
            <a:spcBef>
              <a:spcPct val="0"/>
            </a:spcBef>
            <a:spcAft>
              <a:spcPct val="35000"/>
            </a:spcAft>
            <a:buNone/>
          </a:pPr>
          <a:r>
            <a:rPr lang="en-GB" sz="1900" kern="1200" dirty="0"/>
            <a:t>It also highlighted that the closer responders were to the threat within the site of a terror attack the higher the prevalence of PTSD. This includes attending unsecured scenes and witnessing violence.</a:t>
          </a:r>
          <a:endParaRPr lang="en-US" sz="1900" kern="1200" dirty="0"/>
        </a:p>
      </dsp:txBody>
      <dsp:txXfrm>
        <a:off x="929850" y="2016442"/>
        <a:ext cx="10164635" cy="805064"/>
      </dsp:txXfrm>
    </dsp:sp>
    <dsp:sp modelId="{E83C7684-CEA8-4C30-B8B1-198139D2DE1C}">
      <dsp:nvSpPr>
        <dsp:cNvPr id="0" name=""/>
        <dsp:cNvSpPr/>
      </dsp:nvSpPr>
      <dsp:spPr>
        <a:xfrm>
          <a:off x="0" y="3022773"/>
          <a:ext cx="11094486" cy="80506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BCFC38-0576-413A-8857-A52FEDDDF5B5}">
      <dsp:nvSpPr>
        <dsp:cNvPr id="0" name=""/>
        <dsp:cNvSpPr/>
      </dsp:nvSpPr>
      <dsp:spPr>
        <a:xfrm>
          <a:off x="243532" y="3203912"/>
          <a:ext cx="442785" cy="44278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CA8AE04-66F3-4471-8E79-EEEEC637A74E}">
      <dsp:nvSpPr>
        <dsp:cNvPr id="0" name=""/>
        <dsp:cNvSpPr/>
      </dsp:nvSpPr>
      <dsp:spPr>
        <a:xfrm>
          <a:off x="929850" y="3022773"/>
          <a:ext cx="10164635" cy="8050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203" tIns="85203" rIns="85203" bIns="85203" numCol="1" spcCol="1270" anchor="ctr" anchorCtr="0">
          <a:noAutofit/>
        </a:bodyPr>
        <a:lstStyle/>
        <a:p>
          <a:pPr marL="0" lvl="0" indent="0" algn="l" defTabSz="844550">
            <a:lnSpc>
              <a:spcPct val="90000"/>
            </a:lnSpc>
            <a:spcBef>
              <a:spcPct val="0"/>
            </a:spcBef>
            <a:spcAft>
              <a:spcPct val="35000"/>
            </a:spcAft>
            <a:buNone/>
          </a:pPr>
          <a:r>
            <a:rPr lang="en-GB" sz="1900" kern="1200" dirty="0"/>
            <a:t>Symptoms of anxiety and depression were equally as high in those first responders who did not participate at the attack site and treated victims within hospitals.</a:t>
          </a:r>
          <a:endParaRPr lang="en-US" sz="1900" kern="1200" dirty="0"/>
        </a:p>
      </dsp:txBody>
      <dsp:txXfrm>
        <a:off x="929850" y="3022773"/>
        <a:ext cx="10164635" cy="805064"/>
      </dsp:txXfrm>
    </dsp:sp>
    <dsp:sp modelId="{EAB0819A-1996-4D7B-8DC3-D18E9BED33AF}">
      <dsp:nvSpPr>
        <dsp:cNvPr id="0" name=""/>
        <dsp:cNvSpPr/>
      </dsp:nvSpPr>
      <dsp:spPr>
        <a:xfrm>
          <a:off x="0" y="4029104"/>
          <a:ext cx="11094486" cy="80506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8018B0-CAE5-46CC-AD8A-0DBCDAF3707E}">
      <dsp:nvSpPr>
        <dsp:cNvPr id="0" name=""/>
        <dsp:cNvSpPr/>
      </dsp:nvSpPr>
      <dsp:spPr>
        <a:xfrm>
          <a:off x="243532" y="4210244"/>
          <a:ext cx="442785" cy="44278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7DEF739-27C2-491F-B42A-5EE6031986C7}">
      <dsp:nvSpPr>
        <dsp:cNvPr id="0" name=""/>
        <dsp:cNvSpPr/>
      </dsp:nvSpPr>
      <dsp:spPr>
        <a:xfrm>
          <a:off x="929850" y="4029104"/>
          <a:ext cx="10164635" cy="8050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203" tIns="85203" rIns="85203" bIns="85203" numCol="1" spcCol="1270" anchor="ctr" anchorCtr="0">
          <a:noAutofit/>
        </a:bodyPr>
        <a:lstStyle/>
        <a:p>
          <a:pPr marL="0" lvl="0" indent="0" algn="l" defTabSz="844550">
            <a:lnSpc>
              <a:spcPct val="90000"/>
            </a:lnSpc>
            <a:spcBef>
              <a:spcPct val="0"/>
            </a:spcBef>
            <a:spcAft>
              <a:spcPct val="35000"/>
            </a:spcAft>
            <a:buNone/>
          </a:pPr>
          <a:r>
            <a:rPr lang="en-GB" sz="1900" kern="1200" dirty="0"/>
            <a:t>Further emotions such as unmanageable guilt and fear were found in those responders who treated victims away from the site of the attack. </a:t>
          </a:r>
          <a:endParaRPr lang="en-US" sz="1900" kern="1200" dirty="0"/>
        </a:p>
      </dsp:txBody>
      <dsp:txXfrm>
        <a:off x="929850" y="4029104"/>
        <a:ext cx="10164635" cy="8050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52F825-7278-4571-9445-4F43E067E2B0}">
      <dsp:nvSpPr>
        <dsp:cNvPr id="0" name=""/>
        <dsp:cNvSpPr/>
      </dsp:nvSpPr>
      <dsp:spPr>
        <a:xfrm>
          <a:off x="0" y="1564"/>
          <a:ext cx="11095038" cy="66675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6B52B4-FB91-4005-B697-2C12984EE044}">
      <dsp:nvSpPr>
        <dsp:cNvPr id="0" name=""/>
        <dsp:cNvSpPr/>
      </dsp:nvSpPr>
      <dsp:spPr>
        <a:xfrm>
          <a:off x="201693" y="151584"/>
          <a:ext cx="366715" cy="36671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2B8DC1A-736F-49F0-AD34-068D1794203F}">
      <dsp:nvSpPr>
        <dsp:cNvPr id="0" name=""/>
        <dsp:cNvSpPr/>
      </dsp:nvSpPr>
      <dsp:spPr>
        <a:xfrm>
          <a:off x="770103" y="1564"/>
          <a:ext cx="10324934" cy="666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565" tIns="70565" rIns="70565" bIns="70565" numCol="1" spcCol="1270" anchor="ctr" anchorCtr="0">
          <a:noAutofit/>
        </a:bodyPr>
        <a:lstStyle/>
        <a:p>
          <a:pPr marL="0" lvl="0" indent="0" algn="l" defTabSz="711200">
            <a:lnSpc>
              <a:spcPct val="100000"/>
            </a:lnSpc>
            <a:spcBef>
              <a:spcPct val="0"/>
            </a:spcBef>
            <a:spcAft>
              <a:spcPct val="35000"/>
            </a:spcAft>
            <a:buNone/>
          </a:pPr>
          <a:r>
            <a:rPr lang="en-GB" sz="1600" kern="1200"/>
            <a:t>All ten papers addressed how responders’ degree of preparation directly impacted the development of PTSD and other psychopathological outcomes.</a:t>
          </a:r>
          <a:endParaRPr lang="en-US" sz="1600" kern="1200"/>
        </a:p>
      </dsp:txBody>
      <dsp:txXfrm>
        <a:off x="770103" y="1564"/>
        <a:ext cx="10324934" cy="666756"/>
      </dsp:txXfrm>
    </dsp:sp>
    <dsp:sp modelId="{A972F6C8-196E-459C-AC8C-72A9D8A26F35}">
      <dsp:nvSpPr>
        <dsp:cNvPr id="0" name=""/>
        <dsp:cNvSpPr/>
      </dsp:nvSpPr>
      <dsp:spPr>
        <a:xfrm>
          <a:off x="0" y="835010"/>
          <a:ext cx="11095038" cy="66675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3B8545-03D3-45A1-9E49-7F3DCC667FCB}">
      <dsp:nvSpPr>
        <dsp:cNvPr id="0" name=""/>
        <dsp:cNvSpPr/>
      </dsp:nvSpPr>
      <dsp:spPr>
        <a:xfrm>
          <a:off x="201693" y="985030"/>
          <a:ext cx="366715" cy="36671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31CD83F-94DE-4198-8A48-678C5B0B2FC5}">
      <dsp:nvSpPr>
        <dsp:cNvPr id="0" name=""/>
        <dsp:cNvSpPr/>
      </dsp:nvSpPr>
      <dsp:spPr>
        <a:xfrm>
          <a:off x="770103" y="835010"/>
          <a:ext cx="10324934" cy="666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565" tIns="70565" rIns="70565" bIns="70565" numCol="1" spcCol="1270" anchor="ctr" anchorCtr="0">
          <a:noAutofit/>
        </a:bodyPr>
        <a:lstStyle/>
        <a:p>
          <a:pPr marL="0" lvl="0" indent="0" algn="l" defTabSz="711200">
            <a:lnSpc>
              <a:spcPct val="100000"/>
            </a:lnSpc>
            <a:spcBef>
              <a:spcPct val="0"/>
            </a:spcBef>
            <a:spcAft>
              <a:spcPct val="35000"/>
            </a:spcAft>
            <a:buNone/>
          </a:pPr>
          <a:r>
            <a:rPr lang="en-GB" sz="1600" kern="1200" dirty="0"/>
            <a:t>Three quantitative studies addressed ‘previous training’, ‘psychological awareness’ and ‘unfamiliar tasks’ or ‘working outside scope of practice’ with the prevalence of PTSD.</a:t>
          </a:r>
          <a:endParaRPr lang="en-US" sz="1600" kern="1200" dirty="0"/>
        </a:p>
      </dsp:txBody>
      <dsp:txXfrm>
        <a:off x="770103" y="835010"/>
        <a:ext cx="10324934" cy="666756"/>
      </dsp:txXfrm>
    </dsp:sp>
    <dsp:sp modelId="{FC081E5E-A060-441E-9BE5-2B3DD20A2153}">
      <dsp:nvSpPr>
        <dsp:cNvPr id="0" name=""/>
        <dsp:cNvSpPr/>
      </dsp:nvSpPr>
      <dsp:spPr>
        <a:xfrm>
          <a:off x="0" y="1668455"/>
          <a:ext cx="11095038" cy="66675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2A319A-CE5D-4A5C-A94D-47596AF12118}">
      <dsp:nvSpPr>
        <dsp:cNvPr id="0" name=""/>
        <dsp:cNvSpPr/>
      </dsp:nvSpPr>
      <dsp:spPr>
        <a:xfrm>
          <a:off x="201693" y="1818475"/>
          <a:ext cx="366715" cy="36671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F5826A1-B2FF-4271-A630-2EDC29A8EA62}">
      <dsp:nvSpPr>
        <dsp:cNvPr id="0" name=""/>
        <dsp:cNvSpPr/>
      </dsp:nvSpPr>
      <dsp:spPr>
        <a:xfrm>
          <a:off x="770103" y="1668455"/>
          <a:ext cx="10324934" cy="666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565" tIns="70565" rIns="70565" bIns="70565" numCol="1" spcCol="1270" anchor="ctr" anchorCtr="0">
          <a:noAutofit/>
        </a:bodyPr>
        <a:lstStyle/>
        <a:p>
          <a:pPr marL="0" lvl="0" indent="0" algn="l" defTabSz="711200">
            <a:lnSpc>
              <a:spcPct val="100000"/>
            </a:lnSpc>
            <a:spcBef>
              <a:spcPct val="0"/>
            </a:spcBef>
            <a:spcAft>
              <a:spcPct val="35000"/>
            </a:spcAft>
            <a:buNone/>
          </a:pPr>
          <a:r>
            <a:rPr lang="en-GB" sz="1600" kern="1200"/>
            <a:t>Being confronted with an unfamiliar task was positively associated with a higher risk of developing PTSD, although this lacked statistical significance. </a:t>
          </a:r>
          <a:endParaRPr lang="en-US" sz="1600" kern="1200"/>
        </a:p>
      </dsp:txBody>
      <dsp:txXfrm>
        <a:off x="770103" y="1668455"/>
        <a:ext cx="10324934" cy="666756"/>
      </dsp:txXfrm>
    </dsp:sp>
    <dsp:sp modelId="{CCF40F18-BD2A-4077-8653-ECEA1A123FBF}">
      <dsp:nvSpPr>
        <dsp:cNvPr id="0" name=""/>
        <dsp:cNvSpPr/>
      </dsp:nvSpPr>
      <dsp:spPr>
        <a:xfrm>
          <a:off x="0" y="2501900"/>
          <a:ext cx="11095038" cy="66675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DC40E9-2808-456E-9607-DD9E36C432A2}">
      <dsp:nvSpPr>
        <dsp:cNvPr id="0" name=""/>
        <dsp:cNvSpPr/>
      </dsp:nvSpPr>
      <dsp:spPr>
        <a:xfrm>
          <a:off x="201693" y="2651920"/>
          <a:ext cx="366715" cy="36671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263F5D0-2C22-4070-B95A-DE7DA4F6F905}">
      <dsp:nvSpPr>
        <dsp:cNvPr id="0" name=""/>
        <dsp:cNvSpPr/>
      </dsp:nvSpPr>
      <dsp:spPr>
        <a:xfrm>
          <a:off x="770103" y="2501900"/>
          <a:ext cx="10324934" cy="666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565" tIns="70565" rIns="70565" bIns="70565" numCol="1" spcCol="1270" anchor="ctr" anchorCtr="0">
          <a:noAutofit/>
        </a:bodyPr>
        <a:lstStyle/>
        <a:p>
          <a:pPr marL="0" lvl="0" indent="0" algn="l" defTabSz="711200">
            <a:lnSpc>
              <a:spcPct val="100000"/>
            </a:lnSpc>
            <a:spcBef>
              <a:spcPct val="0"/>
            </a:spcBef>
            <a:spcAft>
              <a:spcPct val="35000"/>
            </a:spcAft>
            <a:buNone/>
          </a:pPr>
          <a:r>
            <a:rPr lang="en-GB" sz="1600" kern="1200"/>
            <a:t>An absence of training on the psychological consequences of responding to a TA correlated with the development of PSTD.</a:t>
          </a:r>
          <a:endParaRPr lang="en-US" sz="1600" kern="1200"/>
        </a:p>
      </dsp:txBody>
      <dsp:txXfrm>
        <a:off x="770103" y="2501900"/>
        <a:ext cx="10324934" cy="666756"/>
      </dsp:txXfrm>
    </dsp:sp>
    <dsp:sp modelId="{09CFEFE7-6D73-41CC-B71A-52BBBC627A3B}">
      <dsp:nvSpPr>
        <dsp:cNvPr id="0" name=""/>
        <dsp:cNvSpPr/>
      </dsp:nvSpPr>
      <dsp:spPr>
        <a:xfrm>
          <a:off x="0" y="3335345"/>
          <a:ext cx="11095038" cy="66675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9C7CBE-C2EF-4520-B368-55517BC0EFAD}">
      <dsp:nvSpPr>
        <dsp:cNvPr id="0" name=""/>
        <dsp:cNvSpPr/>
      </dsp:nvSpPr>
      <dsp:spPr>
        <a:xfrm>
          <a:off x="201693" y="3485365"/>
          <a:ext cx="366715" cy="36671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3E496D7-6860-4258-97A9-5F965AE5B19E}">
      <dsp:nvSpPr>
        <dsp:cNvPr id="0" name=""/>
        <dsp:cNvSpPr/>
      </dsp:nvSpPr>
      <dsp:spPr>
        <a:xfrm>
          <a:off x="770103" y="3335345"/>
          <a:ext cx="10324934" cy="666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565" tIns="70565" rIns="70565" bIns="70565" numCol="1" spcCol="1270" anchor="ctr" anchorCtr="0">
          <a:noAutofit/>
        </a:bodyPr>
        <a:lstStyle/>
        <a:p>
          <a:pPr marL="0" lvl="0" indent="0" algn="l" defTabSz="711200">
            <a:lnSpc>
              <a:spcPct val="100000"/>
            </a:lnSpc>
            <a:spcBef>
              <a:spcPct val="0"/>
            </a:spcBef>
            <a:spcAft>
              <a:spcPct val="35000"/>
            </a:spcAft>
            <a:buNone/>
          </a:pPr>
          <a:r>
            <a:rPr lang="en-GB" sz="1600" kern="1200" dirty="0"/>
            <a:t>The qualitative papers within this review drew out themes from responders of ‘preparedness’, ‘failings’ and ‘being ill-equipped’ to respond and recover from a TA.</a:t>
          </a:r>
          <a:endParaRPr lang="en-US" sz="1600" kern="1200" dirty="0"/>
        </a:p>
      </dsp:txBody>
      <dsp:txXfrm>
        <a:off x="770103" y="3335345"/>
        <a:ext cx="10324934" cy="666756"/>
      </dsp:txXfrm>
    </dsp:sp>
    <dsp:sp modelId="{61E8A2FF-A88A-4D9E-9973-A2C3ABB1B8E8}">
      <dsp:nvSpPr>
        <dsp:cNvPr id="0" name=""/>
        <dsp:cNvSpPr/>
      </dsp:nvSpPr>
      <dsp:spPr>
        <a:xfrm>
          <a:off x="0" y="4168791"/>
          <a:ext cx="11095038" cy="66675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EEE3A9-E8F1-4F5A-A73F-F49B61F88F6F}">
      <dsp:nvSpPr>
        <dsp:cNvPr id="0" name=""/>
        <dsp:cNvSpPr/>
      </dsp:nvSpPr>
      <dsp:spPr>
        <a:xfrm>
          <a:off x="201693" y="4318811"/>
          <a:ext cx="366715" cy="366715"/>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85A5B68-6CFF-4A5D-9D13-D319460AD175}">
      <dsp:nvSpPr>
        <dsp:cNvPr id="0" name=""/>
        <dsp:cNvSpPr/>
      </dsp:nvSpPr>
      <dsp:spPr>
        <a:xfrm>
          <a:off x="770103" y="4168791"/>
          <a:ext cx="10324934" cy="666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565" tIns="70565" rIns="70565" bIns="70565" numCol="1" spcCol="1270" anchor="ctr" anchorCtr="0">
          <a:noAutofit/>
        </a:bodyPr>
        <a:lstStyle/>
        <a:p>
          <a:pPr marL="0" lvl="0" indent="0" algn="l" defTabSz="711200">
            <a:lnSpc>
              <a:spcPct val="100000"/>
            </a:lnSpc>
            <a:spcBef>
              <a:spcPct val="0"/>
            </a:spcBef>
            <a:spcAft>
              <a:spcPct val="35000"/>
            </a:spcAft>
            <a:buNone/>
          </a:pPr>
          <a:r>
            <a:rPr lang="en-GB" sz="1600" kern="1200" dirty="0"/>
            <a:t>Overall, the findings suggests that the amount of psychological preparation, education and training responders received prior to attending a TA directly impacts their psychological well-being.</a:t>
          </a:r>
          <a:endParaRPr lang="en-US" sz="1600" kern="1200" dirty="0"/>
        </a:p>
      </dsp:txBody>
      <dsp:txXfrm>
        <a:off x="770103" y="4168791"/>
        <a:ext cx="10324934" cy="6667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F3E7D6-A9F6-479A-A59F-44CA10346C38}">
      <dsp:nvSpPr>
        <dsp:cNvPr id="0" name=""/>
        <dsp:cNvSpPr/>
      </dsp:nvSpPr>
      <dsp:spPr>
        <a:xfrm>
          <a:off x="0" y="586"/>
          <a:ext cx="5405707" cy="137329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DD0C5C-CBBF-492E-89AA-C6011CB1F4E5}">
      <dsp:nvSpPr>
        <dsp:cNvPr id="0" name=""/>
        <dsp:cNvSpPr/>
      </dsp:nvSpPr>
      <dsp:spPr>
        <a:xfrm>
          <a:off x="415423" y="309579"/>
          <a:ext cx="755314" cy="7553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A1C7B70-FA96-45B5-946C-590934ADAC0C}">
      <dsp:nvSpPr>
        <dsp:cNvPr id="0" name=""/>
        <dsp:cNvSpPr/>
      </dsp:nvSpPr>
      <dsp:spPr>
        <a:xfrm>
          <a:off x="1586160" y="586"/>
          <a:ext cx="3819546" cy="1373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341" tIns="145341" rIns="145341" bIns="145341" numCol="1" spcCol="1270" anchor="ctr" anchorCtr="0">
          <a:noAutofit/>
        </a:bodyPr>
        <a:lstStyle/>
        <a:p>
          <a:pPr marL="0" lvl="0" indent="0" algn="l" defTabSz="1111250">
            <a:lnSpc>
              <a:spcPct val="90000"/>
            </a:lnSpc>
            <a:spcBef>
              <a:spcPct val="0"/>
            </a:spcBef>
            <a:spcAft>
              <a:spcPct val="35000"/>
            </a:spcAft>
            <a:buNone/>
          </a:pPr>
          <a:r>
            <a:rPr lang="en-US" sz="2500" kern="1200" dirty="0"/>
            <a:t>Changing operational model</a:t>
          </a:r>
        </a:p>
      </dsp:txBody>
      <dsp:txXfrm>
        <a:off x="1586160" y="586"/>
        <a:ext cx="3819546" cy="1373299"/>
      </dsp:txXfrm>
    </dsp:sp>
    <dsp:sp modelId="{B9074513-C116-47B3-808C-F9A3033A6F6E}">
      <dsp:nvSpPr>
        <dsp:cNvPr id="0" name=""/>
        <dsp:cNvSpPr/>
      </dsp:nvSpPr>
      <dsp:spPr>
        <a:xfrm>
          <a:off x="0" y="1717211"/>
          <a:ext cx="5405707" cy="137329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DF5753-A22A-4944-BC6F-553AD9C09583}">
      <dsp:nvSpPr>
        <dsp:cNvPr id="0" name=""/>
        <dsp:cNvSpPr/>
      </dsp:nvSpPr>
      <dsp:spPr>
        <a:xfrm>
          <a:off x="415423" y="2026203"/>
          <a:ext cx="755314" cy="7553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42FB660-A6B3-4807-B6C9-E4B4A8FCE026}">
      <dsp:nvSpPr>
        <dsp:cNvPr id="0" name=""/>
        <dsp:cNvSpPr/>
      </dsp:nvSpPr>
      <dsp:spPr>
        <a:xfrm>
          <a:off x="1586160" y="1717211"/>
          <a:ext cx="3819546" cy="1373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341" tIns="145341" rIns="145341" bIns="145341" numCol="1" spcCol="1270" anchor="ctr" anchorCtr="0">
          <a:noAutofit/>
        </a:bodyPr>
        <a:lstStyle/>
        <a:p>
          <a:pPr marL="0" lvl="0" indent="0" algn="l" defTabSz="1111250">
            <a:lnSpc>
              <a:spcPct val="90000"/>
            </a:lnSpc>
            <a:spcBef>
              <a:spcPct val="0"/>
            </a:spcBef>
            <a:spcAft>
              <a:spcPct val="35000"/>
            </a:spcAft>
            <a:buNone/>
          </a:pPr>
          <a:r>
            <a:rPr lang="en-US" sz="2500" kern="1200"/>
            <a:t>Organisation preparedness</a:t>
          </a:r>
        </a:p>
      </dsp:txBody>
      <dsp:txXfrm>
        <a:off x="1586160" y="1717211"/>
        <a:ext cx="3819546" cy="1373299"/>
      </dsp:txXfrm>
    </dsp:sp>
    <dsp:sp modelId="{52FFB63C-7A0A-4C04-A47E-1D8F067D7612}">
      <dsp:nvSpPr>
        <dsp:cNvPr id="0" name=""/>
        <dsp:cNvSpPr/>
      </dsp:nvSpPr>
      <dsp:spPr>
        <a:xfrm>
          <a:off x="0" y="3433835"/>
          <a:ext cx="5405707" cy="137329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3A5C9F-A9CE-42C5-92CC-FCFD5AC984DD}">
      <dsp:nvSpPr>
        <dsp:cNvPr id="0" name=""/>
        <dsp:cNvSpPr/>
      </dsp:nvSpPr>
      <dsp:spPr>
        <a:xfrm>
          <a:off x="415423" y="3742828"/>
          <a:ext cx="755314" cy="7553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16C012B-1035-4509-866C-490B1460D36B}">
      <dsp:nvSpPr>
        <dsp:cNvPr id="0" name=""/>
        <dsp:cNvSpPr/>
      </dsp:nvSpPr>
      <dsp:spPr>
        <a:xfrm>
          <a:off x="1586160" y="3433835"/>
          <a:ext cx="3819546" cy="1373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341" tIns="145341" rIns="145341" bIns="145341" numCol="1" spcCol="1270" anchor="ctr" anchorCtr="0">
          <a:noAutofit/>
        </a:bodyPr>
        <a:lstStyle/>
        <a:p>
          <a:pPr marL="0" lvl="0" indent="0" algn="l" defTabSz="1111250">
            <a:lnSpc>
              <a:spcPct val="90000"/>
            </a:lnSpc>
            <a:spcBef>
              <a:spcPct val="0"/>
            </a:spcBef>
            <a:spcAft>
              <a:spcPct val="35000"/>
            </a:spcAft>
            <a:buNone/>
          </a:pPr>
          <a:r>
            <a:rPr lang="en-US" sz="2500" kern="1200"/>
            <a:t>Scope of practice</a:t>
          </a:r>
        </a:p>
      </dsp:txBody>
      <dsp:txXfrm>
        <a:off x="1586160" y="3433835"/>
        <a:ext cx="3819546" cy="13732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3ADD55-B11B-4DEE-BB48-9547A291F464}">
      <dsp:nvSpPr>
        <dsp:cNvPr id="0" name=""/>
        <dsp:cNvSpPr/>
      </dsp:nvSpPr>
      <dsp:spPr>
        <a:xfrm>
          <a:off x="0" y="1565"/>
          <a:ext cx="11094486" cy="66687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585B0F-B2F5-4708-8406-4EE83E42E7F8}">
      <dsp:nvSpPr>
        <dsp:cNvPr id="0" name=""/>
        <dsp:cNvSpPr/>
      </dsp:nvSpPr>
      <dsp:spPr>
        <a:xfrm>
          <a:off x="201728" y="151611"/>
          <a:ext cx="366779" cy="36677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75E5133-5025-4641-81BC-29C59E88A920}">
      <dsp:nvSpPr>
        <dsp:cNvPr id="0" name=""/>
        <dsp:cNvSpPr/>
      </dsp:nvSpPr>
      <dsp:spPr>
        <a:xfrm>
          <a:off x="770236" y="1565"/>
          <a:ext cx="10324249" cy="6668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577" tIns="70577" rIns="70577" bIns="70577" numCol="1" spcCol="1270" anchor="ctr" anchorCtr="0">
          <a:noAutofit/>
        </a:bodyPr>
        <a:lstStyle/>
        <a:p>
          <a:pPr marL="0" lvl="0" indent="0" algn="l" defTabSz="622300">
            <a:lnSpc>
              <a:spcPct val="90000"/>
            </a:lnSpc>
            <a:spcBef>
              <a:spcPct val="0"/>
            </a:spcBef>
            <a:spcAft>
              <a:spcPct val="35000"/>
            </a:spcAft>
            <a:buNone/>
          </a:pPr>
          <a:r>
            <a:rPr lang="en-GB" sz="1400" b="1" kern="1200" dirty="0"/>
            <a:t>Paramedics</a:t>
          </a:r>
          <a:r>
            <a:rPr lang="en-GB" sz="1400" kern="1200" dirty="0"/>
            <a:t> in the UK are an integral part of the emergency response to TAs and encouraged to </a:t>
          </a:r>
          <a:r>
            <a:rPr lang="en-GB" sz="1400" b="1" kern="1200" dirty="0"/>
            <a:t>work closer </a:t>
          </a:r>
          <a:r>
            <a:rPr lang="en-GB" sz="1400" kern="1200" dirty="0"/>
            <a:t>to the threat level. Whilst this increases the emergency services’ ability to </a:t>
          </a:r>
          <a:r>
            <a:rPr lang="en-GB" sz="1400" b="1" kern="1200" dirty="0"/>
            <a:t>save more lives</a:t>
          </a:r>
          <a:r>
            <a:rPr lang="en-GB" sz="1400" kern="1200" dirty="0"/>
            <a:t>, if not mitigated it places a more</a:t>
          </a:r>
          <a:r>
            <a:rPr lang="en-GB" sz="1400" b="1" kern="1200" dirty="0"/>
            <a:t> significant risk </a:t>
          </a:r>
          <a:r>
            <a:rPr lang="en-GB" sz="1400" kern="1200" dirty="0"/>
            <a:t>on paramedics developing PTSD.</a:t>
          </a:r>
          <a:endParaRPr lang="en-US" sz="1400" kern="1200" dirty="0"/>
        </a:p>
      </dsp:txBody>
      <dsp:txXfrm>
        <a:off x="770236" y="1565"/>
        <a:ext cx="10324249" cy="666871"/>
      </dsp:txXfrm>
    </dsp:sp>
    <dsp:sp modelId="{377B79DC-29E9-4239-8A30-092C4447514B}">
      <dsp:nvSpPr>
        <dsp:cNvPr id="0" name=""/>
        <dsp:cNvSpPr/>
      </dsp:nvSpPr>
      <dsp:spPr>
        <a:xfrm>
          <a:off x="0" y="835154"/>
          <a:ext cx="11094486" cy="66687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156A4D-EAD7-43AA-9219-09A6E7231001}">
      <dsp:nvSpPr>
        <dsp:cNvPr id="0" name=""/>
        <dsp:cNvSpPr/>
      </dsp:nvSpPr>
      <dsp:spPr>
        <a:xfrm>
          <a:off x="201728" y="985200"/>
          <a:ext cx="366779" cy="36677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64A12B0-7BDA-4701-9B1D-A51BDD3BD5B0}">
      <dsp:nvSpPr>
        <dsp:cNvPr id="0" name=""/>
        <dsp:cNvSpPr/>
      </dsp:nvSpPr>
      <dsp:spPr>
        <a:xfrm>
          <a:off x="770236" y="835154"/>
          <a:ext cx="10324249" cy="6668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577" tIns="70577" rIns="70577" bIns="70577" numCol="1" spcCol="1270" anchor="ctr" anchorCtr="0">
          <a:noAutofit/>
        </a:bodyPr>
        <a:lstStyle/>
        <a:p>
          <a:pPr marL="0" lvl="0" indent="0" algn="l" defTabSz="622300">
            <a:lnSpc>
              <a:spcPct val="90000"/>
            </a:lnSpc>
            <a:spcBef>
              <a:spcPct val="0"/>
            </a:spcBef>
            <a:spcAft>
              <a:spcPct val="35000"/>
            </a:spcAft>
            <a:buNone/>
          </a:pPr>
          <a:r>
            <a:rPr lang="en-GB" sz="1400" kern="1200" dirty="0"/>
            <a:t>As organisations enhance the capabilities of </a:t>
          </a:r>
          <a:r>
            <a:rPr lang="en-GB" sz="1400" b="1" kern="1200" dirty="0"/>
            <a:t>paramedics</a:t>
          </a:r>
          <a:r>
            <a:rPr lang="en-GB" sz="1400" kern="1200" dirty="0"/>
            <a:t> to work in these </a:t>
          </a:r>
          <a:r>
            <a:rPr lang="en-GB" sz="1400" b="1" kern="1200" dirty="0"/>
            <a:t>hazardous environments</a:t>
          </a:r>
          <a:r>
            <a:rPr lang="en-GB" sz="1400" kern="1200" dirty="0"/>
            <a:t>, the </a:t>
          </a:r>
          <a:r>
            <a:rPr lang="en-GB" sz="1400" b="1" kern="1200" dirty="0"/>
            <a:t>psychological impact </a:t>
          </a:r>
          <a:r>
            <a:rPr lang="en-GB" sz="1400" kern="1200" dirty="0"/>
            <a:t>needs to be understood and </a:t>
          </a:r>
          <a:r>
            <a:rPr lang="en-GB" sz="1400" b="1" kern="1200" dirty="0"/>
            <a:t>reflected in policy</a:t>
          </a:r>
          <a:r>
            <a:rPr lang="en-GB" sz="1400" kern="1200" dirty="0"/>
            <a:t>.</a:t>
          </a:r>
          <a:endParaRPr lang="en-US" sz="1400" kern="1200" dirty="0"/>
        </a:p>
      </dsp:txBody>
      <dsp:txXfrm>
        <a:off x="770236" y="835154"/>
        <a:ext cx="10324249" cy="666871"/>
      </dsp:txXfrm>
    </dsp:sp>
    <dsp:sp modelId="{9C64A6F1-7794-4CDB-9645-96E2DB7F757B}">
      <dsp:nvSpPr>
        <dsp:cNvPr id="0" name=""/>
        <dsp:cNvSpPr/>
      </dsp:nvSpPr>
      <dsp:spPr>
        <a:xfrm>
          <a:off x="0" y="1668743"/>
          <a:ext cx="11094486" cy="66687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12501A-1CEC-47BC-B8D1-6ED4163B7B2B}">
      <dsp:nvSpPr>
        <dsp:cNvPr id="0" name=""/>
        <dsp:cNvSpPr/>
      </dsp:nvSpPr>
      <dsp:spPr>
        <a:xfrm>
          <a:off x="201728" y="1818790"/>
          <a:ext cx="366779" cy="36677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DF22C85-C0AB-4D0D-ADB5-D1E4AA8A7150}">
      <dsp:nvSpPr>
        <dsp:cNvPr id="0" name=""/>
        <dsp:cNvSpPr/>
      </dsp:nvSpPr>
      <dsp:spPr>
        <a:xfrm>
          <a:off x="770236" y="1668743"/>
          <a:ext cx="10324249" cy="6668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577" tIns="70577" rIns="70577" bIns="70577" numCol="1" spcCol="1270" anchor="ctr" anchorCtr="0">
          <a:noAutofit/>
        </a:bodyPr>
        <a:lstStyle/>
        <a:p>
          <a:pPr marL="0" lvl="0" indent="0" algn="l" defTabSz="622300">
            <a:lnSpc>
              <a:spcPct val="90000"/>
            </a:lnSpc>
            <a:spcBef>
              <a:spcPct val="0"/>
            </a:spcBef>
            <a:spcAft>
              <a:spcPct val="35000"/>
            </a:spcAft>
            <a:buNone/>
          </a:pPr>
          <a:r>
            <a:rPr lang="en-GB" sz="1400" kern="1200" dirty="0"/>
            <a:t>Paramedics need to be both </a:t>
          </a:r>
          <a:r>
            <a:rPr lang="en-GB" sz="1400" b="1" kern="1200" dirty="0"/>
            <a:t>psychologically prepared </a:t>
          </a:r>
          <a:r>
            <a:rPr lang="en-GB" sz="1400" kern="1200" dirty="0"/>
            <a:t>and </a:t>
          </a:r>
          <a:r>
            <a:rPr lang="en-GB" sz="1400" b="1" kern="1200" dirty="0"/>
            <a:t>supported</a:t>
          </a:r>
          <a:r>
            <a:rPr lang="en-GB" sz="1400" kern="1200" dirty="0"/>
            <a:t> in their response to a TA, the </a:t>
          </a:r>
          <a:r>
            <a:rPr lang="en-GB" sz="1400" b="1" kern="1200" dirty="0"/>
            <a:t>absence</a:t>
          </a:r>
          <a:r>
            <a:rPr lang="en-GB" sz="1400" kern="1200" dirty="0"/>
            <a:t> of which </a:t>
          </a:r>
          <a:r>
            <a:rPr lang="en-GB" sz="1400" b="1" kern="1200" dirty="0"/>
            <a:t>may worsen </a:t>
          </a:r>
          <a:r>
            <a:rPr lang="en-GB" sz="1400" kern="1200" dirty="0"/>
            <a:t>the burden on their </a:t>
          </a:r>
          <a:r>
            <a:rPr lang="en-GB" sz="1400" b="1" kern="1200" dirty="0"/>
            <a:t>mental well-being</a:t>
          </a:r>
          <a:r>
            <a:rPr lang="en-GB" sz="1400" kern="1200" dirty="0"/>
            <a:t>.</a:t>
          </a:r>
          <a:endParaRPr lang="en-US" sz="1400" kern="1200" dirty="0"/>
        </a:p>
      </dsp:txBody>
      <dsp:txXfrm>
        <a:off x="770236" y="1668743"/>
        <a:ext cx="10324249" cy="666871"/>
      </dsp:txXfrm>
    </dsp:sp>
    <dsp:sp modelId="{51362B46-7FBD-4FCA-850C-A441170191D5}">
      <dsp:nvSpPr>
        <dsp:cNvPr id="0" name=""/>
        <dsp:cNvSpPr/>
      </dsp:nvSpPr>
      <dsp:spPr>
        <a:xfrm>
          <a:off x="0" y="2502333"/>
          <a:ext cx="11094486" cy="66687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3FC4FD-3014-48A8-9F9F-09C37101AE53}">
      <dsp:nvSpPr>
        <dsp:cNvPr id="0" name=""/>
        <dsp:cNvSpPr/>
      </dsp:nvSpPr>
      <dsp:spPr>
        <a:xfrm>
          <a:off x="201728" y="2652379"/>
          <a:ext cx="366779" cy="36677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5B0DC11-BEA0-4268-ABF7-FBE2F5CC44DB}">
      <dsp:nvSpPr>
        <dsp:cNvPr id="0" name=""/>
        <dsp:cNvSpPr/>
      </dsp:nvSpPr>
      <dsp:spPr>
        <a:xfrm>
          <a:off x="770236" y="2502333"/>
          <a:ext cx="10324249" cy="6668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577" tIns="70577" rIns="70577" bIns="70577" numCol="1" spcCol="1270" anchor="ctr" anchorCtr="0">
          <a:noAutofit/>
        </a:bodyPr>
        <a:lstStyle/>
        <a:p>
          <a:pPr marL="0" lvl="0" indent="0" algn="l" defTabSz="622300">
            <a:lnSpc>
              <a:spcPct val="90000"/>
            </a:lnSpc>
            <a:spcBef>
              <a:spcPct val="0"/>
            </a:spcBef>
            <a:spcAft>
              <a:spcPct val="35000"/>
            </a:spcAft>
            <a:buNone/>
          </a:pPr>
          <a:r>
            <a:rPr lang="en-GB" sz="1400" kern="1200" dirty="0"/>
            <a:t>Training and </a:t>
          </a:r>
          <a:r>
            <a:rPr lang="en-GB" sz="1400" b="1" kern="1200" dirty="0"/>
            <a:t>education</a:t>
          </a:r>
          <a:r>
            <a:rPr lang="en-GB" sz="1400" kern="1200" dirty="0"/>
            <a:t> should be adapted to </a:t>
          </a:r>
          <a:r>
            <a:rPr lang="en-GB" sz="1400" b="1" kern="1200" dirty="0"/>
            <a:t>include</a:t>
          </a:r>
          <a:r>
            <a:rPr lang="en-GB" sz="1400" kern="1200" dirty="0"/>
            <a:t> education for paramedics to </a:t>
          </a:r>
          <a:r>
            <a:rPr lang="en-GB" sz="1400" b="1" kern="1200" dirty="0"/>
            <a:t>understand</a:t>
          </a:r>
          <a:r>
            <a:rPr lang="en-GB" sz="1400" kern="1200" dirty="0"/>
            <a:t> and </a:t>
          </a:r>
          <a:r>
            <a:rPr lang="en-GB" sz="1400" b="1" kern="1200" dirty="0"/>
            <a:t>normalise</a:t>
          </a:r>
          <a:r>
            <a:rPr lang="en-GB" sz="1400" kern="1200" dirty="0"/>
            <a:t> the </a:t>
          </a:r>
          <a:r>
            <a:rPr lang="en-GB" sz="1400" b="1" kern="1200" dirty="0"/>
            <a:t>extreme emotions </a:t>
          </a:r>
          <a:r>
            <a:rPr lang="en-GB" sz="1400" kern="1200" dirty="0"/>
            <a:t>affected </a:t>
          </a:r>
          <a:r>
            <a:rPr lang="en-GB" sz="1400" b="1" kern="1200" dirty="0"/>
            <a:t>staff</a:t>
          </a:r>
          <a:r>
            <a:rPr lang="en-GB" sz="1400" kern="1200" dirty="0"/>
            <a:t> may </a:t>
          </a:r>
          <a:r>
            <a:rPr lang="en-GB" sz="1400" b="1" kern="1200" dirty="0"/>
            <a:t>experience</a:t>
          </a:r>
          <a:r>
            <a:rPr lang="en-GB" sz="1400" kern="1200" dirty="0"/>
            <a:t>.</a:t>
          </a:r>
          <a:endParaRPr lang="en-US" sz="1400" kern="1200" dirty="0"/>
        </a:p>
      </dsp:txBody>
      <dsp:txXfrm>
        <a:off x="770236" y="2502333"/>
        <a:ext cx="10324249" cy="666871"/>
      </dsp:txXfrm>
    </dsp:sp>
    <dsp:sp modelId="{E3CD4D46-108F-41FC-91A4-C68061D7498F}">
      <dsp:nvSpPr>
        <dsp:cNvPr id="0" name=""/>
        <dsp:cNvSpPr/>
      </dsp:nvSpPr>
      <dsp:spPr>
        <a:xfrm>
          <a:off x="0" y="3335922"/>
          <a:ext cx="11094486" cy="66687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7B0AB4-830D-4160-A063-9E654F2A330C}">
      <dsp:nvSpPr>
        <dsp:cNvPr id="0" name=""/>
        <dsp:cNvSpPr/>
      </dsp:nvSpPr>
      <dsp:spPr>
        <a:xfrm>
          <a:off x="201728" y="3485969"/>
          <a:ext cx="366779" cy="36677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CD653A9-F2AA-4DBF-ABFD-3530912B6A05}">
      <dsp:nvSpPr>
        <dsp:cNvPr id="0" name=""/>
        <dsp:cNvSpPr/>
      </dsp:nvSpPr>
      <dsp:spPr>
        <a:xfrm>
          <a:off x="770236" y="3335922"/>
          <a:ext cx="10324249" cy="6668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577" tIns="70577" rIns="70577" bIns="70577" numCol="1" spcCol="1270" anchor="ctr" anchorCtr="0">
          <a:noAutofit/>
        </a:bodyPr>
        <a:lstStyle/>
        <a:p>
          <a:pPr marL="0" lvl="0" indent="0" algn="l" defTabSz="622300">
            <a:lnSpc>
              <a:spcPct val="90000"/>
            </a:lnSpc>
            <a:spcBef>
              <a:spcPct val="0"/>
            </a:spcBef>
            <a:spcAft>
              <a:spcPct val="35000"/>
            </a:spcAft>
            <a:buNone/>
          </a:pPr>
          <a:r>
            <a:rPr lang="en-GB" sz="1400" kern="1200" dirty="0"/>
            <a:t>Further still, </a:t>
          </a:r>
          <a:r>
            <a:rPr lang="en-GB" sz="1400" b="1" kern="1200" dirty="0"/>
            <a:t>individual stress management </a:t>
          </a:r>
          <a:r>
            <a:rPr lang="en-GB" sz="1400" kern="1200" dirty="0"/>
            <a:t>could be incorporated into Major Incident Training to </a:t>
          </a:r>
          <a:r>
            <a:rPr lang="en-GB" sz="1400" b="1" kern="1200" dirty="0"/>
            <a:t>improve paramedics’ resilience </a:t>
          </a:r>
          <a:r>
            <a:rPr lang="en-GB" sz="1400" kern="1200" dirty="0"/>
            <a:t>in dealing with unfamiliar or unsettling tasks.</a:t>
          </a:r>
          <a:endParaRPr lang="en-US" sz="1400" kern="1200" dirty="0"/>
        </a:p>
      </dsp:txBody>
      <dsp:txXfrm>
        <a:off x="770236" y="3335922"/>
        <a:ext cx="10324249" cy="666871"/>
      </dsp:txXfrm>
    </dsp:sp>
    <dsp:sp modelId="{ADC287C1-B33F-463B-8FDF-CA79E5D2B2B7}">
      <dsp:nvSpPr>
        <dsp:cNvPr id="0" name=""/>
        <dsp:cNvSpPr/>
      </dsp:nvSpPr>
      <dsp:spPr>
        <a:xfrm>
          <a:off x="0" y="4169512"/>
          <a:ext cx="11094486" cy="66687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11F9D5-4EDA-45AD-84AD-94C325009162}">
      <dsp:nvSpPr>
        <dsp:cNvPr id="0" name=""/>
        <dsp:cNvSpPr/>
      </dsp:nvSpPr>
      <dsp:spPr>
        <a:xfrm>
          <a:off x="201728" y="4319558"/>
          <a:ext cx="366779" cy="366779"/>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40343B4-0480-4D51-9036-D87F3B596A8D}">
      <dsp:nvSpPr>
        <dsp:cNvPr id="0" name=""/>
        <dsp:cNvSpPr/>
      </dsp:nvSpPr>
      <dsp:spPr>
        <a:xfrm>
          <a:off x="770236" y="4169512"/>
          <a:ext cx="10324249" cy="6668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577" tIns="70577" rIns="70577" bIns="70577" numCol="1" spcCol="1270" anchor="ctr" anchorCtr="0">
          <a:noAutofit/>
        </a:bodyPr>
        <a:lstStyle/>
        <a:p>
          <a:pPr marL="0" lvl="0" indent="0" algn="l" defTabSz="622300">
            <a:lnSpc>
              <a:spcPct val="90000"/>
            </a:lnSpc>
            <a:spcBef>
              <a:spcPct val="0"/>
            </a:spcBef>
            <a:spcAft>
              <a:spcPct val="35000"/>
            </a:spcAft>
            <a:buNone/>
          </a:pPr>
          <a:r>
            <a:rPr lang="en-GB" sz="1400" b="1" kern="1200" dirty="0"/>
            <a:t>Further research is required within paramedic populations to better understand this risk and how it could be managed.</a:t>
          </a:r>
          <a:endParaRPr lang="en-US" sz="1400" b="1" kern="1200" dirty="0"/>
        </a:p>
      </dsp:txBody>
      <dsp:txXfrm>
        <a:off x="770236" y="4169512"/>
        <a:ext cx="10324249" cy="66687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0680FBE-A8DF-4758-9AC4-3A9E1039168F}" type="datetimeFigureOut">
              <a:rPr lang="en-US" smtClean="0"/>
              <a:t>9/6/2024</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679768-A2FC-4D08-91F6-8DCE6C566B36}" type="slidenum">
              <a:rPr lang="en-US" smtClean="0"/>
              <a:t>‹#›</a:t>
            </a:fld>
            <a:endParaRPr lang="en-US" dirty="0"/>
          </a:p>
        </p:txBody>
      </p:sp>
    </p:spTree>
    <p:extLst>
      <p:ext uri="{BB962C8B-B14F-4D97-AF65-F5344CB8AC3E}">
        <p14:creationId xmlns:p14="http://schemas.microsoft.com/office/powerpoint/2010/main" val="1830255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13577B-6902-467D-A26C-08A0DD5E4E03}" type="datetimeFigureOut">
              <a:rPr lang="en-US" smtClean="0"/>
              <a:t>9/6/2024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61EA0F-A667-4B49-8422-0062BC55E249}" type="slidenum">
              <a:rPr lang="en-US" smtClean="0"/>
              <a:t>‹#›</a:t>
            </a:fld>
            <a:endParaRPr lang="en-US" dirty="0"/>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Background to Jo and I</a:t>
            </a:r>
          </a:p>
          <a:p>
            <a:endParaRPr lang="en-US" dirty="0"/>
          </a:p>
          <a:p>
            <a:r>
              <a:rPr lang="en-US" dirty="0"/>
              <a:t>Worked on her dissertation for publication </a:t>
            </a:r>
          </a:p>
          <a:p>
            <a:endParaRPr lang="en-US" dirty="0"/>
          </a:p>
          <a:p>
            <a:r>
              <a:rPr lang="en-US" dirty="0"/>
              <a:t>Start by talking about the journey and then the review itself</a:t>
            </a:r>
            <a:endParaRPr lang="en-GB" dirty="0"/>
          </a:p>
        </p:txBody>
      </p:sp>
      <p:sp>
        <p:nvSpPr>
          <p:cNvPr id="4" name="Slide Number Placeholder 3"/>
          <p:cNvSpPr>
            <a:spLocks noGrp="1"/>
          </p:cNvSpPr>
          <p:nvPr>
            <p:ph type="sldNum" sz="quarter" idx="5"/>
          </p:nvPr>
        </p:nvSpPr>
        <p:spPr/>
        <p:txBody>
          <a:bodyPr/>
          <a:lstStyle/>
          <a:p>
            <a:fld id="{DF61EA0F-A667-4B49-8422-0062BC55E249}" type="slidenum">
              <a:rPr lang="en-US" smtClean="0"/>
              <a:t>1</a:t>
            </a:fld>
            <a:endParaRPr lang="en-US" dirty="0"/>
          </a:p>
        </p:txBody>
      </p:sp>
    </p:spTree>
    <p:extLst>
      <p:ext uri="{BB962C8B-B14F-4D97-AF65-F5344CB8AC3E}">
        <p14:creationId xmlns:p14="http://schemas.microsoft.com/office/powerpoint/2010/main" val="20192180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F61EA0F-A667-4B49-8422-0062BC55E249}" type="slidenum">
              <a:rPr lang="en-US" smtClean="0"/>
              <a:t>15</a:t>
            </a:fld>
            <a:endParaRPr lang="en-US" dirty="0"/>
          </a:p>
        </p:txBody>
      </p:sp>
    </p:spTree>
    <p:extLst>
      <p:ext uri="{BB962C8B-B14F-4D97-AF65-F5344CB8AC3E}">
        <p14:creationId xmlns:p14="http://schemas.microsoft.com/office/powerpoint/2010/main" val="1475952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721250-A1F0-4E7C-9F1A-96E3E3FAD125}" type="slidenum">
              <a:rPr lang="en-US" smtClean="0"/>
              <a:t>3</a:t>
            </a:fld>
            <a:endParaRPr lang="en-US" dirty="0"/>
          </a:p>
        </p:txBody>
      </p:sp>
    </p:spTree>
    <p:extLst>
      <p:ext uri="{BB962C8B-B14F-4D97-AF65-F5344CB8AC3E}">
        <p14:creationId xmlns:p14="http://schemas.microsoft.com/office/powerpoint/2010/main" val="3433114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has been accepted for publication into the October edition of the JPP! </a:t>
            </a:r>
            <a:endParaRPr lang="en-GB" dirty="0"/>
          </a:p>
        </p:txBody>
      </p:sp>
      <p:sp>
        <p:nvSpPr>
          <p:cNvPr id="4" name="Slide Number Placeholder 3"/>
          <p:cNvSpPr>
            <a:spLocks noGrp="1"/>
          </p:cNvSpPr>
          <p:nvPr>
            <p:ph type="sldNum" sz="quarter" idx="5"/>
          </p:nvPr>
        </p:nvSpPr>
        <p:spPr/>
        <p:txBody>
          <a:bodyPr/>
          <a:lstStyle/>
          <a:p>
            <a:fld id="{DF61EA0F-A667-4B49-8422-0062BC55E249}" type="slidenum">
              <a:rPr lang="en-US" smtClean="0"/>
              <a:t>4</a:t>
            </a:fld>
            <a:endParaRPr lang="en-US" dirty="0"/>
          </a:p>
        </p:txBody>
      </p:sp>
    </p:spTree>
    <p:extLst>
      <p:ext uri="{BB962C8B-B14F-4D97-AF65-F5344CB8AC3E}">
        <p14:creationId xmlns:p14="http://schemas.microsoft.com/office/powerpoint/2010/main" val="3115263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solidFill>
                  <a:srgbClr val="0E101A"/>
                </a:solidFill>
                <a:effectLst/>
                <a:latin typeface="Arial" panose="020B0604020202020204" pitchFamily="34" charset="0"/>
                <a:ea typeface="Calibri" panose="020F0502020204030204" pitchFamily="34" charset="0"/>
              </a:rPr>
              <a:t>Responders - </a:t>
            </a:r>
            <a:r>
              <a:rPr lang="en-GB" sz="1800" b="0" dirty="0">
                <a:solidFill>
                  <a:srgbClr val="0E101A"/>
                </a:solidFill>
                <a:effectLst/>
                <a:latin typeface="Arial" panose="020B0604020202020204" pitchFamily="34" charset="0"/>
                <a:ea typeface="Calibri" panose="020F0502020204030204" pitchFamily="34" charset="0"/>
              </a:rPr>
              <a:t>are “any individual, regardless of organisation, role or rank, who responds to or supports the response to an incident” (JESIP, 2021, p. 6). </a:t>
            </a:r>
          </a:p>
          <a:p>
            <a:endParaRPr lang="en-GB" sz="1800" b="0" dirty="0">
              <a:solidFill>
                <a:srgbClr val="0E101A"/>
              </a:solidFill>
              <a:effectLst/>
              <a:latin typeface="Arial" panose="020B0604020202020204" pitchFamily="34" charset="0"/>
              <a:ea typeface="Calibri" panose="020F0502020204030204" pitchFamily="34" charset="0"/>
            </a:endParaRPr>
          </a:p>
          <a:p>
            <a:r>
              <a:rPr lang="en-GB" sz="1800" b="1" dirty="0">
                <a:solidFill>
                  <a:srgbClr val="0E101A"/>
                </a:solidFill>
                <a:effectLst/>
                <a:latin typeface="Arial" panose="020B0604020202020204" pitchFamily="34" charset="0"/>
                <a:ea typeface="Calibri" panose="020F0502020204030204" pitchFamily="34" charset="0"/>
              </a:rPr>
              <a:t>Preparation</a:t>
            </a:r>
            <a:r>
              <a:rPr lang="en-GB" sz="1800" b="0" dirty="0">
                <a:solidFill>
                  <a:srgbClr val="0E101A"/>
                </a:solidFill>
                <a:effectLst/>
                <a:latin typeface="Arial" panose="020B0604020202020204" pitchFamily="34" charset="0"/>
                <a:ea typeface="Calibri" panose="020F0502020204030204" pitchFamily="34" charset="0"/>
              </a:rPr>
              <a:t> – Post 7/7 – NARU/JESIP/HART/SORT/EPPR/TRU</a:t>
            </a:r>
          </a:p>
          <a:p>
            <a:endParaRPr lang="en-GB" sz="1800" b="1" dirty="0">
              <a:solidFill>
                <a:srgbClr val="0E101A"/>
              </a:solidFill>
              <a:effectLst/>
              <a:highlight>
                <a:srgbClr val="FFFF00"/>
              </a:highligh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rgbClr val="0E101A"/>
                </a:solidFill>
                <a:effectLst/>
                <a:highlight>
                  <a:srgbClr val="FFFF00"/>
                </a:highlight>
                <a:latin typeface="Arial" panose="020B0604020202020204" pitchFamily="34" charset="0"/>
                <a:ea typeface="Calibri" panose="020F0502020204030204" pitchFamily="34" charset="0"/>
              </a:rPr>
              <a:t>PTSD - </a:t>
            </a:r>
            <a:r>
              <a:rPr lang="en-GB" sz="1800" b="0" dirty="0">
                <a:solidFill>
                  <a:srgbClr val="0E101A"/>
                </a:solidFill>
                <a:effectLst/>
                <a:highlight>
                  <a:srgbClr val="FFFF00"/>
                </a:highlight>
                <a:latin typeface="Arial" panose="020B0604020202020204" pitchFamily="34" charset="0"/>
                <a:ea typeface="Calibri" panose="020F0502020204030204" pitchFamily="34" charset="0"/>
              </a:rPr>
              <a:t>is defined as a mental health condition that is caused by exposure to a traumatic event. </a:t>
            </a:r>
            <a:r>
              <a:rPr lang="en-GB" sz="1800" b="0">
                <a:solidFill>
                  <a:srgbClr val="0E101A"/>
                </a:solidFill>
                <a:effectLst/>
                <a:highlight>
                  <a:srgbClr val="FFFF00"/>
                </a:highlight>
                <a:latin typeface="Arial" panose="020B0604020202020204" pitchFamily="34" charset="0"/>
                <a:ea typeface="Calibri" panose="020F0502020204030204" pitchFamily="34" charset="0"/>
              </a:rPr>
              <a:t>Unlike anxiety or stress, symptoms will continue a month after the event, interfere with daily life and cause extreme distress (Royal College of Psychiatrists, 2021).</a:t>
            </a:r>
            <a:r>
              <a:rPr lang="en-GB" sz="1800" b="0">
                <a:solidFill>
                  <a:srgbClr val="0E101A"/>
                </a:solidFill>
                <a:effectLst/>
                <a:latin typeface="Arial" panose="020B0604020202020204" pitchFamily="34" charset="0"/>
                <a:ea typeface="Calibri" panose="020F0502020204030204" pitchFamily="34" charset="0"/>
              </a:rPr>
              <a:t> </a:t>
            </a:r>
          </a:p>
          <a:p>
            <a:endParaRPr lang="en-GB" sz="1800" b="1" dirty="0">
              <a:solidFill>
                <a:srgbClr val="0E101A"/>
              </a:solidFill>
              <a:effectLst/>
              <a:highlight>
                <a:srgbClr val="FFFF00"/>
              </a:highlight>
              <a:latin typeface="Arial" panose="020B060402020202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DF61EA0F-A667-4B49-8422-0062BC55E249}" type="slidenum">
              <a:rPr lang="en-US" smtClean="0"/>
              <a:t>6</a:t>
            </a:fld>
            <a:endParaRPr lang="en-US" dirty="0"/>
          </a:p>
        </p:txBody>
      </p:sp>
    </p:spTree>
    <p:extLst>
      <p:ext uri="{BB962C8B-B14F-4D97-AF65-F5344CB8AC3E}">
        <p14:creationId xmlns:p14="http://schemas.microsoft.com/office/powerpoint/2010/main" val="2497159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0E101A"/>
                </a:solidFill>
                <a:effectLst/>
                <a:highlight>
                  <a:srgbClr val="FFFF00"/>
                </a:highlight>
                <a:latin typeface="Arial" panose="020B0604020202020204" pitchFamily="34" charset="0"/>
                <a:ea typeface="Calibri" panose="020F0502020204030204" pitchFamily="34" charset="0"/>
              </a:rPr>
              <a:t>PTSD - </a:t>
            </a:r>
            <a:r>
              <a:rPr lang="en-GB" sz="1200" b="0" dirty="0">
                <a:solidFill>
                  <a:srgbClr val="0E101A"/>
                </a:solidFill>
                <a:effectLst/>
                <a:highlight>
                  <a:srgbClr val="FFFF00"/>
                </a:highlight>
                <a:latin typeface="Arial" panose="020B0604020202020204" pitchFamily="34" charset="0"/>
                <a:ea typeface="Calibri" panose="020F0502020204030204" pitchFamily="34" charset="0"/>
              </a:rPr>
              <a:t>is defined as a mental health condition that is caused by exposure to a traumatic event. Unlike anxiety or stress, symptoms will continue a month after the event, interfere with daily life and cause extreme distress (Royal College of Psychiatrists, 2021).</a:t>
            </a:r>
            <a:r>
              <a:rPr lang="en-GB" sz="1200" b="0" dirty="0">
                <a:solidFill>
                  <a:srgbClr val="0E101A"/>
                </a:solidFill>
                <a:effectLst/>
                <a:latin typeface="Arial" panose="020B0604020202020204" pitchFamily="34" charset="0"/>
                <a:ea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0E101A"/>
              </a:solidFill>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rgbClr val="0E101A"/>
                </a:solidFill>
                <a:effectLst/>
                <a:latin typeface="Arial" panose="020B0604020202020204" pitchFamily="34" charset="0"/>
                <a:ea typeface="Calibri" panose="020F0502020204030204" pitchFamily="34" charset="0"/>
              </a:rPr>
              <a:t>The impact goes beyond PTSD, recent studies have found responders develop sleep disorders, cognitive issues, emotional and physical health problems, as well as substance and alcohol misuse (Thompson </a:t>
            </a:r>
            <a:r>
              <a:rPr lang="en-GB" sz="1800" b="0" i="1" dirty="0">
                <a:solidFill>
                  <a:srgbClr val="0E101A"/>
                </a:solidFill>
                <a:effectLst/>
                <a:latin typeface="Arial" panose="020B0604020202020204" pitchFamily="34" charset="0"/>
                <a:ea typeface="Calibri" panose="020F0502020204030204" pitchFamily="34" charset="0"/>
              </a:rPr>
              <a:t>et al</a:t>
            </a:r>
            <a:r>
              <a:rPr lang="en-GB" sz="1800" b="0" dirty="0">
                <a:solidFill>
                  <a:srgbClr val="0E101A"/>
                </a:solidFill>
                <a:effectLst/>
                <a:latin typeface="Arial" panose="020B0604020202020204" pitchFamily="34" charset="0"/>
                <a:ea typeface="Calibri" panose="020F0502020204030204" pitchFamily="34" charset="0"/>
              </a:rPr>
              <a:t>., 2014; </a:t>
            </a:r>
            <a:r>
              <a:rPr lang="en-GB" sz="1800" b="0" dirty="0" err="1">
                <a:solidFill>
                  <a:srgbClr val="0E101A"/>
                </a:solidFill>
                <a:effectLst/>
                <a:latin typeface="Arial" panose="020B0604020202020204" pitchFamily="34" charset="0"/>
                <a:ea typeface="Calibri" panose="020F0502020204030204" pitchFamily="34" charset="0"/>
              </a:rPr>
              <a:t>Litcher</a:t>
            </a:r>
            <a:r>
              <a:rPr lang="en-GB" sz="1800" b="0" dirty="0">
                <a:solidFill>
                  <a:srgbClr val="0E101A"/>
                </a:solidFill>
                <a:effectLst/>
                <a:latin typeface="Arial" panose="020B0604020202020204" pitchFamily="34" charset="0"/>
                <a:ea typeface="Calibri" panose="020F0502020204030204" pitchFamily="34" charset="0"/>
              </a:rPr>
              <a:t>-Kelly </a:t>
            </a:r>
            <a:r>
              <a:rPr lang="en-GB" sz="1800" b="0" i="1" dirty="0">
                <a:solidFill>
                  <a:srgbClr val="0E101A"/>
                </a:solidFill>
                <a:effectLst/>
                <a:latin typeface="Arial" panose="020B0604020202020204" pitchFamily="34" charset="0"/>
                <a:ea typeface="Calibri" panose="020F0502020204030204" pitchFamily="34" charset="0"/>
              </a:rPr>
              <a:t>et al</a:t>
            </a:r>
            <a:r>
              <a:rPr lang="en-GB" sz="1800" b="0" dirty="0">
                <a:solidFill>
                  <a:srgbClr val="0E101A"/>
                </a:solidFill>
                <a:effectLst/>
                <a:latin typeface="Arial" panose="020B0604020202020204" pitchFamily="34" charset="0"/>
                <a:ea typeface="Calibri" panose="020F0502020204030204" pitchFamily="34" charset="0"/>
              </a:rPr>
              <a:t>., 2014; Aubert, 2017; Danker-Hope </a:t>
            </a:r>
            <a:r>
              <a:rPr lang="en-GB" sz="1800" b="0" i="1" dirty="0">
                <a:solidFill>
                  <a:srgbClr val="0E101A"/>
                </a:solidFill>
                <a:effectLst/>
                <a:latin typeface="Arial" panose="020B0604020202020204" pitchFamily="34" charset="0"/>
                <a:ea typeface="Calibri" panose="020F0502020204030204" pitchFamily="34" charset="0"/>
              </a:rPr>
              <a:t>et al</a:t>
            </a:r>
            <a:r>
              <a:rPr lang="en-GB" sz="1800" b="0" dirty="0">
                <a:solidFill>
                  <a:srgbClr val="0E101A"/>
                </a:solidFill>
                <a:effectLst/>
                <a:latin typeface="Arial" panose="020B0604020202020204" pitchFamily="34" charset="0"/>
                <a:ea typeface="Calibri" panose="020F0502020204030204" pitchFamily="34" charset="0"/>
              </a:rPr>
              <a:t>., 2018). </a:t>
            </a:r>
            <a:endParaRPr lang="en-GB" b="0" dirty="0"/>
          </a:p>
          <a:p>
            <a:endParaRPr lang="en-GB" dirty="0"/>
          </a:p>
        </p:txBody>
      </p:sp>
      <p:sp>
        <p:nvSpPr>
          <p:cNvPr id="4" name="Slide Number Placeholder 3"/>
          <p:cNvSpPr>
            <a:spLocks noGrp="1"/>
          </p:cNvSpPr>
          <p:nvPr>
            <p:ph type="sldNum" sz="quarter" idx="5"/>
          </p:nvPr>
        </p:nvSpPr>
        <p:spPr/>
        <p:txBody>
          <a:bodyPr/>
          <a:lstStyle/>
          <a:p>
            <a:fld id="{DF61EA0F-A667-4B49-8422-0062BC55E249}" type="slidenum">
              <a:rPr lang="en-US" smtClean="0"/>
              <a:t>7</a:t>
            </a:fld>
            <a:endParaRPr lang="en-US" dirty="0"/>
          </a:p>
        </p:txBody>
      </p:sp>
    </p:spTree>
    <p:extLst>
      <p:ext uri="{BB962C8B-B14F-4D97-AF65-F5344CB8AC3E}">
        <p14:creationId xmlns:p14="http://schemas.microsoft.com/office/powerpoint/2010/main" val="3392532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*Post academic submission – To capture any recent publications (n=0).</a:t>
            </a:r>
          </a:p>
          <a:p>
            <a:endParaRPr lang="en-US" dirty="0"/>
          </a:p>
          <a:p>
            <a:r>
              <a:rPr lang="en-US" b="1" dirty="0"/>
              <a:t>BOLD</a:t>
            </a:r>
            <a:r>
              <a:rPr lang="en-US" dirty="0"/>
              <a:t> – It is worth noting that the samples seen in this review are not just paramedics due to the limited research in this population. However, the authors believe there is much to be learnt from wider populations studied in this ‘space’ with a call for further paramedic focused research. </a:t>
            </a:r>
          </a:p>
          <a:p>
            <a:endParaRPr lang="en-GB" dirty="0"/>
          </a:p>
        </p:txBody>
      </p:sp>
      <p:sp>
        <p:nvSpPr>
          <p:cNvPr id="4" name="Slide Number Placeholder 3"/>
          <p:cNvSpPr>
            <a:spLocks noGrp="1"/>
          </p:cNvSpPr>
          <p:nvPr>
            <p:ph type="sldNum" sz="quarter" idx="5"/>
          </p:nvPr>
        </p:nvSpPr>
        <p:spPr/>
        <p:txBody>
          <a:bodyPr/>
          <a:lstStyle/>
          <a:p>
            <a:fld id="{DF61EA0F-A667-4B49-8422-0062BC55E249}" type="slidenum">
              <a:rPr lang="en-US" smtClean="0"/>
              <a:t>11</a:t>
            </a:fld>
            <a:endParaRPr lang="en-US" dirty="0"/>
          </a:p>
        </p:txBody>
      </p:sp>
    </p:spTree>
    <p:extLst>
      <p:ext uri="{BB962C8B-B14F-4D97-AF65-F5344CB8AC3E}">
        <p14:creationId xmlns:p14="http://schemas.microsoft.com/office/powerpoint/2010/main" val="2935407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0E101A"/>
                </a:solidFill>
                <a:effectLst/>
                <a:highlight>
                  <a:srgbClr val="FFFF00"/>
                </a:highlight>
                <a:latin typeface="Arial" panose="020B0604020202020204" pitchFamily="34" charset="0"/>
                <a:ea typeface="Calibri" panose="020F0502020204030204" pitchFamily="34" charset="0"/>
              </a:rPr>
              <a:t>PTSD - </a:t>
            </a:r>
            <a:r>
              <a:rPr lang="en-GB" sz="1200" b="0" dirty="0">
                <a:solidFill>
                  <a:srgbClr val="0E101A"/>
                </a:solidFill>
                <a:effectLst/>
                <a:highlight>
                  <a:srgbClr val="FFFF00"/>
                </a:highlight>
                <a:latin typeface="Arial" panose="020B0604020202020204" pitchFamily="34" charset="0"/>
                <a:ea typeface="Calibri" panose="020F0502020204030204" pitchFamily="34" charset="0"/>
              </a:rPr>
              <a:t>is defined as a mental health condition that is caused by exposure to a traumatic event. Unlike anxiety or stress, symptoms will continue a month after the event, interfere with daily life and cause extreme distress (Royal College of Psychiatrists, 2021).</a:t>
            </a:r>
            <a:r>
              <a:rPr lang="en-GB" sz="1200" b="0" dirty="0">
                <a:solidFill>
                  <a:srgbClr val="0E101A"/>
                </a:solidFill>
                <a:effectLst/>
                <a:latin typeface="Arial" panose="020B0604020202020204" pitchFamily="34" charset="0"/>
                <a:ea typeface="Calibri" panose="020F0502020204030204" pitchFamily="34" charset="0"/>
              </a:rPr>
              <a:t> </a:t>
            </a:r>
          </a:p>
          <a:p>
            <a:endParaRPr lang="en-GB" dirty="0"/>
          </a:p>
        </p:txBody>
      </p:sp>
      <p:sp>
        <p:nvSpPr>
          <p:cNvPr id="4" name="Slide Number Placeholder 3"/>
          <p:cNvSpPr>
            <a:spLocks noGrp="1"/>
          </p:cNvSpPr>
          <p:nvPr>
            <p:ph type="sldNum" sz="quarter" idx="5"/>
          </p:nvPr>
        </p:nvSpPr>
        <p:spPr/>
        <p:txBody>
          <a:bodyPr/>
          <a:lstStyle/>
          <a:p>
            <a:fld id="{DF61EA0F-A667-4B49-8422-0062BC55E249}" type="slidenum">
              <a:rPr lang="en-US" smtClean="0"/>
              <a:t>12</a:t>
            </a:fld>
            <a:endParaRPr lang="en-US" dirty="0"/>
          </a:p>
        </p:txBody>
      </p:sp>
    </p:spTree>
    <p:extLst>
      <p:ext uri="{BB962C8B-B14F-4D97-AF65-F5344CB8AC3E}">
        <p14:creationId xmlns:p14="http://schemas.microsoft.com/office/powerpoint/2010/main" val="1807788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0E101A"/>
                </a:solidFill>
                <a:effectLst/>
                <a:highlight>
                  <a:srgbClr val="FFFF00"/>
                </a:highlight>
                <a:latin typeface="Arial" panose="020B0604020202020204" pitchFamily="34" charset="0"/>
                <a:ea typeface="Calibri" panose="020F0502020204030204" pitchFamily="34" charset="0"/>
              </a:rPr>
              <a:t>PTSD - </a:t>
            </a:r>
            <a:r>
              <a:rPr lang="en-GB" sz="1200" b="0" dirty="0">
                <a:solidFill>
                  <a:srgbClr val="0E101A"/>
                </a:solidFill>
                <a:effectLst/>
                <a:highlight>
                  <a:srgbClr val="FFFF00"/>
                </a:highlight>
                <a:latin typeface="Arial" panose="020B0604020202020204" pitchFamily="34" charset="0"/>
                <a:ea typeface="Calibri" panose="020F0502020204030204" pitchFamily="34" charset="0"/>
              </a:rPr>
              <a:t>is defined as a mental health condition that is caused by exposure to a traumatic event. Unlike anxiety or stress, symptoms will continue a month after the event, interfere with daily life and cause extreme distress (Royal College of Psychiatrists, 2021).</a:t>
            </a:r>
            <a:r>
              <a:rPr lang="en-GB" sz="1200" b="0" dirty="0">
                <a:solidFill>
                  <a:srgbClr val="0E101A"/>
                </a:solidFill>
                <a:effectLst/>
                <a:latin typeface="Arial" panose="020B0604020202020204" pitchFamily="34" charset="0"/>
                <a:ea typeface="Calibri" panose="020F0502020204030204" pitchFamily="34" charset="0"/>
              </a:rPr>
              <a:t> </a:t>
            </a:r>
          </a:p>
          <a:p>
            <a:endParaRPr lang="en-GB" dirty="0"/>
          </a:p>
        </p:txBody>
      </p:sp>
      <p:sp>
        <p:nvSpPr>
          <p:cNvPr id="4" name="Slide Number Placeholder 3"/>
          <p:cNvSpPr>
            <a:spLocks noGrp="1"/>
          </p:cNvSpPr>
          <p:nvPr>
            <p:ph type="sldNum" sz="quarter" idx="5"/>
          </p:nvPr>
        </p:nvSpPr>
        <p:spPr/>
        <p:txBody>
          <a:bodyPr/>
          <a:lstStyle/>
          <a:p>
            <a:fld id="{DF61EA0F-A667-4B49-8422-0062BC55E249}" type="slidenum">
              <a:rPr lang="en-US" smtClean="0"/>
              <a:t>13</a:t>
            </a:fld>
            <a:endParaRPr lang="en-US" dirty="0"/>
          </a:p>
        </p:txBody>
      </p:sp>
    </p:spTree>
    <p:extLst>
      <p:ext uri="{BB962C8B-B14F-4D97-AF65-F5344CB8AC3E}">
        <p14:creationId xmlns:p14="http://schemas.microsoft.com/office/powerpoint/2010/main" val="10720138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Changing operational model </a:t>
            </a:r>
            <a:r>
              <a:rPr lang="en-US" dirty="0"/>
              <a:t>– The research finds that proximity to site increases prevalence of PTSD – The enquires into London and Manchester terror attacks recommend incident commanders moving non-specialist assets into ‘warm zones’ to save life. NARU guidance now states incident commanders must accept some level of risk. An inner city service in the South has changed policy to reflect this. And yet, there is no evidence of the impact this can have on MH and wellbeing being considered In the same policy or NARU guidance. However, physical risks are considered, with PPE being listed in national and local guidance. In addition, non-response guilt and the impact this can have on MH needs considering in policy and guidance.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*”MH” and “WELLBEING” are not even mentioned in NARUs latest 2024 Command and control guidance. The only reference to staff health is in the role of HALOs and it references to finding relief for those stressed or fatigued.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a:t>Organisation</a:t>
            </a:r>
            <a:r>
              <a:rPr lang="en-US" b="1" dirty="0"/>
              <a:t> preparedness </a:t>
            </a:r>
            <a:r>
              <a:rPr lang="en-US" dirty="0"/>
              <a:t>– NARU delegates the responsibility of organization preparedness directly to ambulance services and the level of preparedness as seen in the literature is directly related to the prevalence of PTSD amongst FR who attend </a:t>
            </a:r>
            <a:r>
              <a:rPr lang="en-US" dirty="0" err="1"/>
              <a:t>TAs.</a:t>
            </a:r>
            <a:r>
              <a:rPr lang="en-US" dirty="0"/>
              <a:t> Furthermore, research has found that organizational training often focused on the functional operational aspects of attending a TA, and not focusing on MH preparedness for attending such incidents. This clearly puts staff at risk of not feeling adequately prepared.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Scope of practice </a:t>
            </a:r>
            <a:r>
              <a:rPr lang="en-US" dirty="0"/>
              <a:t>– Paramedics are not regularly exposed to the types of injuries found at the sites of </a:t>
            </a:r>
            <a:r>
              <a:rPr lang="en-US" dirty="0" err="1"/>
              <a:t>TAs.</a:t>
            </a:r>
            <a:r>
              <a:rPr lang="en-US" dirty="0"/>
              <a:t> Many responders discussed using skills for the first time at TAs, including using skills outside of their scope or carrying out other un-familiar tasks. This led to responders self-perceiving to ‘fail’ which led to feelings of guilt and poor MH. This unfamiliarity that leads to guilt often develops into PTSD as it prevents the processing of fear and promotes avoidance coping strategies.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is worth highlighting that the HCPC </a:t>
            </a:r>
            <a:r>
              <a:rPr lang="en-US" dirty="0" err="1"/>
              <a:t>SoPs</a:t>
            </a:r>
            <a:r>
              <a:rPr lang="en-US" dirty="0"/>
              <a:t> state paramedics must: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**identify the limits of their practice and when to seek advice or refer to another professional or service – In a potentially hostile and resource limiting environment such as a TA, can a paramedic meet this </a:t>
            </a:r>
            <a:r>
              <a:rPr lang="en-US" dirty="0" err="1"/>
              <a:t>SoP</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dirty="0" err="1"/>
              <a:t>recognise</a:t>
            </a:r>
            <a:r>
              <a:rPr lang="en-US" dirty="0"/>
              <a:t> the need to manage their own workload and resources safely and effectively, including managing the emotional burden that comes with working in a pressured environment – Where does clinician responsibility end and organizational responsibility start?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Education </a:t>
            </a:r>
            <a:r>
              <a:rPr lang="en-US" b="0" dirty="0"/>
              <a:t>– Whilst the authors recognize that it might not be possible to fully prepare responders for every eventuality they may experience at a TA - </a:t>
            </a:r>
            <a:r>
              <a:rPr lang="en-GB" sz="1800" b="0" dirty="0">
                <a:solidFill>
                  <a:srgbClr val="0E101A"/>
                </a:solidFill>
                <a:effectLst/>
                <a:latin typeface="Arial" panose="020B0604020202020204" pitchFamily="34" charset="0"/>
              </a:rPr>
              <a:t>P</a:t>
            </a:r>
            <a:r>
              <a:rPr lang="en-GB" sz="1800" dirty="0">
                <a:solidFill>
                  <a:srgbClr val="0E101A"/>
                </a:solidFill>
                <a:effectLst/>
                <a:latin typeface="Arial" panose="020B0604020202020204" pitchFamily="34" charset="0"/>
                <a:ea typeface="Calibri" panose="020F0502020204030204" pitchFamily="34" charset="0"/>
              </a:rPr>
              <a:t>romoting psychological resilience amongst staff should be a crucial component in major incident training. This includes; preparation to work with a loss of control, education on a range of emotional reactions affected staff may experience and training in psychological support for victims.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solidFill>
                <a:srgbClr val="0E101A"/>
              </a:solidFill>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rgbClr val="0E101A"/>
                </a:solidFill>
                <a:effectLst/>
                <a:latin typeface="Arial" panose="020B0604020202020204" pitchFamily="34" charset="0"/>
                <a:ea typeface="Calibri" panose="020F0502020204030204" pitchFamily="34" charset="0"/>
              </a:rPr>
              <a:t>Lessons learnt from humanitarian aid work </a:t>
            </a:r>
            <a:r>
              <a:rPr lang="en-GB" sz="1800" dirty="0">
                <a:solidFill>
                  <a:srgbClr val="0E101A"/>
                </a:solidFill>
                <a:effectLst/>
                <a:latin typeface="Arial" panose="020B0604020202020204" pitchFamily="34" charset="0"/>
                <a:ea typeface="Calibri" panose="020F0502020204030204" pitchFamily="34" charset="0"/>
              </a:rPr>
              <a:t>- A similar lack of preparedness has been addressed in the literature surrounding aid responders to humanitarian disasters. Organisations have been criticised for dispatching volunteers without psychologically preparing them for the trauma they encounter, exposing them to risk of PTSD and a decline in their MH.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solidFill>
                <a:srgbClr val="0E101A"/>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rgbClr val="0E101A"/>
                </a:solidFill>
                <a:effectLst/>
                <a:latin typeface="Arial" panose="020B0604020202020204" pitchFamily="34" charset="0"/>
              </a:rPr>
              <a:t>WHO psychological first aid </a:t>
            </a:r>
            <a:r>
              <a:rPr lang="en-GB" sz="1800" b="0" dirty="0">
                <a:solidFill>
                  <a:srgbClr val="0E101A"/>
                </a:solidFill>
                <a:effectLst/>
                <a:latin typeface="Arial" panose="020B0604020202020204" pitchFamily="34" charset="0"/>
              </a:rPr>
              <a:t>– PFA courses are now provided to those attending humanitarian disaster zones – Evidence suggests it is increasing psychological resilience for those attending disasters. </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DF61EA0F-A667-4B49-8422-0062BC55E249}" type="slidenum">
              <a:rPr lang="en-US" smtClean="0"/>
              <a:t>14</a:t>
            </a:fld>
            <a:endParaRPr lang="en-US" dirty="0"/>
          </a:p>
        </p:txBody>
      </p:sp>
    </p:spTree>
    <p:extLst>
      <p:ext uri="{BB962C8B-B14F-4D97-AF65-F5344CB8AC3E}">
        <p14:creationId xmlns:p14="http://schemas.microsoft.com/office/powerpoint/2010/main" val="37274387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1 Title/Finish Slide">
    <p:spTree>
      <p:nvGrpSpPr>
        <p:cNvPr id="1" name=""/>
        <p:cNvGrpSpPr/>
        <p:nvPr/>
      </p:nvGrpSpPr>
      <p:grpSpPr>
        <a:xfrm>
          <a:off x="0" y="0"/>
          <a:ext cx="0" cy="0"/>
          <a:chOff x="0" y="0"/>
          <a:chExt cx="0" cy="0"/>
        </a:xfrm>
      </p:grpSpPr>
      <p:sp>
        <p:nvSpPr>
          <p:cNvPr id="7" name="Rectangle 6">
            <a:extLst>
              <a:ext uri="{C183D7F6-B498-43B3-948B-1728B52AA6E4}">
                <adec:decorative xmlns:adec="http://schemas.microsoft.com/office/drawing/2017/decorative" val="1"/>
              </a:ext>
            </a:extLst>
          </p:cNvPr>
          <p:cNvSpPr/>
          <p:nvPr userDrawn="1"/>
        </p:nvSpPr>
        <p:spPr bwMode="blackWhite">
          <a:xfrm>
            <a:off x="254949" y="262783"/>
            <a:ext cx="11682101" cy="6332433"/>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3" name="Picture 2">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31887" y="509450"/>
            <a:ext cx="1120462" cy="1316700"/>
          </a:xfrm>
          <a:prstGeom prst="rect">
            <a:avLst/>
          </a:prstGeom>
        </p:spPr>
      </p:pic>
      <p:sp>
        <p:nvSpPr>
          <p:cNvPr id="8" name="Title 7"/>
          <p:cNvSpPr>
            <a:spLocks noGrp="1"/>
          </p:cNvSpPr>
          <p:nvPr>
            <p:ph type="title"/>
          </p:nvPr>
        </p:nvSpPr>
        <p:spPr>
          <a:xfrm>
            <a:off x="368490" y="602603"/>
            <a:ext cx="10063396" cy="1522412"/>
          </a:xfrm>
        </p:spPr>
        <p:txBody>
          <a:bodyPr>
            <a:normAutofit/>
          </a:bodyPr>
          <a:lstStyle>
            <a:lvl1pPr>
              <a:lnSpc>
                <a:spcPct val="150000"/>
              </a:lnSpc>
              <a:defRPr sz="4400">
                <a:solidFill>
                  <a:schemeClr val="tx1">
                    <a:lumMod val="85000"/>
                    <a:lumOff val="15000"/>
                  </a:schemeClr>
                </a:solidFill>
                <a:latin typeface="Arial" panose="020B0604020202020204" pitchFamily="34" charset="0"/>
                <a:cs typeface="Arial" panose="020B0604020202020204" pitchFamily="34" charset="0"/>
              </a:defRPr>
            </a:lvl1pPr>
          </a:lstStyle>
          <a:p>
            <a:r>
              <a:rPr lang="en-GB" dirty="0"/>
              <a:t>Click to edit Master title style</a:t>
            </a:r>
          </a:p>
        </p:txBody>
      </p:sp>
      <p:sp>
        <p:nvSpPr>
          <p:cNvPr id="13" name="Content Placeholder 12"/>
          <p:cNvSpPr>
            <a:spLocks noGrp="1"/>
          </p:cNvSpPr>
          <p:nvPr>
            <p:ph sz="quarter" idx="10"/>
          </p:nvPr>
        </p:nvSpPr>
        <p:spPr>
          <a:xfrm>
            <a:off x="520699" y="2781837"/>
            <a:ext cx="11031649" cy="3451538"/>
          </a:xfrm>
        </p:spPr>
        <p:txBody>
          <a:bodyPr/>
          <a:lstStyle>
            <a:lvl1pPr>
              <a:defRPr>
                <a:latin typeface="Arial" panose="020B06040202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1718549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3 Title/Finish Slide">
    <p:spTree>
      <p:nvGrpSpPr>
        <p:cNvPr id="1" name=""/>
        <p:cNvGrpSpPr/>
        <p:nvPr/>
      </p:nvGrpSpPr>
      <p:grpSpPr>
        <a:xfrm>
          <a:off x="0" y="0"/>
          <a:ext cx="0" cy="0"/>
          <a:chOff x="0" y="0"/>
          <a:chExt cx="0" cy="0"/>
        </a:xfrm>
      </p:grpSpPr>
      <p:sp>
        <p:nvSpPr>
          <p:cNvPr id="2" name="Rounded Rectangle 1">
            <a:extLst>
              <a:ext uri="{C183D7F6-B498-43B3-948B-1728B52AA6E4}">
                <adec:decorative xmlns:adec="http://schemas.microsoft.com/office/drawing/2017/decorative" val="1"/>
              </a:ext>
            </a:extLst>
          </p:cNvPr>
          <p:cNvSpPr/>
          <p:nvPr userDrawn="1"/>
        </p:nvSpPr>
        <p:spPr>
          <a:xfrm>
            <a:off x="3785494" y="3615397"/>
            <a:ext cx="8792308" cy="2762189"/>
          </a:xfrm>
          <a:prstGeom prst="roundRect">
            <a:avLst/>
          </a:prstGeom>
          <a:solidFill>
            <a:srgbClr val="5DC4B1"/>
          </a:solidFill>
          <a:ln>
            <a:solidFill>
              <a:srgbClr val="69C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lvl="0" algn="ctr"/>
            <a:endParaRPr lang="en-GB" dirty="0"/>
          </a:p>
        </p:txBody>
      </p:sp>
      <p:pic>
        <p:nvPicPr>
          <p:cNvPr id="3" name="Picture 2">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0838" y="457934"/>
            <a:ext cx="1120462" cy="1316700"/>
          </a:xfrm>
          <a:prstGeom prst="rect">
            <a:avLst/>
          </a:prstGeom>
        </p:spPr>
      </p:pic>
      <p:sp>
        <p:nvSpPr>
          <p:cNvPr id="8" name="Title 7"/>
          <p:cNvSpPr>
            <a:spLocks noGrp="1"/>
          </p:cNvSpPr>
          <p:nvPr>
            <p:ph type="title"/>
          </p:nvPr>
        </p:nvSpPr>
        <p:spPr>
          <a:xfrm>
            <a:off x="3896334" y="3615397"/>
            <a:ext cx="8209230" cy="2762189"/>
          </a:xfrm>
        </p:spPr>
        <p:txBody>
          <a:bodyPr>
            <a:normAutofit/>
          </a:bodyPr>
          <a:lstStyle>
            <a:lvl1pPr>
              <a:lnSpc>
                <a:spcPct val="150000"/>
              </a:lnSpc>
              <a:defRPr sz="4400">
                <a:solidFill>
                  <a:schemeClr val="tx1">
                    <a:lumMod val="85000"/>
                    <a:lumOff val="15000"/>
                  </a:schemeClr>
                </a:solidFill>
                <a:latin typeface="Arial" panose="020B0604020202020204" pitchFamily="34" charset="0"/>
                <a:cs typeface="Arial" panose="020B0604020202020204" pitchFamily="34" charset="0"/>
              </a:defRPr>
            </a:lvl1pPr>
          </a:lstStyle>
          <a:p>
            <a:r>
              <a:rPr lang="en-GB" dirty="0"/>
              <a:t>Click to edit Master title style</a:t>
            </a:r>
          </a:p>
        </p:txBody>
      </p:sp>
      <p:sp>
        <p:nvSpPr>
          <p:cNvPr id="13" name="Content Placeholder 12"/>
          <p:cNvSpPr>
            <a:spLocks noGrp="1"/>
          </p:cNvSpPr>
          <p:nvPr>
            <p:ph sz="quarter" idx="10"/>
          </p:nvPr>
        </p:nvSpPr>
        <p:spPr>
          <a:xfrm>
            <a:off x="520700" y="457934"/>
            <a:ext cx="7528596" cy="2980725"/>
          </a:xfrm>
        </p:spPr>
        <p:txBody>
          <a:bodyPr/>
          <a:lstStyle>
            <a:lvl1pPr>
              <a:defRPr>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4" name="TextBox 3">
            <a:extLst>
              <a:ext uri="{FF2B5EF4-FFF2-40B4-BE49-F238E27FC236}">
                <a16:creationId xmlns:a16="http://schemas.microsoft.com/office/drawing/2014/main" id="{4A6757BA-667B-314A-94C5-9C41A446C89E}"/>
              </a:ext>
            </a:extLst>
          </p:cNvPr>
          <p:cNvSpPr txBox="1"/>
          <p:nvPr userDrawn="1"/>
        </p:nvSpPr>
        <p:spPr>
          <a:xfrm>
            <a:off x="1787236" y="4336473"/>
            <a:ext cx="0" cy="0"/>
          </a:xfrm>
          <a:prstGeom prst="rect">
            <a:avLst/>
          </a:prstGeom>
        </p:spPr>
        <p:txBody>
          <a:bodyPr vert="horz" wrap="none" lIns="91440" tIns="45720" rIns="91440" bIns="45720" rtlCol="0" anchor="b" anchorCtr="0">
            <a:noAutofit/>
          </a:bodyPr>
          <a:lstStyle/>
          <a:p>
            <a:endParaRPr lang="en-US" sz="3200" dirty="0"/>
          </a:p>
        </p:txBody>
      </p:sp>
    </p:spTree>
    <p:extLst>
      <p:ext uri="{BB962C8B-B14F-4D97-AF65-F5344CB8AC3E}">
        <p14:creationId xmlns:p14="http://schemas.microsoft.com/office/powerpoint/2010/main" val="2603187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 Title Content">
    <p:bg>
      <p:bgRef idx="1001">
        <a:schemeClr val="bg1"/>
      </p:bgRef>
    </p:bg>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userDrawn="1"/>
        </p:nvSpPr>
        <p:spPr bwMode="blackWhite">
          <a:xfrm>
            <a:off x="283088" y="276851"/>
            <a:ext cx="11683049" cy="1025103"/>
          </a:xfrm>
          <a:prstGeom prst="rect">
            <a:avLst/>
          </a:prstGeom>
          <a:solidFill>
            <a:srgbClr val="5DC4B1"/>
          </a:solidFill>
          <a:ln>
            <a:solidFill>
              <a:srgbClr val="69C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Title 1"/>
          <p:cNvSpPr>
            <a:spLocks noGrp="1"/>
          </p:cNvSpPr>
          <p:nvPr>
            <p:ph type="title"/>
          </p:nvPr>
        </p:nvSpPr>
        <p:spPr>
          <a:xfrm>
            <a:off x="379539" y="276851"/>
            <a:ext cx="11529373" cy="1025102"/>
          </a:xfrm>
        </p:spPr>
        <p:txBody>
          <a:bodyPr>
            <a:normAutofit/>
          </a:bodyPr>
          <a:lstStyle>
            <a:lvl1pPr>
              <a:defRPr sz="4000" b="0">
                <a:solidFill>
                  <a:schemeClr val="tx1">
                    <a:lumMod val="85000"/>
                    <a:lumOff val="15000"/>
                  </a:schemeClr>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7" name="Content Placeholder 6"/>
          <p:cNvSpPr>
            <a:spLocks noGrp="1"/>
          </p:cNvSpPr>
          <p:nvPr>
            <p:ph sz="quarter" idx="13"/>
          </p:nvPr>
        </p:nvSpPr>
        <p:spPr>
          <a:xfrm>
            <a:off x="511360" y="1588451"/>
            <a:ext cx="11094486" cy="4837949"/>
          </a:xfrm>
          <a:noFill/>
          <a:ln w="12700">
            <a:solidFill>
              <a:srgbClr val="A1C4E3"/>
            </a:solidFill>
          </a:ln>
        </p:spPr>
        <p:txBody>
          <a:bodyPr vert="horz" lIns="91440" tIns="45720" rIns="91440" bIns="45720" rtlCol="0">
            <a:normAutofit/>
          </a:bodyPr>
          <a:lstStyle>
            <a:lvl1pPr>
              <a:defRPr lang="en-US" dirty="0" smtClean="0">
                <a:latin typeface="Arial" panose="020B0604020202020204" pitchFamily="34" charset="0"/>
                <a:cs typeface="Arial" panose="020B0604020202020204" pitchFamily="34" charset="0"/>
              </a:defRPr>
            </a:lvl1pPr>
            <a:lvl2pPr>
              <a:defRPr lang="en-US" dirty="0" smtClean="0">
                <a:latin typeface="Arial" panose="020B0604020202020204" pitchFamily="34" charset="0"/>
                <a:cs typeface="Arial" panose="020B0604020202020204" pitchFamily="34" charset="0"/>
              </a:defRPr>
            </a:lvl2pPr>
            <a:lvl3pPr>
              <a:defRPr lang="en-US" dirty="0" smtClean="0">
                <a:latin typeface="Arial" panose="020B0604020202020204" pitchFamily="34" charset="0"/>
                <a:cs typeface="Arial" panose="020B0604020202020204" pitchFamily="34" charset="0"/>
              </a:defRPr>
            </a:lvl3pPr>
            <a:lvl4pPr>
              <a:defRPr lang="en-US" sz="2400" dirty="0" smtClean="0">
                <a:latin typeface="Arial" panose="020B0604020202020204" pitchFamily="34" charset="0"/>
                <a:cs typeface="Arial" panose="020B0604020202020204" pitchFamily="34" charset="0"/>
              </a:defRPr>
            </a:lvl4pPr>
            <a:lvl5pPr>
              <a:defRPr lang="en-US" dirty="0">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17618949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2 contenta">
    <p:bg>
      <p:bgRef idx="1001">
        <a:schemeClr val="bg1"/>
      </p:bgRef>
    </p:bg>
    <p:spTree>
      <p:nvGrpSpPr>
        <p:cNvPr id="1" name=""/>
        <p:cNvGrpSpPr/>
        <p:nvPr/>
      </p:nvGrpSpPr>
      <p:grpSpPr>
        <a:xfrm>
          <a:off x="0" y="0"/>
          <a:ext cx="0" cy="0"/>
          <a:chOff x="0" y="0"/>
          <a:chExt cx="0" cy="0"/>
        </a:xfrm>
      </p:grpSpPr>
      <p:sp>
        <p:nvSpPr>
          <p:cNvPr id="7" name="Rectangle 6">
            <a:extLst>
              <a:ext uri="{C183D7F6-B498-43B3-948B-1728B52AA6E4}">
                <adec:decorative xmlns:adec="http://schemas.microsoft.com/office/drawing/2017/decorative" val="1"/>
              </a:ext>
            </a:extLst>
          </p:cNvPr>
          <p:cNvSpPr/>
          <p:nvPr userDrawn="1"/>
        </p:nvSpPr>
        <p:spPr bwMode="blackWhite">
          <a:xfrm>
            <a:off x="257578" y="281455"/>
            <a:ext cx="11694018" cy="1025103"/>
          </a:xfrm>
          <a:prstGeom prst="rect">
            <a:avLst/>
          </a:prstGeom>
          <a:solidFill>
            <a:srgbClr val="5DC4B1"/>
          </a:solidFill>
          <a:ln>
            <a:solidFill>
              <a:srgbClr val="69C0B0"/>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lvl="0" algn="ctr"/>
            <a:endParaRPr lang="en-US" dirty="0"/>
          </a:p>
        </p:txBody>
      </p:sp>
      <p:sp>
        <p:nvSpPr>
          <p:cNvPr id="2" name="Title 1"/>
          <p:cNvSpPr>
            <a:spLocks noGrp="1"/>
          </p:cNvSpPr>
          <p:nvPr>
            <p:ph type="title"/>
          </p:nvPr>
        </p:nvSpPr>
        <p:spPr>
          <a:xfrm>
            <a:off x="422731" y="281455"/>
            <a:ext cx="11511691" cy="1025103"/>
          </a:xfrm>
        </p:spPr>
        <p:txBody>
          <a:bodyPr>
            <a:normAutofit/>
          </a:bodyPr>
          <a:lstStyle>
            <a:lvl1pPr>
              <a:defRPr>
                <a:solidFill>
                  <a:schemeClr val="tx1">
                    <a:lumMod val="85000"/>
                    <a:lumOff val="15000"/>
                  </a:schemeClr>
                </a:solidFill>
                <a:latin typeface="Arial" panose="020B0604020202020204" pitchFamily="34" charset="0"/>
                <a:cs typeface="Arial" panose="020B0604020202020204" pitchFamily="34" charset="0"/>
              </a:defRPr>
            </a:lvl1pPr>
          </a:lstStyle>
          <a:p>
            <a:r>
              <a:rPr lang="en-GB" dirty="0"/>
              <a:t>Click to edit Master title style</a:t>
            </a:r>
          </a:p>
        </p:txBody>
      </p:sp>
      <p:sp>
        <p:nvSpPr>
          <p:cNvPr id="6" name="Text Placeholder 5"/>
          <p:cNvSpPr>
            <a:spLocks noGrp="1"/>
          </p:cNvSpPr>
          <p:nvPr>
            <p:ph type="body" sz="quarter" idx="10"/>
          </p:nvPr>
        </p:nvSpPr>
        <p:spPr>
          <a:xfrm>
            <a:off x="520026" y="1648496"/>
            <a:ext cx="5178180" cy="4661817"/>
          </a:xfrm>
          <a:ln w="12700">
            <a:solidFill>
              <a:srgbClr val="A1C4E3"/>
            </a:solidFill>
          </a:ln>
        </p:spPr>
        <p:txBody>
          <a:bodyPr/>
          <a:lstStyle>
            <a:lvl1pPr>
              <a:lnSpc>
                <a:spcPct val="150000"/>
              </a:lnSpc>
              <a:defRPr>
                <a:latin typeface="Arial" panose="020B0604020202020204" pitchFamily="34" charset="0"/>
                <a:cs typeface="Arial" panose="020B0604020202020204" pitchFamily="34" charset="0"/>
              </a:defRPr>
            </a:lvl1pPr>
            <a:lvl2pPr>
              <a:lnSpc>
                <a:spcPct val="100000"/>
              </a:lnSpc>
              <a:defRPr>
                <a:latin typeface="Arial" panose="020B0604020202020204" pitchFamily="34" charset="0"/>
                <a:cs typeface="Arial" panose="020B0604020202020204" pitchFamily="34" charset="0"/>
              </a:defRPr>
            </a:lvl2pPr>
            <a:lvl3pPr>
              <a:lnSpc>
                <a:spcPct val="100000"/>
              </a:lnSpc>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Content Placeholder 7"/>
          <p:cNvSpPr>
            <a:spLocks noGrp="1"/>
          </p:cNvSpPr>
          <p:nvPr>
            <p:ph sz="quarter" idx="11"/>
          </p:nvPr>
        </p:nvSpPr>
        <p:spPr>
          <a:xfrm>
            <a:off x="6181859" y="1648496"/>
            <a:ext cx="5405707" cy="4661817"/>
          </a:xfrm>
          <a:ln w="12700">
            <a:solidFill>
              <a:srgbClr val="A1C4E3"/>
            </a:solidFill>
          </a:ln>
        </p:spPr>
        <p:txBody>
          <a:bodyPr/>
          <a:lstStyle>
            <a:lvl1pPr>
              <a:lnSpc>
                <a:spcPct val="150000"/>
              </a:lnSpc>
              <a:defRPr>
                <a:latin typeface="Arial" panose="020B0604020202020204" pitchFamily="34" charset="0"/>
                <a:cs typeface="Arial" panose="020B0604020202020204" pitchFamily="34" charset="0"/>
              </a:defRPr>
            </a:lvl1pPr>
          </a:lstStyle>
          <a:p>
            <a:pPr lvl="0"/>
            <a:r>
              <a:rPr lang="en-GB" dirty="0"/>
              <a:t>Click to edit Master text styles</a:t>
            </a:r>
          </a:p>
        </p:txBody>
      </p:sp>
    </p:spTree>
    <p:extLst>
      <p:ext uri="{BB962C8B-B14F-4D97-AF65-F5344CB8AC3E}">
        <p14:creationId xmlns:p14="http://schemas.microsoft.com/office/powerpoint/2010/main" val="2321776677"/>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Compare Content">
    <p:spTree>
      <p:nvGrpSpPr>
        <p:cNvPr id="1" name=""/>
        <p:cNvGrpSpPr/>
        <p:nvPr/>
      </p:nvGrpSpPr>
      <p:grpSpPr>
        <a:xfrm>
          <a:off x="0" y="0"/>
          <a:ext cx="0" cy="0"/>
          <a:chOff x="0" y="0"/>
          <a:chExt cx="0" cy="0"/>
        </a:xfrm>
      </p:grpSpPr>
      <p:sp>
        <p:nvSpPr>
          <p:cNvPr id="13" name="Rectangle 12">
            <a:extLst>
              <a:ext uri="{C183D7F6-B498-43B3-948B-1728B52AA6E4}">
                <adec:decorative xmlns:adec="http://schemas.microsoft.com/office/drawing/2017/decorative" val="1"/>
              </a:ext>
            </a:extLst>
          </p:cNvPr>
          <p:cNvSpPr/>
          <p:nvPr userDrawn="1"/>
        </p:nvSpPr>
        <p:spPr bwMode="blackWhite">
          <a:xfrm>
            <a:off x="267286" y="276852"/>
            <a:ext cx="11662118" cy="1025103"/>
          </a:xfrm>
          <a:prstGeom prst="rect">
            <a:avLst/>
          </a:prstGeom>
          <a:solidFill>
            <a:srgbClr val="5DC4B1"/>
          </a:solidFill>
          <a:ln>
            <a:solidFill>
              <a:srgbClr val="69C0B0"/>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normAutofit/>
          </a:bodyPr>
          <a:lstStyle/>
          <a:p>
            <a:pPr lvl="0" algn="ctr"/>
            <a:endParaRPr lang="en-US" dirty="0"/>
          </a:p>
        </p:txBody>
      </p:sp>
      <p:sp>
        <p:nvSpPr>
          <p:cNvPr id="2" name="Title 1"/>
          <p:cNvSpPr>
            <a:spLocks noGrp="1"/>
          </p:cNvSpPr>
          <p:nvPr>
            <p:ph type="title"/>
          </p:nvPr>
        </p:nvSpPr>
        <p:spPr>
          <a:xfrm>
            <a:off x="262596" y="276844"/>
            <a:ext cx="11662118" cy="1025103"/>
          </a:xfrm>
        </p:spPr>
        <p:txBody>
          <a:bodyPr>
            <a:normAutofit/>
          </a:bodyPr>
          <a:lstStyle>
            <a:lvl1pPr>
              <a:defRPr>
                <a:latin typeface="Arial" panose="020B0604020202020204" pitchFamily="34" charset="0"/>
                <a:cs typeface="Arial" panose="020B0604020202020204" pitchFamily="34" charset="0"/>
              </a:defRPr>
            </a:lvl1pPr>
          </a:lstStyle>
          <a:p>
            <a:r>
              <a:rPr lang="en-GB" dirty="0"/>
              <a:t>Click to edit Master title style</a:t>
            </a:r>
          </a:p>
        </p:txBody>
      </p:sp>
      <p:sp>
        <p:nvSpPr>
          <p:cNvPr id="7" name="Text Placeholder 1"/>
          <p:cNvSpPr>
            <a:spLocks noGrp="1"/>
          </p:cNvSpPr>
          <p:nvPr>
            <p:ph type="body" idx="1"/>
          </p:nvPr>
        </p:nvSpPr>
        <p:spPr>
          <a:xfrm>
            <a:off x="536359" y="1414463"/>
            <a:ext cx="5231395" cy="823912"/>
          </a:xfrm>
          <a:ln>
            <a:solidFill>
              <a:srgbClr val="A1C4E3"/>
            </a:solidFill>
          </a:ln>
        </p:spPr>
        <p:txBody>
          <a:bodyPr anchor="b" anchorCtr="0">
            <a:noAutofit/>
          </a:bodyPr>
          <a:lstStyle>
            <a:lvl1pPr>
              <a:defRPr sz="2400" b="1">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9" name="Content Placeholder 2"/>
          <p:cNvSpPr>
            <a:spLocks noGrp="1"/>
          </p:cNvSpPr>
          <p:nvPr>
            <p:ph sz="half" idx="2"/>
          </p:nvPr>
        </p:nvSpPr>
        <p:spPr>
          <a:xfrm>
            <a:off x="536359" y="2238375"/>
            <a:ext cx="5231395" cy="4278334"/>
          </a:xfrm>
          <a:ln>
            <a:solidFill>
              <a:srgbClr val="A1C4E3"/>
            </a:solidFill>
          </a:ln>
        </p:spPr>
        <p:txBody>
          <a:bodyPr>
            <a:normAutofit/>
          </a:bodyPr>
          <a:lstStyle>
            <a:lvl1pPr>
              <a:defRPr sz="2800">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10" name="Text Placeholder 3"/>
          <p:cNvSpPr>
            <a:spLocks noGrp="1"/>
          </p:cNvSpPr>
          <p:nvPr>
            <p:ph type="body" sz="quarter" idx="3"/>
          </p:nvPr>
        </p:nvSpPr>
        <p:spPr>
          <a:xfrm>
            <a:off x="6246054" y="1414463"/>
            <a:ext cx="5321381" cy="823912"/>
          </a:xfrm>
          <a:ln>
            <a:solidFill>
              <a:srgbClr val="A1C4E3"/>
            </a:solidFill>
          </a:ln>
        </p:spPr>
        <p:txBody>
          <a:bodyPr anchor="b" anchorCtr="0">
            <a:normAutofit/>
          </a:bodyPr>
          <a:lstStyle>
            <a:lvl1pPr>
              <a:defRPr sz="2400" b="1">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11" name="Content Placeholder 4"/>
          <p:cNvSpPr>
            <a:spLocks noGrp="1"/>
          </p:cNvSpPr>
          <p:nvPr>
            <p:ph sz="quarter" idx="4"/>
          </p:nvPr>
        </p:nvSpPr>
        <p:spPr>
          <a:xfrm>
            <a:off x="6246056" y="2238374"/>
            <a:ext cx="5321380" cy="4278335"/>
          </a:xfrm>
          <a:ln w="12700">
            <a:solidFill>
              <a:srgbClr val="A1C4E3"/>
            </a:solidFill>
          </a:ln>
        </p:spPr>
        <p:txBody>
          <a:bodyPr>
            <a:normAutofit/>
          </a:bodyPr>
          <a:lstStyle>
            <a:lvl1pPr>
              <a:defRPr sz="2800">
                <a:latin typeface="Arial" panose="020B0604020202020204" pitchFamily="34" charset="0"/>
                <a:cs typeface="Arial" panose="020B0604020202020204" pitchFamily="34" charset="0"/>
              </a:defRPr>
            </a:lvl1pPr>
          </a:lstStyle>
          <a:p>
            <a:pPr lvl="0"/>
            <a:r>
              <a:rPr lang="en-GB" dirty="0"/>
              <a:t>Click to edit Master text styles</a:t>
            </a:r>
          </a:p>
        </p:txBody>
      </p:sp>
    </p:spTree>
    <p:extLst>
      <p:ext uri="{BB962C8B-B14F-4D97-AF65-F5344CB8AC3E}">
        <p14:creationId xmlns:p14="http://schemas.microsoft.com/office/powerpoint/2010/main" val="31578419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2 Contentb">
    <p:spTree>
      <p:nvGrpSpPr>
        <p:cNvPr id="1" name=""/>
        <p:cNvGrpSpPr/>
        <p:nvPr/>
      </p:nvGrpSpPr>
      <p:grpSpPr>
        <a:xfrm>
          <a:off x="0" y="0"/>
          <a:ext cx="0" cy="0"/>
          <a:chOff x="0" y="0"/>
          <a:chExt cx="0" cy="0"/>
        </a:xfrm>
      </p:grpSpPr>
      <p:sp>
        <p:nvSpPr>
          <p:cNvPr id="3" name="Content Placeholder 2"/>
          <p:cNvSpPr>
            <a:spLocks noGrp="1"/>
          </p:cNvSpPr>
          <p:nvPr>
            <p:ph idx="1"/>
          </p:nvPr>
        </p:nvSpPr>
        <p:spPr>
          <a:xfrm>
            <a:off x="5919355" y="457200"/>
            <a:ext cx="5737582" cy="6033752"/>
          </a:xfrm>
          <a:ln w="12700">
            <a:solidFill>
              <a:srgbClr val="A1C4E3"/>
            </a:solidFill>
          </a:ln>
        </p:spPr>
        <p:txBody>
          <a:bodyPr>
            <a:normAutofit/>
          </a:bodyPr>
          <a:lstStyle>
            <a:lvl1pPr>
              <a:defRPr sz="2800">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5" name="Rectangle 4">
            <a:extLst>
              <a:ext uri="{C183D7F6-B498-43B3-948B-1728B52AA6E4}">
                <adec:decorative xmlns:adec="http://schemas.microsoft.com/office/drawing/2017/decorative" val="1"/>
              </a:ext>
            </a:extLst>
          </p:cNvPr>
          <p:cNvSpPr/>
          <p:nvPr userDrawn="1"/>
        </p:nvSpPr>
        <p:spPr bwMode="blackWhite">
          <a:xfrm>
            <a:off x="535063" y="457191"/>
            <a:ext cx="5193792" cy="1610752"/>
          </a:xfrm>
          <a:prstGeom prst="rect">
            <a:avLst/>
          </a:prstGeom>
          <a:solidFill>
            <a:srgbClr val="5DC4B1"/>
          </a:solidFill>
          <a:ln>
            <a:solidFill>
              <a:srgbClr val="69C0B0"/>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normAutofit/>
          </a:bodyPr>
          <a:lstStyle/>
          <a:p>
            <a:pPr lvl="0" algn="ct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half" idx="2"/>
          </p:nvPr>
        </p:nvSpPr>
        <p:spPr>
          <a:xfrm>
            <a:off x="521208" y="2171700"/>
            <a:ext cx="5193792" cy="4319252"/>
          </a:xfrm>
          <a:ln w="12700">
            <a:solidFill>
              <a:srgbClr val="A1C4E3"/>
            </a:solidFill>
          </a:ln>
        </p:spPr>
        <p:txBody>
          <a:bodyPr>
            <a:normAutofit/>
          </a:bodyPr>
          <a:lstStyle>
            <a:lvl1pPr>
              <a:defRPr sz="2800">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2" name="Title 1">
            <a:extLst>
              <a:ext uri="{C183D7F6-B498-43B3-948B-1728B52AA6E4}">
                <adec:decorative xmlns:adec="http://schemas.microsoft.com/office/drawing/2017/decorative" val="1"/>
              </a:ext>
            </a:extLst>
          </p:cNvPr>
          <p:cNvSpPr>
            <a:spLocks noGrp="1"/>
          </p:cNvSpPr>
          <p:nvPr>
            <p:ph type="title"/>
          </p:nvPr>
        </p:nvSpPr>
        <p:spPr>
          <a:xfrm>
            <a:off x="521208" y="457191"/>
            <a:ext cx="5193792" cy="1610752"/>
          </a:xfrm>
        </p:spPr>
        <p:txBody>
          <a:bodyPr>
            <a:normAutofit/>
          </a:bodyPr>
          <a:lstStyle>
            <a:lvl1pPr>
              <a:defRPr sz="4000">
                <a:solidFill>
                  <a:schemeClr val="tx1">
                    <a:lumMod val="85000"/>
                    <a:lumOff val="15000"/>
                  </a:schemeClr>
                </a:solidFill>
                <a:latin typeface="Arial" panose="020B0604020202020204" pitchFamily="34" charset="0"/>
                <a:cs typeface="Arial" panose="020B0604020202020204" pitchFamily="34" charset="0"/>
              </a:defRPr>
            </a:lvl1pPr>
          </a:lstStyle>
          <a:p>
            <a:r>
              <a:rPr lang="en-GB" dirty="0"/>
              <a:t>Click to edit Master title style</a:t>
            </a:r>
          </a:p>
        </p:txBody>
      </p:sp>
    </p:spTree>
    <p:extLst>
      <p:ext uri="{BB962C8B-B14F-4D97-AF65-F5344CB8AC3E}">
        <p14:creationId xmlns:p14="http://schemas.microsoft.com/office/powerpoint/2010/main" val="36019109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 Title and Content">
    <p:spTree>
      <p:nvGrpSpPr>
        <p:cNvPr id="1" name=""/>
        <p:cNvGrpSpPr/>
        <p:nvPr/>
      </p:nvGrpSpPr>
      <p:grpSpPr>
        <a:xfrm>
          <a:off x="0" y="0"/>
          <a:ext cx="0" cy="0"/>
          <a:chOff x="0" y="0"/>
          <a:chExt cx="0" cy="0"/>
        </a:xfrm>
      </p:grpSpPr>
      <p:sp>
        <p:nvSpPr>
          <p:cNvPr id="9" name="Rectangle 8">
            <a:extLst>
              <a:ext uri="{C183D7F6-B498-43B3-948B-1728B52AA6E4}">
                <adec:decorative xmlns:adec="http://schemas.microsoft.com/office/drawing/2017/decorative" val="1"/>
              </a:ext>
            </a:extLst>
          </p:cNvPr>
          <p:cNvSpPr/>
          <p:nvPr userDrawn="1"/>
        </p:nvSpPr>
        <p:spPr>
          <a:xfrm>
            <a:off x="254475" y="202741"/>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normAutofit/>
          </a:bodyPr>
          <a:lstStyle/>
          <a:p>
            <a:pPr algn="ctr"/>
            <a:endParaRPr lang="en-US" sz="1800" dirty="0"/>
          </a:p>
        </p:txBody>
      </p:sp>
      <p:cxnSp>
        <p:nvCxnSpPr>
          <p:cNvPr id="6" name="Straight Connector 5">
            <a:extLst>
              <a:ext uri="{C183D7F6-B498-43B3-948B-1728B52AA6E4}">
                <adec:decorative xmlns:adec="http://schemas.microsoft.com/office/drawing/2017/decorative" val="1"/>
              </a:ext>
            </a:extLst>
          </p:cNvPr>
          <p:cNvCxnSpPr/>
          <p:nvPr userDrawn="1"/>
        </p:nvCxnSpPr>
        <p:spPr>
          <a:xfrm flipV="1">
            <a:off x="521208" y="1238859"/>
            <a:ext cx="11066358" cy="4117"/>
          </a:xfrm>
          <a:prstGeom prst="line">
            <a:avLst/>
          </a:prstGeo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a:xfrm>
            <a:off x="539495" y="268390"/>
            <a:ext cx="11313247" cy="970469"/>
          </a:xfrm>
        </p:spPr>
        <p:txBody>
          <a:bodyPr anchor="b" anchorCtr="0">
            <a:normAutofit/>
          </a:bodyPr>
          <a:lstStyle>
            <a:lvl1pPr>
              <a:defRPr sz="4000" b="0">
                <a:solidFill>
                  <a:schemeClr val="tx1">
                    <a:lumMod val="85000"/>
                    <a:lumOff val="15000"/>
                  </a:schemeClr>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Content Placeholder 2"/>
          <p:cNvSpPr>
            <a:spLocks noGrp="1"/>
          </p:cNvSpPr>
          <p:nvPr>
            <p:ph sz="quarter" idx="10"/>
          </p:nvPr>
        </p:nvSpPr>
        <p:spPr>
          <a:xfrm>
            <a:off x="604434" y="1474243"/>
            <a:ext cx="11248308" cy="4687405"/>
          </a:xfrm>
          <a:noFill/>
          <a:ln w="19050">
            <a:solidFill>
              <a:schemeClr val="accent5">
                <a:lumMod val="60000"/>
                <a:lumOff val="40000"/>
              </a:schemeClr>
            </a:solidFill>
          </a:ln>
        </p:spPr>
        <p:txBody>
          <a:bodyPr vert="horz" lIns="91440" tIns="45720" rIns="91440" bIns="45720" rtlCol="0">
            <a:normAutofit/>
          </a:bodyPr>
          <a:lstStyle>
            <a:lvl1pPr>
              <a:spcAft>
                <a:spcPts val="0"/>
              </a:spcAft>
              <a:defRPr lang="en-US" sz="3200" smtClean="0">
                <a:solidFill>
                  <a:schemeClr val="tx1">
                    <a:lumMod val="85000"/>
                    <a:lumOff val="15000"/>
                  </a:schemeClr>
                </a:solidFill>
                <a:latin typeface="Arial" panose="020B0604020202020204" pitchFamily="34" charset="0"/>
                <a:cs typeface="Arial" panose="020B0604020202020204" pitchFamily="34" charset="0"/>
              </a:defRPr>
            </a:lvl1pPr>
            <a:lvl2pPr>
              <a:spcAft>
                <a:spcPts val="0"/>
              </a:spcAft>
              <a:defRPr lang="en-US" sz="2800" smtClean="0">
                <a:solidFill>
                  <a:schemeClr val="tx1">
                    <a:lumMod val="85000"/>
                    <a:lumOff val="15000"/>
                  </a:schemeClr>
                </a:solidFill>
                <a:latin typeface="Arial" panose="020B0604020202020204" pitchFamily="34" charset="0"/>
                <a:cs typeface="Arial" panose="020B0604020202020204" pitchFamily="34" charset="0"/>
              </a:defRPr>
            </a:lvl2pPr>
            <a:lvl3pPr>
              <a:spcAft>
                <a:spcPts val="0"/>
              </a:spcAft>
              <a:defRPr lang="en-US" sz="2400" smtClean="0">
                <a:solidFill>
                  <a:schemeClr val="tx1">
                    <a:lumMod val="85000"/>
                    <a:lumOff val="15000"/>
                  </a:schemeClr>
                </a:solidFill>
                <a:latin typeface="Arial" panose="020B0604020202020204" pitchFamily="34" charset="0"/>
                <a:cs typeface="Arial" panose="020B0604020202020204" pitchFamily="34" charset="0"/>
              </a:defRPr>
            </a:lvl3pPr>
            <a:lvl4pPr>
              <a:spcAft>
                <a:spcPts val="0"/>
              </a:spcAft>
              <a:defRPr lang="en-US" sz="2400" smtClean="0">
                <a:solidFill>
                  <a:schemeClr val="tx1">
                    <a:lumMod val="85000"/>
                    <a:lumOff val="15000"/>
                  </a:schemeClr>
                </a:solidFill>
                <a:latin typeface="Arial" panose="020B0604020202020204" pitchFamily="34" charset="0"/>
                <a:cs typeface="Arial" panose="020B0604020202020204" pitchFamily="34" charset="0"/>
              </a:defRPr>
            </a:lvl4pPr>
            <a:lvl5pPr>
              <a:spcAft>
                <a:spcPts val="0"/>
              </a:spcAft>
              <a:defRPr lang="en-US" sz="2000">
                <a:solidFill>
                  <a:schemeClr val="tx1">
                    <a:lumMod val="85000"/>
                    <a:lumOff val="15000"/>
                  </a:schemeClr>
                </a:solidFill>
                <a:latin typeface="Arial" panose="020B0604020202020204" pitchFamily="34" charset="0"/>
                <a:cs typeface="Arial" panose="020B0604020202020204" pitchFamily="34" charset="0"/>
              </a:defRPr>
            </a:lvl5pPr>
          </a:lstStyle>
          <a:p>
            <a:pPr marL="0" lvl="0" indent="0">
              <a:lnSpc>
                <a:spcPct val="150000"/>
              </a:lnSpc>
              <a:spcBef>
                <a:spcPts val="1000"/>
              </a:spcBef>
              <a:spcAft>
                <a:spcPts val="1200"/>
              </a:spcAft>
              <a:buNone/>
            </a:pPr>
            <a:r>
              <a:rPr lang="en-GB" dirty="0"/>
              <a:t>Click to edit Master text styles</a:t>
            </a:r>
          </a:p>
          <a:p>
            <a:pPr marL="0" lvl="1" indent="0">
              <a:lnSpc>
                <a:spcPct val="150000"/>
              </a:lnSpc>
              <a:spcBef>
                <a:spcPts val="1000"/>
              </a:spcBef>
              <a:spcAft>
                <a:spcPts val="1200"/>
              </a:spcAft>
              <a:buNone/>
            </a:pPr>
            <a:r>
              <a:rPr lang="en-GB" dirty="0"/>
              <a:t>Second level</a:t>
            </a:r>
          </a:p>
          <a:p>
            <a:pPr marL="0" lvl="2" indent="0">
              <a:lnSpc>
                <a:spcPct val="150000"/>
              </a:lnSpc>
              <a:spcBef>
                <a:spcPts val="1000"/>
              </a:spcBef>
              <a:spcAft>
                <a:spcPts val="1200"/>
              </a:spcAft>
              <a:buNone/>
            </a:pPr>
            <a:r>
              <a:rPr lang="en-GB" dirty="0"/>
              <a:t>Third level</a:t>
            </a:r>
          </a:p>
          <a:p>
            <a:pPr marL="0" lvl="3" indent="0">
              <a:lnSpc>
                <a:spcPct val="150000"/>
              </a:lnSpc>
              <a:spcBef>
                <a:spcPts val="1000"/>
              </a:spcBef>
              <a:spcAft>
                <a:spcPts val="1200"/>
              </a:spcAft>
              <a:buNone/>
            </a:pPr>
            <a:r>
              <a:rPr lang="en-GB" dirty="0"/>
              <a:t>Fourth level</a:t>
            </a:r>
          </a:p>
          <a:p>
            <a:pPr marL="0" lvl="4" indent="0">
              <a:lnSpc>
                <a:spcPct val="150000"/>
              </a:lnSpc>
              <a:spcBef>
                <a:spcPts val="1000"/>
              </a:spcBef>
              <a:spcAft>
                <a:spcPts val="1200"/>
              </a:spcAft>
              <a:buNone/>
            </a:pPr>
            <a:r>
              <a:rPr lang="en-GB" dirty="0"/>
              <a:t>Fifth level</a:t>
            </a:r>
            <a:endParaRPr lang="en-US" dirty="0"/>
          </a:p>
        </p:txBody>
      </p:sp>
    </p:spTree>
    <p:extLst>
      <p:ext uri="{BB962C8B-B14F-4D97-AF65-F5344CB8AC3E}">
        <p14:creationId xmlns:p14="http://schemas.microsoft.com/office/powerpoint/2010/main" val="28647634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2 content">
    <p:spTree>
      <p:nvGrpSpPr>
        <p:cNvPr id="1" name=""/>
        <p:cNvGrpSpPr/>
        <p:nvPr/>
      </p:nvGrpSpPr>
      <p:grpSpPr>
        <a:xfrm>
          <a:off x="0" y="0"/>
          <a:ext cx="0" cy="0"/>
          <a:chOff x="0" y="0"/>
          <a:chExt cx="0" cy="0"/>
        </a:xfrm>
      </p:grpSpPr>
      <p:sp>
        <p:nvSpPr>
          <p:cNvPr id="2" name="Title 1"/>
          <p:cNvSpPr>
            <a:spLocks noGrp="1"/>
          </p:cNvSpPr>
          <p:nvPr>
            <p:ph type="title"/>
          </p:nvPr>
        </p:nvSpPr>
        <p:spPr>
          <a:xfrm>
            <a:off x="521207" y="272955"/>
            <a:ext cx="11215868" cy="970835"/>
          </a:xfrm>
        </p:spPr>
        <p:txBody>
          <a:bodyPr>
            <a:normAutofit/>
          </a:bodyPr>
          <a:lstStyle>
            <a:lvl1pPr>
              <a:defRPr>
                <a:latin typeface="Arial" panose="020B0604020202020204" pitchFamily="34" charset="0"/>
                <a:cs typeface="Arial" panose="020B0604020202020204" pitchFamily="34" charset="0"/>
              </a:defRPr>
            </a:lvl1pPr>
          </a:lstStyle>
          <a:p>
            <a:r>
              <a:rPr lang="en-GB" dirty="0"/>
              <a:t>Click to edit Master title style</a:t>
            </a:r>
          </a:p>
        </p:txBody>
      </p:sp>
      <p:cxnSp>
        <p:nvCxnSpPr>
          <p:cNvPr id="4" name="Straight Connector 3">
            <a:extLst>
              <a:ext uri="{C183D7F6-B498-43B3-948B-1728B52AA6E4}">
                <adec:decorative xmlns:adec="http://schemas.microsoft.com/office/drawing/2017/decorative" val="1"/>
              </a:ext>
            </a:extLst>
          </p:cNvPr>
          <p:cNvCxnSpPr/>
          <p:nvPr userDrawn="1"/>
        </p:nvCxnSpPr>
        <p:spPr>
          <a:xfrm flipV="1">
            <a:off x="521208" y="1243790"/>
            <a:ext cx="11066358" cy="4117"/>
          </a:xfrm>
          <a:prstGeom prst="line">
            <a:avLst/>
          </a:prstGeo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0"/>
          </p:nvPr>
        </p:nvSpPr>
        <p:spPr>
          <a:xfrm>
            <a:off x="604434" y="1550020"/>
            <a:ext cx="5178180" cy="4661817"/>
          </a:xfrm>
          <a:ln w="12700">
            <a:solidFill>
              <a:schemeClr val="accent5">
                <a:lumMod val="60000"/>
                <a:lumOff val="40000"/>
              </a:schemeClr>
            </a:solidFill>
          </a:ln>
        </p:spPr>
        <p:txBody>
          <a:bodyPr/>
          <a:lstStyle>
            <a:lvl1pPr>
              <a:lnSpc>
                <a:spcPct val="100000"/>
              </a:lnSpc>
              <a:spcAft>
                <a:spcPts val="0"/>
              </a:spcAft>
              <a:defRPr>
                <a:latin typeface="Arial" panose="020B0604020202020204" pitchFamily="34" charset="0"/>
                <a:cs typeface="Arial" panose="020B0604020202020204" pitchFamily="34" charset="0"/>
              </a:defRPr>
            </a:lvl1pPr>
            <a:lvl2pPr>
              <a:spcAft>
                <a:spcPts val="0"/>
              </a:spcAft>
              <a:defRPr>
                <a:latin typeface="Arial" panose="020B0604020202020204" pitchFamily="34" charset="0"/>
                <a:cs typeface="Arial" panose="020B0604020202020204" pitchFamily="34" charset="0"/>
              </a:defRPr>
            </a:lvl2pPr>
            <a:lvl3pPr>
              <a:spcAft>
                <a:spcPts val="0"/>
              </a:spcAft>
              <a:defRPr>
                <a:latin typeface="Arial" panose="020B0604020202020204" pitchFamily="34" charset="0"/>
                <a:cs typeface="Arial" panose="020B0604020202020204" pitchFamily="34" charset="0"/>
              </a:defRPr>
            </a:lvl3pPr>
            <a:lvl4pPr>
              <a:spcAft>
                <a:spcPts val="0"/>
              </a:spcAft>
              <a:defRPr>
                <a:latin typeface="Arial" panose="020B0604020202020204" pitchFamily="34" charset="0"/>
                <a:cs typeface="Arial" panose="020B0604020202020204" pitchFamily="34" charset="0"/>
              </a:defRPr>
            </a:lvl4pPr>
            <a:lvl5pPr>
              <a:spcAft>
                <a:spcPts val="0"/>
              </a:spcAft>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Content Placeholder 7"/>
          <p:cNvSpPr>
            <a:spLocks noGrp="1"/>
          </p:cNvSpPr>
          <p:nvPr>
            <p:ph sz="quarter" idx="11"/>
          </p:nvPr>
        </p:nvSpPr>
        <p:spPr>
          <a:xfrm>
            <a:off x="6181859" y="1564088"/>
            <a:ext cx="5405707" cy="4661817"/>
          </a:xfrm>
          <a:ln w="12700">
            <a:solidFill>
              <a:schemeClr val="accent5">
                <a:lumMod val="60000"/>
                <a:lumOff val="40000"/>
              </a:schemeClr>
            </a:solidFill>
          </a:ln>
        </p:spPr>
        <p:txBody>
          <a:bodyPr/>
          <a:lstStyle>
            <a:lvl1pPr>
              <a:lnSpc>
                <a:spcPct val="100000"/>
              </a:lnSpc>
              <a:spcAft>
                <a:spcPts val="0"/>
              </a:spcAft>
              <a:defRPr>
                <a:latin typeface="Arial" panose="020B0604020202020204" pitchFamily="34" charset="0"/>
                <a:cs typeface="Arial" panose="020B0604020202020204" pitchFamily="34" charset="0"/>
              </a:defRPr>
            </a:lvl1pPr>
          </a:lstStyle>
          <a:p>
            <a:pPr lvl="0"/>
            <a:r>
              <a:rPr lang="en-GB" dirty="0"/>
              <a:t>Click to edit Master text styles</a:t>
            </a:r>
          </a:p>
        </p:txBody>
      </p:sp>
    </p:spTree>
    <p:extLst>
      <p:ext uri="{BB962C8B-B14F-4D97-AF65-F5344CB8AC3E}">
        <p14:creationId xmlns:p14="http://schemas.microsoft.com/office/powerpoint/2010/main" val="16752185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comparison content">
    <p:spTree>
      <p:nvGrpSpPr>
        <p:cNvPr id="1" name=""/>
        <p:cNvGrpSpPr/>
        <p:nvPr/>
      </p:nvGrpSpPr>
      <p:grpSpPr>
        <a:xfrm>
          <a:off x="0" y="0"/>
          <a:ext cx="0" cy="0"/>
          <a:chOff x="0" y="0"/>
          <a:chExt cx="0" cy="0"/>
        </a:xfrm>
      </p:grpSpPr>
      <p:sp>
        <p:nvSpPr>
          <p:cNvPr id="2" name="Title 1"/>
          <p:cNvSpPr>
            <a:spLocks noGrp="1"/>
          </p:cNvSpPr>
          <p:nvPr>
            <p:ph type="title"/>
          </p:nvPr>
        </p:nvSpPr>
        <p:spPr>
          <a:xfrm>
            <a:off x="400335" y="255943"/>
            <a:ext cx="11391331" cy="954389"/>
          </a:xfrm>
        </p:spPr>
        <p:txBody>
          <a:bodyPr>
            <a:normAutofit/>
          </a:bodyPr>
          <a:lstStyle>
            <a:lvl1pPr>
              <a:defRPr>
                <a:latin typeface="Arial" panose="020B0604020202020204" pitchFamily="34" charset="0"/>
                <a:cs typeface="Arial" panose="020B0604020202020204" pitchFamily="34" charset="0"/>
              </a:defRPr>
            </a:lvl1pPr>
          </a:lstStyle>
          <a:p>
            <a:r>
              <a:rPr lang="en-GB" dirty="0"/>
              <a:t>Click to edit Master title style</a:t>
            </a:r>
          </a:p>
        </p:txBody>
      </p:sp>
      <p:cxnSp>
        <p:nvCxnSpPr>
          <p:cNvPr id="4" name="Straight Connector 3">
            <a:extLst>
              <a:ext uri="{C183D7F6-B498-43B3-948B-1728B52AA6E4}">
                <adec:decorative xmlns:adec="http://schemas.microsoft.com/office/drawing/2017/decorative" val="1"/>
              </a:ext>
            </a:extLst>
          </p:cNvPr>
          <p:cNvCxnSpPr/>
          <p:nvPr userDrawn="1"/>
        </p:nvCxnSpPr>
        <p:spPr>
          <a:xfrm flipV="1">
            <a:off x="562821" y="1220409"/>
            <a:ext cx="11066358" cy="4117"/>
          </a:xfrm>
          <a:prstGeom prst="line">
            <a:avLst/>
          </a:prstGeo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Text Placeholder 1"/>
          <p:cNvSpPr>
            <a:spLocks noGrp="1"/>
          </p:cNvSpPr>
          <p:nvPr>
            <p:ph type="body" idx="1"/>
          </p:nvPr>
        </p:nvSpPr>
        <p:spPr>
          <a:xfrm>
            <a:off x="400335" y="1414463"/>
            <a:ext cx="5367420" cy="823912"/>
          </a:xfr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txBody>
          <a:bodyPr vert="horz" lIns="91440" tIns="45720" rIns="91440" bIns="45720" rtlCol="0" anchor="b" anchorCtr="0">
            <a:normAutofit/>
          </a:bodyPr>
          <a:lstStyle>
            <a:lvl1pPr>
              <a:defRPr lang="en-GB" sz="2800" b="1" kern="1200" dirty="0">
                <a:solidFill>
                  <a:schemeClr val="tx1">
                    <a:lumMod val="85000"/>
                    <a:lumOff val="15000"/>
                  </a:schemeClr>
                </a:solidFill>
                <a:latin typeface="Arial" panose="020B0604020202020204" pitchFamily="34" charset="0"/>
                <a:ea typeface="+mn-ea"/>
                <a:cs typeface="Arial" panose="020B0604020202020204" pitchFamily="34" charset="0"/>
              </a:defRPr>
            </a:lvl1pPr>
          </a:lstStyle>
          <a:p>
            <a:pPr lvl="0"/>
            <a:r>
              <a:rPr lang="en-GB" dirty="0"/>
              <a:t>Click to edit Master text styles</a:t>
            </a:r>
          </a:p>
        </p:txBody>
      </p:sp>
      <p:sp>
        <p:nvSpPr>
          <p:cNvPr id="9" name="Content Placeholder 2"/>
          <p:cNvSpPr>
            <a:spLocks noGrp="1"/>
          </p:cNvSpPr>
          <p:nvPr>
            <p:ph sz="half" idx="2"/>
          </p:nvPr>
        </p:nvSpPr>
        <p:spPr>
          <a:xfrm>
            <a:off x="400335" y="2238375"/>
            <a:ext cx="5367420" cy="4278334"/>
          </a:xfr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txBody>
          <a:bodyPr>
            <a:normAutofit/>
          </a:bodyPr>
          <a:lstStyle>
            <a:lvl1pPr>
              <a:spcAft>
                <a:spcPts val="0"/>
              </a:spcAft>
              <a:defRPr lang="en-GB" sz="2800" kern="1200" dirty="0">
                <a:solidFill>
                  <a:schemeClr val="tx1">
                    <a:lumMod val="85000"/>
                    <a:lumOff val="15000"/>
                  </a:schemeClr>
                </a:solidFill>
                <a:latin typeface="Arial" panose="020B0604020202020204" pitchFamily="34" charset="0"/>
                <a:ea typeface="+mn-ea"/>
                <a:cs typeface="Arial" panose="020B0604020202020204" pitchFamily="34" charset="0"/>
              </a:defRPr>
            </a:lvl1pPr>
          </a:lstStyle>
          <a:p>
            <a:pPr lvl="0"/>
            <a:r>
              <a:rPr lang="en-GB" dirty="0"/>
              <a:t>Click to edit Master text styles</a:t>
            </a:r>
          </a:p>
        </p:txBody>
      </p:sp>
      <p:sp>
        <p:nvSpPr>
          <p:cNvPr id="10" name="Text Placeholder 3"/>
          <p:cNvSpPr>
            <a:spLocks noGrp="1"/>
          </p:cNvSpPr>
          <p:nvPr>
            <p:ph type="body" sz="quarter" idx="3"/>
          </p:nvPr>
        </p:nvSpPr>
        <p:spPr>
          <a:xfrm>
            <a:off x="6246053" y="1414463"/>
            <a:ext cx="5545612" cy="823912"/>
          </a:xfrm>
          <a:ln>
            <a:solidFill>
              <a:srgbClr val="69C0B0"/>
            </a:solidFill>
          </a:ln>
        </p:spPr>
        <p:txBody>
          <a:bodyPr anchor="b" anchorCtr="0">
            <a:normAutofit/>
          </a:bodyPr>
          <a:lstStyle>
            <a:lvl1pPr>
              <a:defRPr sz="2800" b="1">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11" name="Content Placeholder 4"/>
          <p:cNvSpPr>
            <a:spLocks noGrp="1"/>
          </p:cNvSpPr>
          <p:nvPr>
            <p:ph sz="quarter" idx="4"/>
          </p:nvPr>
        </p:nvSpPr>
        <p:spPr>
          <a:xfrm>
            <a:off x="6246056" y="2238374"/>
            <a:ext cx="5545610" cy="4278335"/>
          </a:xfrm>
          <a:ln w="12700">
            <a:solidFill>
              <a:srgbClr val="69C0B0"/>
            </a:solidFill>
          </a:ln>
        </p:spPr>
        <p:txBody>
          <a:bodyPr>
            <a:normAutofit/>
          </a:bodyPr>
          <a:lstStyle>
            <a:lvl1pPr>
              <a:spcAft>
                <a:spcPts val="0"/>
              </a:spcAft>
              <a:defRPr sz="2800">
                <a:latin typeface="Arial" panose="020B0604020202020204" pitchFamily="34" charset="0"/>
                <a:cs typeface="Arial" panose="020B0604020202020204" pitchFamily="34" charset="0"/>
              </a:defRPr>
            </a:lvl1pPr>
          </a:lstStyle>
          <a:p>
            <a:pPr lvl="0"/>
            <a:r>
              <a:rPr lang="en-GB" dirty="0"/>
              <a:t>Click to edit Master text styles</a:t>
            </a:r>
          </a:p>
        </p:txBody>
      </p:sp>
    </p:spTree>
    <p:extLst>
      <p:ext uri="{BB962C8B-B14F-4D97-AF65-F5344CB8AC3E}">
        <p14:creationId xmlns:p14="http://schemas.microsoft.com/office/powerpoint/2010/main" val="14563831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ingle Timelin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BC6ED5-DBEC-4BA5-9BFE-9A5E0ED8D8CA}"/>
              </a:ext>
            </a:extLst>
          </p:cNvPr>
          <p:cNvSpPr>
            <a:spLocks noGrp="1"/>
          </p:cNvSpPr>
          <p:nvPr>
            <p:ph type="title" hasCustomPrompt="1"/>
          </p:nvPr>
        </p:nvSpPr>
        <p:spPr>
          <a:xfrm>
            <a:off x="230124" y="457199"/>
            <a:ext cx="11731752" cy="1176055"/>
          </a:xfrm>
        </p:spPr>
        <p:txBody>
          <a:bodyPr/>
          <a:lstStyle>
            <a:lvl1pPr>
              <a:defRPr baseline="0"/>
            </a:lvl1pPr>
          </a:lstStyle>
          <a:p>
            <a:r>
              <a:rPr lang="en-US" dirty="0"/>
              <a:t>Click to add title</a:t>
            </a:r>
          </a:p>
        </p:txBody>
      </p:sp>
      <p:grpSp>
        <p:nvGrpSpPr>
          <p:cNvPr id="7" name="Group 6">
            <a:extLst>
              <a:ext uri="{FF2B5EF4-FFF2-40B4-BE49-F238E27FC236}">
                <a16:creationId xmlns:a16="http://schemas.microsoft.com/office/drawing/2014/main" id="{EE4AF8E1-6D3D-7A31-0DD3-7B583B821892}"/>
              </a:ext>
              <a:ext uri="{C183D7F6-B498-43B3-948B-1728B52AA6E4}">
                <adec:decorative xmlns:adec="http://schemas.microsoft.com/office/drawing/2017/decorative" val="1"/>
              </a:ext>
            </a:extLst>
          </p:cNvPr>
          <p:cNvGrpSpPr/>
          <p:nvPr userDrawn="1"/>
        </p:nvGrpSpPr>
        <p:grpSpPr>
          <a:xfrm>
            <a:off x="1320120" y="2020391"/>
            <a:ext cx="9378501" cy="2410190"/>
            <a:chOff x="1320120" y="2020391"/>
            <a:chExt cx="9378501" cy="2410190"/>
          </a:xfrm>
        </p:grpSpPr>
        <p:sp>
          <p:nvSpPr>
            <p:cNvPr id="8" name="Freeform: Shape 7" descr="timeline ">
              <a:extLst>
                <a:ext uri="{FF2B5EF4-FFF2-40B4-BE49-F238E27FC236}">
                  <a16:creationId xmlns:a16="http://schemas.microsoft.com/office/drawing/2014/main" id="{95FFD2E4-8235-F2BF-A205-9D552619322C}"/>
                </a:ext>
              </a:extLst>
            </p:cNvPr>
            <p:cNvSpPr/>
            <p:nvPr/>
          </p:nvSpPr>
          <p:spPr>
            <a:xfrm flipH="1" flipV="1">
              <a:off x="1392439" y="2020391"/>
              <a:ext cx="9252295" cy="2410190"/>
            </a:xfrm>
            <a:custGeom>
              <a:avLst/>
              <a:gdLst>
                <a:gd name="connsiteX0" fmla="*/ 1192508 w 9252295"/>
                <a:gd name="connsiteY0" fmla="*/ 2410190 h 2410190"/>
                <a:gd name="connsiteX1" fmla="*/ 0 w 9252295"/>
                <a:gd name="connsiteY1" fmla="*/ 1217682 h 2410190"/>
                <a:gd name="connsiteX2" fmla="*/ 1107 w 9252295"/>
                <a:gd name="connsiteY2" fmla="*/ 1206703 h 2410190"/>
                <a:gd name="connsiteX3" fmla="*/ 96158 w 9252295"/>
                <a:gd name="connsiteY3" fmla="*/ 1206703 h 2410190"/>
                <a:gd name="connsiteX4" fmla="*/ 95051 w 9252295"/>
                <a:gd name="connsiteY4" fmla="*/ 1217682 h 2410190"/>
                <a:gd name="connsiteX5" fmla="*/ 1192508 w 9252295"/>
                <a:gd name="connsiteY5" fmla="*/ 2315139 h 2410190"/>
                <a:gd name="connsiteX6" fmla="*/ 2289965 w 9252295"/>
                <a:gd name="connsiteY6" fmla="*/ 1217682 h 2410190"/>
                <a:gd name="connsiteX7" fmla="*/ 2289554 w 9252295"/>
                <a:gd name="connsiteY7" fmla="*/ 1209531 h 2410190"/>
                <a:gd name="connsiteX8" fmla="*/ 2290085 w 9252295"/>
                <a:gd name="connsiteY8" fmla="*/ 1209531 h 2410190"/>
                <a:gd name="connsiteX9" fmla="*/ 2295831 w 9252295"/>
                <a:gd name="connsiteY9" fmla="*/ 1095755 h 2410190"/>
                <a:gd name="connsiteX10" fmla="*/ 3482182 w 9252295"/>
                <a:gd name="connsiteY10" fmla="*/ 25174 h 2410190"/>
                <a:gd name="connsiteX11" fmla="*/ 4668533 w 9252295"/>
                <a:gd name="connsiteY11" fmla="*/ 1095755 h 2410190"/>
                <a:gd name="connsiteX12" fmla="*/ 4674278 w 9252295"/>
                <a:gd name="connsiteY12" fmla="*/ 1209531 h 2410190"/>
                <a:gd name="connsiteX13" fmla="*/ 4673516 w 9252295"/>
                <a:gd name="connsiteY13" fmla="*/ 1209531 h 2410190"/>
                <a:gd name="connsiteX14" fmla="*/ 4678322 w 9252295"/>
                <a:gd name="connsiteY14" fmla="*/ 1304717 h 2410190"/>
                <a:gd name="connsiteX15" fmla="*/ 5770114 w 9252295"/>
                <a:gd name="connsiteY15" fmla="*/ 2289966 h 2410190"/>
                <a:gd name="connsiteX16" fmla="*/ 6861904 w 9252295"/>
                <a:gd name="connsiteY16" fmla="*/ 1304717 h 2410190"/>
                <a:gd name="connsiteX17" fmla="*/ 6867159 w 9252295"/>
                <a:gd name="connsiteY17" fmla="*/ 1200660 h 2410190"/>
                <a:gd name="connsiteX18" fmla="*/ 6867690 w 9252295"/>
                <a:gd name="connsiteY18" fmla="*/ 1200660 h 2410190"/>
                <a:gd name="connsiteX19" fmla="*/ 6867279 w 9252295"/>
                <a:gd name="connsiteY19" fmla="*/ 1192508 h 2410190"/>
                <a:gd name="connsiteX20" fmla="*/ 8059787 w 9252295"/>
                <a:gd name="connsiteY20" fmla="*/ 0 h 2410190"/>
                <a:gd name="connsiteX21" fmla="*/ 9252295 w 9252295"/>
                <a:gd name="connsiteY21" fmla="*/ 1192508 h 2410190"/>
                <a:gd name="connsiteX22" fmla="*/ 9251964 w 9252295"/>
                <a:gd name="connsiteY22" fmla="*/ 1195794 h 2410190"/>
                <a:gd name="connsiteX23" fmla="*/ 9156913 w 9252295"/>
                <a:gd name="connsiteY23" fmla="*/ 1195794 h 2410190"/>
                <a:gd name="connsiteX24" fmla="*/ 9157244 w 9252295"/>
                <a:gd name="connsiteY24" fmla="*/ 1192508 h 2410190"/>
                <a:gd name="connsiteX25" fmla="*/ 8059787 w 9252295"/>
                <a:gd name="connsiteY25" fmla="*/ 95051 h 2410190"/>
                <a:gd name="connsiteX26" fmla="*/ 6962330 w 9252295"/>
                <a:gd name="connsiteY26" fmla="*/ 1192508 h 2410190"/>
                <a:gd name="connsiteX27" fmla="*/ 6962741 w 9252295"/>
                <a:gd name="connsiteY27" fmla="*/ 1200660 h 2410190"/>
                <a:gd name="connsiteX28" fmla="*/ 6962209 w 9252295"/>
                <a:gd name="connsiteY28" fmla="*/ 1200660 h 2410190"/>
                <a:gd name="connsiteX29" fmla="*/ 6956464 w 9252295"/>
                <a:gd name="connsiteY29" fmla="*/ 1314435 h 2410190"/>
                <a:gd name="connsiteX30" fmla="*/ 5770114 w 9252295"/>
                <a:gd name="connsiteY30" fmla="*/ 2385016 h 2410190"/>
                <a:gd name="connsiteX31" fmla="*/ 4583763 w 9252295"/>
                <a:gd name="connsiteY31" fmla="*/ 1314435 h 2410190"/>
                <a:gd name="connsiteX32" fmla="*/ 4578017 w 9252295"/>
                <a:gd name="connsiteY32" fmla="*/ 1200660 h 2410190"/>
                <a:gd name="connsiteX33" fmla="*/ 4578780 w 9252295"/>
                <a:gd name="connsiteY33" fmla="*/ 1200660 h 2410190"/>
                <a:gd name="connsiteX34" fmla="*/ 4573974 w 9252295"/>
                <a:gd name="connsiteY34" fmla="*/ 1105474 h 2410190"/>
                <a:gd name="connsiteX35" fmla="*/ 3482182 w 9252295"/>
                <a:gd name="connsiteY35" fmla="*/ 120225 h 2410190"/>
                <a:gd name="connsiteX36" fmla="*/ 2390391 w 9252295"/>
                <a:gd name="connsiteY36" fmla="*/ 1105474 h 2410190"/>
                <a:gd name="connsiteX37" fmla="*/ 2385136 w 9252295"/>
                <a:gd name="connsiteY37" fmla="*/ 1209531 h 2410190"/>
                <a:gd name="connsiteX38" fmla="*/ 2384604 w 9252295"/>
                <a:gd name="connsiteY38" fmla="*/ 1209531 h 2410190"/>
                <a:gd name="connsiteX39" fmla="*/ 2385016 w 9252295"/>
                <a:gd name="connsiteY39" fmla="*/ 1217682 h 2410190"/>
                <a:gd name="connsiteX40" fmla="*/ 1192508 w 9252295"/>
                <a:gd name="connsiteY40" fmla="*/ 2410190 h 2410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252295" h="2410190">
                  <a:moveTo>
                    <a:pt x="1192508" y="2410190"/>
                  </a:moveTo>
                  <a:cubicBezTo>
                    <a:pt x="533904" y="2410190"/>
                    <a:pt x="0" y="1876286"/>
                    <a:pt x="0" y="1217682"/>
                  </a:cubicBezTo>
                  <a:lnTo>
                    <a:pt x="1107" y="1206703"/>
                  </a:lnTo>
                  <a:lnTo>
                    <a:pt x="96158" y="1206703"/>
                  </a:lnTo>
                  <a:lnTo>
                    <a:pt x="95051" y="1217682"/>
                  </a:lnTo>
                  <a:cubicBezTo>
                    <a:pt x="95051" y="1823791"/>
                    <a:pt x="586400" y="2315139"/>
                    <a:pt x="1192508" y="2315139"/>
                  </a:cubicBezTo>
                  <a:cubicBezTo>
                    <a:pt x="1798616" y="2315139"/>
                    <a:pt x="2289965" y="1823791"/>
                    <a:pt x="2289965" y="1217682"/>
                  </a:cubicBezTo>
                  <a:lnTo>
                    <a:pt x="2289554" y="1209531"/>
                  </a:lnTo>
                  <a:lnTo>
                    <a:pt x="2290085" y="1209531"/>
                  </a:lnTo>
                  <a:lnTo>
                    <a:pt x="2295831" y="1095755"/>
                  </a:lnTo>
                  <a:cubicBezTo>
                    <a:pt x="2356899" y="494427"/>
                    <a:pt x="2864742" y="25174"/>
                    <a:pt x="3482182" y="25174"/>
                  </a:cubicBezTo>
                  <a:cubicBezTo>
                    <a:pt x="4099623" y="25174"/>
                    <a:pt x="4607465" y="494427"/>
                    <a:pt x="4668533" y="1095755"/>
                  </a:cubicBezTo>
                  <a:lnTo>
                    <a:pt x="4674278" y="1209531"/>
                  </a:lnTo>
                  <a:lnTo>
                    <a:pt x="4673516" y="1209531"/>
                  </a:lnTo>
                  <a:lnTo>
                    <a:pt x="4678322" y="1304717"/>
                  </a:lnTo>
                  <a:cubicBezTo>
                    <a:pt x="4734523" y="1858116"/>
                    <a:pt x="5201886" y="2289966"/>
                    <a:pt x="5770114" y="2289966"/>
                  </a:cubicBezTo>
                  <a:cubicBezTo>
                    <a:pt x="6338340" y="2289966"/>
                    <a:pt x="6805704" y="1858116"/>
                    <a:pt x="6861904" y="1304717"/>
                  </a:cubicBezTo>
                  <a:lnTo>
                    <a:pt x="6867159" y="1200660"/>
                  </a:lnTo>
                  <a:lnTo>
                    <a:pt x="6867690" y="1200660"/>
                  </a:lnTo>
                  <a:lnTo>
                    <a:pt x="6867279" y="1192508"/>
                  </a:lnTo>
                  <a:cubicBezTo>
                    <a:pt x="6867279" y="533905"/>
                    <a:pt x="7401183" y="0"/>
                    <a:pt x="8059787" y="0"/>
                  </a:cubicBezTo>
                  <a:cubicBezTo>
                    <a:pt x="8718390" y="0"/>
                    <a:pt x="9252295" y="533905"/>
                    <a:pt x="9252295" y="1192508"/>
                  </a:cubicBezTo>
                  <a:lnTo>
                    <a:pt x="9251964" y="1195794"/>
                  </a:lnTo>
                  <a:lnTo>
                    <a:pt x="9156913" y="1195794"/>
                  </a:lnTo>
                  <a:lnTo>
                    <a:pt x="9157244" y="1192508"/>
                  </a:lnTo>
                  <a:cubicBezTo>
                    <a:pt x="9157244" y="586400"/>
                    <a:pt x="8665895" y="95051"/>
                    <a:pt x="8059787" y="95051"/>
                  </a:cubicBezTo>
                  <a:cubicBezTo>
                    <a:pt x="7453679" y="95051"/>
                    <a:pt x="6962330" y="586400"/>
                    <a:pt x="6962330" y="1192508"/>
                  </a:cubicBezTo>
                  <a:lnTo>
                    <a:pt x="6962741" y="1200660"/>
                  </a:lnTo>
                  <a:lnTo>
                    <a:pt x="6962209" y="1200660"/>
                  </a:lnTo>
                  <a:lnTo>
                    <a:pt x="6956464" y="1314435"/>
                  </a:lnTo>
                  <a:cubicBezTo>
                    <a:pt x="6895396" y="1915764"/>
                    <a:pt x="6387554" y="2385016"/>
                    <a:pt x="5770114" y="2385016"/>
                  </a:cubicBezTo>
                  <a:cubicBezTo>
                    <a:pt x="5152672" y="2385016"/>
                    <a:pt x="4644831" y="1915764"/>
                    <a:pt x="4583763" y="1314435"/>
                  </a:cubicBezTo>
                  <a:lnTo>
                    <a:pt x="4578017" y="1200660"/>
                  </a:lnTo>
                  <a:lnTo>
                    <a:pt x="4578780" y="1200660"/>
                  </a:lnTo>
                  <a:lnTo>
                    <a:pt x="4573974" y="1105474"/>
                  </a:lnTo>
                  <a:cubicBezTo>
                    <a:pt x="4517772" y="552075"/>
                    <a:pt x="4050409" y="120225"/>
                    <a:pt x="3482182" y="120225"/>
                  </a:cubicBezTo>
                  <a:cubicBezTo>
                    <a:pt x="2913956" y="120225"/>
                    <a:pt x="2446592" y="552075"/>
                    <a:pt x="2390391" y="1105474"/>
                  </a:cubicBezTo>
                  <a:lnTo>
                    <a:pt x="2385136" y="1209531"/>
                  </a:lnTo>
                  <a:lnTo>
                    <a:pt x="2384604" y="1209531"/>
                  </a:lnTo>
                  <a:lnTo>
                    <a:pt x="2385016" y="1217682"/>
                  </a:lnTo>
                  <a:cubicBezTo>
                    <a:pt x="2385016" y="1876286"/>
                    <a:pt x="1851111" y="2410190"/>
                    <a:pt x="1192508" y="2410190"/>
                  </a:cubicBezTo>
                  <a:close/>
                </a:path>
              </a:pathLst>
            </a:custGeom>
            <a:gradFill flip="none" rotWithShape="1">
              <a:gsLst>
                <a:gs pos="61000">
                  <a:schemeClr val="accent6"/>
                </a:gs>
                <a:gs pos="39000">
                  <a:schemeClr val="accent5"/>
                </a:gs>
                <a:gs pos="18000">
                  <a:schemeClr val="accent4"/>
                </a:gs>
                <a:gs pos="92000">
                  <a:schemeClr val="accent3"/>
                </a:gs>
              </a:gsLst>
              <a:lin ang="10800000" scaled="0"/>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4000" dirty="0">
                <a:solidFill>
                  <a:schemeClr val="accent2"/>
                </a:solidFill>
              </a:endParaRPr>
            </a:p>
          </p:txBody>
        </p:sp>
        <p:sp>
          <p:nvSpPr>
            <p:cNvPr id="9" name="Oval 8" descr="timeline endpoints">
              <a:extLst>
                <a:ext uri="{FF2B5EF4-FFF2-40B4-BE49-F238E27FC236}">
                  <a16:creationId xmlns:a16="http://schemas.microsoft.com/office/drawing/2014/main" id="{FD500365-FF2B-BD97-E160-2EE37926D791}"/>
                </a:ext>
              </a:extLst>
            </p:cNvPr>
            <p:cNvSpPr/>
            <p:nvPr/>
          </p:nvSpPr>
          <p:spPr>
            <a:xfrm>
              <a:off x="1320120" y="3149771"/>
              <a:ext cx="218092" cy="218092"/>
            </a:xfrm>
            <a:prstGeom prst="ellipse">
              <a:avLst/>
            </a:prstGeom>
            <a:solidFill>
              <a:schemeClr val="accent4"/>
            </a:solid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descr="timeline endpoints">
              <a:extLst>
                <a:ext uri="{FF2B5EF4-FFF2-40B4-BE49-F238E27FC236}">
                  <a16:creationId xmlns:a16="http://schemas.microsoft.com/office/drawing/2014/main" id="{34C8CF17-1B0C-28D1-6E4D-5187FFFDCE2D}"/>
                </a:ext>
              </a:extLst>
            </p:cNvPr>
            <p:cNvSpPr/>
            <p:nvPr/>
          </p:nvSpPr>
          <p:spPr>
            <a:xfrm>
              <a:off x="10480529" y="3149771"/>
              <a:ext cx="218092" cy="218092"/>
            </a:xfrm>
            <a:prstGeom prst="ellipse">
              <a:avLst/>
            </a:prstGeom>
            <a:solidFill>
              <a:schemeClr val="accent3"/>
            </a:solid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0A472"/>
                </a:solidFill>
              </a:endParaRPr>
            </a:p>
          </p:txBody>
        </p:sp>
      </p:grpSp>
      <p:sp>
        <p:nvSpPr>
          <p:cNvPr id="12" name="Text Placeholder 11">
            <a:extLst>
              <a:ext uri="{FF2B5EF4-FFF2-40B4-BE49-F238E27FC236}">
                <a16:creationId xmlns:a16="http://schemas.microsoft.com/office/drawing/2014/main" id="{488AC32E-428F-9A0A-3195-B3423A2C9397}"/>
              </a:ext>
            </a:extLst>
          </p:cNvPr>
          <p:cNvSpPr>
            <a:spLocks noGrp="1"/>
          </p:cNvSpPr>
          <p:nvPr>
            <p:ph type="body" sz="quarter" idx="18" hasCustomPrompt="1"/>
          </p:nvPr>
        </p:nvSpPr>
        <p:spPr>
          <a:xfrm>
            <a:off x="1980355" y="2660943"/>
            <a:ext cx="1161288" cy="1161288"/>
          </a:xfrm>
          <a:prstGeom prst="ellipse">
            <a:avLst/>
          </a:prstGeom>
          <a:ln w="38100">
            <a:solidFill>
              <a:schemeClr val="accent4"/>
            </a:solidFill>
          </a:ln>
        </p:spPr>
        <p:txBody>
          <a:bodyPr anchor="ctr">
            <a:noAutofit/>
          </a:bodyPr>
          <a:lstStyle>
            <a:lvl1pPr marL="0" indent="0" algn="ctr">
              <a:buNone/>
              <a:defRPr sz="3200" cap="all" baseline="0">
                <a:solidFill>
                  <a:schemeClr val="accent4"/>
                </a:solidFill>
              </a:defRPr>
            </a:lvl1pPr>
            <a:lvl2pPr marL="457200" indent="0" algn="ctr">
              <a:buNone/>
              <a:defRPr sz="1600"/>
            </a:lvl2pPr>
            <a:lvl3pPr marL="914400" indent="0" algn="ctr">
              <a:buNone/>
              <a:defRPr sz="1400"/>
            </a:lvl3pPr>
            <a:lvl4pPr marL="1371600" indent="0" algn="ctr">
              <a:buNone/>
              <a:defRPr sz="1200"/>
            </a:lvl4pPr>
            <a:lvl5pPr marL="1828800" indent="0" algn="ctr">
              <a:buNone/>
              <a:defRPr sz="1200"/>
            </a:lvl5pPr>
          </a:lstStyle>
          <a:p>
            <a:pPr lvl="0"/>
            <a:r>
              <a:rPr lang="en-US" dirty="0"/>
              <a:t>Q1</a:t>
            </a:r>
          </a:p>
        </p:txBody>
      </p:sp>
      <p:sp>
        <p:nvSpPr>
          <p:cNvPr id="18" name="Text Placeholder 48">
            <a:extLst>
              <a:ext uri="{FF2B5EF4-FFF2-40B4-BE49-F238E27FC236}">
                <a16:creationId xmlns:a16="http://schemas.microsoft.com/office/drawing/2014/main" id="{D127D48E-3E09-48C7-AB33-FBD643EFA52E}"/>
              </a:ext>
            </a:extLst>
          </p:cNvPr>
          <p:cNvSpPr>
            <a:spLocks noGrp="1"/>
          </p:cNvSpPr>
          <p:nvPr>
            <p:ph type="body" sz="quarter" idx="10" hasCustomPrompt="1"/>
          </p:nvPr>
        </p:nvSpPr>
        <p:spPr>
          <a:xfrm>
            <a:off x="1823914" y="4817717"/>
            <a:ext cx="1796396" cy="302186"/>
          </a:xfrm>
        </p:spPr>
        <p:txBody>
          <a:bodyPr>
            <a:noAutofit/>
          </a:bodyPr>
          <a:lstStyle>
            <a:lvl1pPr marL="0" indent="0">
              <a:buNone/>
              <a:defRPr sz="2000" b="1" cap="all" baseline="0">
                <a:solidFill>
                  <a:schemeClr val="accent4"/>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text</a:t>
            </a:r>
          </a:p>
        </p:txBody>
      </p:sp>
      <p:sp>
        <p:nvSpPr>
          <p:cNvPr id="19" name="Text Placeholder 50">
            <a:extLst>
              <a:ext uri="{FF2B5EF4-FFF2-40B4-BE49-F238E27FC236}">
                <a16:creationId xmlns:a16="http://schemas.microsoft.com/office/drawing/2014/main" id="{A1B91BF4-B790-4F67-98EB-FE905527BFF8}"/>
              </a:ext>
            </a:extLst>
          </p:cNvPr>
          <p:cNvSpPr>
            <a:spLocks noGrp="1"/>
          </p:cNvSpPr>
          <p:nvPr>
            <p:ph type="body" sz="quarter" idx="11" hasCustomPrompt="1"/>
          </p:nvPr>
        </p:nvSpPr>
        <p:spPr>
          <a:xfrm>
            <a:off x="1823914" y="5210963"/>
            <a:ext cx="1813567" cy="706438"/>
          </a:xfrm>
        </p:spPr>
        <p:txBody>
          <a:bodyPr>
            <a:noAutofit/>
          </a:bodyPr>
          <a:lstStyle>
            <a:lvl1pPr marL="0" indent="0">
              <a:lnSpc>
                <a:spcPct val="100000"/>
              </a:lnSpc>
              <a:buNone/>
              <a:defRPr sz="12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Click to add text</a:t>
            </a:r>
          </a:p>
        </p:txBody>
      </p:sp>
      <p:sp>
        <p:nvSpPr>
          <p:cNvPr id="13" name="Text Placeholder 11">
            <a:extLst>
              <a:ext uri="{FF2B5EF4-FFF2-40B4-BE49-F238E27FC236}">
                <a16:creationId xmlns:a16="http://schemas.microsoft.com/office/drawing/2014/main" id="{38A1666A-610A-35B4-038A-027C26F293CD}"/>
              </a:ext>
            </a:extLst>
          </p:cNvPr>
          <p:cNvSpPr>
            <a:spLocks noGrp="1"/>
          </p:cNvSpPr>
          <p:nvPr>
            <p:ph type="body" sz="quarter" idx="19" hasCustomPrompt="1"/>
          </p:nvPr>
        </p:nvSpPr>
        <p:spPr>
          <a:xfrm>
            <a:off x="4279505" y="2660943"/>
            <a:ext cx="1161288" cy="1161288"/>
          </a:xfrm>
          <a:prstGeom prst="ellipse">
            <a:avLst/>
          </a:prstGeom>
          <a:ln w="38100">
            <a:solidFill>
              <a:schemeClr val="accent5"/>
            </a:solidFill>
          </a:ln>
        </p:spPr>
        <p:txBody>
          <a:bodyPr anchor="ctr">
            <a:noAutofit/>
          </a:bodyPr>
          <a:lstStyle>
            <a:lvl1pPr marL="0" indent="0" algn="ctr">
              <a:buNone/>
              <a:defRPr sz="3200" cap="all" baseline="0">
                <a:solidFill>
                  <a:schemeClr val="accent5"/>
                </a:solidFill>
              </a:defRPr>
            </a:lvl1pPr>
            <a:lvl2pPr marL="457200" indent="0" algn="ctr">
              <a:buNone/>
              <a:defRPr sz="1600"/>
            </a:lvl2pPr>
            <a:lvl3pPr marL="914400" indent="0" algn="ctr">
              <a:buNone/>
              <a:defRPr sz="1400"/>
            </a:lvl3pPr>
            <a:lvl4pPr marL="1371600" indent="0" algn="ctr">
              <a:buNone/>
              <a:defRPr sz="1200"/>
            </a:lvl4pPr>
            <a:lvl5pPr marL="1828800" indent="0" algn="ctr">
              <a:buNone/>
              <a:defRPr sz="1200"/>
            </a:lvl5pPr>
          </a:lstStyle>
          <a:p>
            <a:pPr lvl="0"/>
            <a:r>
              <a:rPr lang="en-US" dirty="0"/>
              <a:t>Q2</a:t>
            </a:r>
          </a:p>
        </p:txBody>
      </p:sp>
      <p:sp>
        <p:nvSpPr>
          <p:cNvPr id="20" name="Text Placeholder 48">
            <a:extLst>
              <a:ext uri="{FF2B5EF4-FFF2-40B4-BE49-F238E27FC236}">
                <a16:creationId xmlns:a16="http://schemas.microsoft.com/office/drawing/2014/main" id="{CCA5F33F-1634-427F-92BF-99A5ED52A4BA}"/>
              </a:ext>
            </a:extLst>
          </p:cNvPr>
          <p:cNvSpPr>
            <a:spLocks noGrp="1"/>
          </p:cNvSpPr>
          <p:nvPr>
            <p:ph type="body" sz="quarter" idx="12" hasCustomPrompt="1"/>
          </p:nvPr>
        </p:nvSpPr>
        <p:spPr>
          <a:xfrm>
            <a:off x="4134076" y="4817717"/>
            <a:ext cx="1796396" cy="302186"/>
          </a:xfrm>
        </p:spPr>
        <p:txBody>
          <a:bodyPr>
            <a:noAutofit/>
          </a:bodyPr>
          <a:lstStyle>
            <a:lvl1pPr marL="0" indent="0">
              <a:buNone/>
              <a:defRPr sz="2000" b="1" cap="all" baseline="0">
                <a:solidFill>
                  <a:schemeClr val="accent5"/>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text</a:t>
            </a:r>
          </a:p>
        </p:txBody>
      </p:sp>
      <p:sp>
        <p:nvSpPr>
          <p:cNvPr id="21" name="Text Placeholder 50">
            <a:extLst>
              <a:ext uri="{FF2B5EF4-FFF2-40B4-BE49-F238E27FC236}">
                <a16:creationId xmlns:a16="http://schemas.microsoft.com/office/drawing/2014/main" id="{084F28D2-C99C-44DC-95CF-A18847F3B61F}"/>
              </a:ext>
            </a:extLst>
          </p:cNvPr>
          <p:cNvSpPr>
            <a:spLocks noGrp="1"/>
          </p:cNvSpPr>
          <p:nvPr>
            <p:ph type="body" sz="quarter" idx="13" hasCustomPrompt="1"/>
          </p:nvPr>
        </p:nvSpPr>
        <p:spPr>
          <a:xfrm>
            <a:off x="4134076" y="5210963"/>
            <a:ext cx="1813567" cy="706438"/>
          </a:xfrm>
        </p:spPr>
        <p:txBody>
          <a:bodyPr>
            <a:noAutofit/>
          </a:bodyPr>
          <a:lstStyle>
            <a:lvl1pPr marL="0" indent="0">
              <a:lnSpc>
                <a:spcPct val="100000"/>
              </a:lnSpc>
              <a:buNone/>
              <a:defRPr sz="12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Click to add text</a:t>
            </a:r>
          </a:p>
        </p:txBody>
      </p:sp>
      <p:sp>
        <p:nvSpPr>
          <p:cNvPr id="14" name="Text Placeholder 11">
            <a:extLst>
              <a:ext uri="{FF2B5EF4-FFF2-40B4-BE49-F238E27FC236}">
                <a16:creationId xmlns:a16="http://schemas.microsoft.com/office/drawing/2014/main" id="{3FDDA6AC-3BDE-259D-EBBE-6A7B12A217C7}"/>
              </a:ext>
            </a:extLst>
          </p:cNvPr>
          <p:cNvSpPr>
            <a:spLocks noGrp="1"/>
          </p:cNvSpPr>
          <p:nvPr>
            <p:ph type="body" sz="quarter" idx="20" hasCustomPrompt="1"/>
          </p:nvPr>
        </p:nvSpPr>
        <p:spPr>
          <a:xfrm>
            <a:off x="6578655" y="2660943"/>
            <a:ext cx="1161288" cy="1161288"/>
          </a:xfrm>
          <a:prstGeom prst="ellipse">
            <a:avLst/>
          </a:prstGeom>
          <a:ln w="38100">
            <a:solidFill>
              <a:schemeClr val="accent6"/>
            </a:solidFill>
          </a:ln>
        </p:spPr>
        <p:txBody>
          <a:bodyPr anchor="ctr">
            <a:noAutofit/>
          </a:bodyPr>
          <a:lstStyle>
            <a:lvl1pPr marL="0" indent="0" algn="ctr">
              <a:buNone/>
              <a:defRPr sz="3200" cap="all" baseline="0">
                <a:solidFill>
                  <a:schemeClr val="accent6"/>
                </a:solidFill>
              </a:defRPr>
            </a:lvl1pPr>
            <a:lvl2pPr marL="457200" indent="0" algn="ctr">
              <a:buNone/>
              <a:defRPr sz="1600"/>
            </a:lvl2pPr>
            <a:lvl3pPr marL="914400" indent="0" algn="ctr">
              <a:buNone/>
              <a:defRPr sz="1400"/>
            </a:lvl3pPr>
            <a:lvl4pPr marL="1371600" indent="0" algn="ctr">
              <a:buNone/>
              <a:defRPr sz="1200"/>
            </a:lvl4pPr>
            <a:lvl5pPr marL="1828800" indent="0" algn="ctr">
              <a:buNone/>
              <a:defRPr sz="1200"/>
            </a:lvl5pPr>
          </a:lstStyle>
          <a:p>
            <a:pPr lvl="0"/>
            <a:r>
              <a:rPr lang="en-US" dirty="0"/>
              <a:t>Q3</a:t>
            </a:r>
          </a:p>
        </p:txBody>
      </p:sp>
      <p:sp>
        <p:nvSpPr>
          <p:cNvPr id="22" name="Text Placeholder 48">
            <a:extLst>
              <a:ext uri="{FF2B5EF4-FFF2-40B4-BE49-F238E27FC236}">
                <a16:creationId xmlns:a16="http://schemas.microsoft.com/office/drawing/2014/main" id="{2402522A-E098-4FB5-B454-D6FC98D90CFE}"/>
              </a:ext>
            </a:extLst>
          </p:cNvPr>
          <p:cNvSpPr>
            <a:spLocks noGrp="1"/>
          </p:cNvSpPr>
          <p:nvPr>
            <p:ph type="body" sz="quarter" idx="14" hasCustomPrompt="1"/>
          </p:nvPr>
        </p:nvSpPr>
        <p:spPr>
          <a:xfrm>
            <a:off x="6444238" y="4817717"/>
            <a:ext cx="1796396" cy="302186"/>
          </a:xfrm>
        </p:spPr>
        <p:txBody>
          <a:bodyPr>
            <a:noAutofit/>
          </a:bodyPr>
          <a:lstStyle>
            <a:lvl1pPr marL="0" indent="0">
              <a:buNone/>
              <a:defRPr sz="2000" b="1" cap="all" baseline="0">
                <a:solidFill>
                  <a:schemeClr val="accent6"/>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text</a:t>
            </a:r>
          </a:p>
        </p:txBody>
      </p:sp>
      <p:sp>
        <p:nvSpPr>
          <p:cNvPr id="23" name="Text Placeholder 50">
            <a:extLst>
              <a:ext uri="{FF2B5EF4-FFF2-40B4-BE49-F238E27FC236}">
                <a16:creationId xmlns:a16="http://schemas.microsoft.com/office/drawing/2014/main" id="{18CF51EA-CDE2-4AA1-83CB-9DC6E212C336}"/>
              </a:ext>
            </a:extLst>
          </p:cNvPr>
          <p:cNvSpPr>
            <a:spLocks noGrp="1"/>
          </p:cNvSpPr>
          <p:nvPr>
            <p:ph type="body" sz="quarter" idx="15" hasCustomPrompt="1"/>
          </p:nvPr>
        </p:nvSpPr>
        <p:spPr>
          <a:xfrm>
            <a:off x="6444238" y="5210963"/>
            <a:ext cx="1813567" cy="706438"/>
          </a:xfrm>
        </p:spPr>
        <p:txBody>
          <a:bodyPr>
            <a:noAutofit/>
          </a:bodyPr>
          <a:lstStyle>
            <a:lvl1pPr marL="0" indent="0">
              <a:lnSpc>
                <a:spcPct val="100000"/>
              </a:lnSpc>
              <a:buNone/>
              <a:defRPr sz="12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Click to add text</a:t>
            </a:r>
          </a:p>
        </p:txBody>
      </p:sp>
      <p:sp>
        <p:nvSpPr>
          <p:cNvPr id="15" name="Text Placeholder 11">
            <a:extLst>
              <a:ext uri="{FF2B5EF4-FFF2-40B4-BE49-F238E27FC236}">
                <a16:creationId xmlns:a16="http://schemas.microsoft.com/office/drawing/2014/main" id="{4DFBC172-3AC7-02D5-403B-5AB8BAB34940}"/>
              </a:ext>
            </a:extLst>
          </p:cNvPr>
          <p:cNvSpPr>
            <a:spLocks noGrp="1"/>
          </p:cNvSpPr>
          <p:nvPr>
            <p:ph type="body" sz="quarter" idx="21" hasCustomPrompt="1"/>
          </p:nvPr>
        </p:nvSpPr>
        <p:spPr>
          <a:xfrm>
            <a:off x="8877805" y="2644842"/>
            <a:ext cx="1161288" cy="1161288"/>
          </a:xfrm>
          <a:prstGeom prst="ellipse">
            <a:avLst/>
          </a:prstGeom>
          <a:ln w="38100">
            <a:solidFill>
              <a:schemeClr val="accent3"/>
            </a:solidFill>
          </a:ln>
        </p:spPr>
        <p:txBody>
          <a:bodyPr anchor="ctr">
            <a:noAutofit/>
          </a:bodyPr>
          <a:lstStyle>
            <a:lvl1pPr marL="0" indent="0" algn="ctr">
              <a:buNone/>
              <a:defRPr sz="3200" cap="all" baseline="0">
                <a:solidFill>
                  <a:schemeClr val="accent3"/>
                </a:solidFill>
              </a:defRPr>
            </a:lvl1pPr>
            <a:lvl2pPr marL="457200" indent="0" algn="ctr">
              <a:buNone/>
              <a:defRPr sz="1600"/>
            </a:lvl2pPr>
            <a:lvl3pPr marL="914400" indent="0" algn="ctr">
              <a:buNone/>
              <a:defRPr sz="1400"/>
            </a:lvl3pPr>
            <a:lvl4pPr marL="1371600" indent="0" algn="ctr">
              <a:buNone/>
              <a:defRPr sz="1200"/>
            </a:lvl4pPr>
            <a:lvl5pPr marL="1828800" indent="0" algn="ctr">
              <a:buNone/>
              <a:defRPr sz="1200"/>
            </a:lvl5pPr>
          </a:lstStyle>
          <a:p>
            <a:pPr lvl="0"/>
            <a:r>
              <a:rPr lang="en-US" dirty="0"/>
              <a:t>Q4</a:t>
            </a:r>
          </a:p>
        </p:txBody>
      </p:sp>
      <p:sp>
        <p:nvSpPr>
          <p:cNvPr id="24" name="Text Placeholder 48">
            <a:extLst>
              <a:ext uri="{FF2B5EF4-FFF2-40B4-BE49-F238E27FC236}">
                <a16:creationId xmlns:a16="http://schemas.microsoft.com/office/drawing/2014/main" id="{FE2BFCE7-D8D1-42B7-97F2-78B1D2CB5F8F}"/>
              </a:ext>
            </a:extLst>
          </p:cNvPr>
          <p:cNvSpPr>
            <a:spLocks noGrp="1"/>
          </p:cNvSpPr>
          <p:nvPr>
            <p:ph type="body" sz="quarter" idx="16" hasCustomPrompt="1"/>
          </p:nvPr>
        </p:nvSpPr>
        <p:spPr>
          <a:xfrm>
            <a:off x="8754400" y="4817717"/>
            <a:ext cx="1796396" cy="302186"/>
          </a:xfrm>
        </p:spPr>
        <p:txBody>
          <a:bodyPr>
            <a:noAutofit/>
          </a:bodyPr>
          <a:lstStyle>
            <a:lvl1pPr marL="0" indent="0">
              <a:buNone/>
              <a:defRPr sz="2000" b="1" cap="all" baseline="0">
                <a:solidFill>
                  <a:schemeClr val="accent3"/>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text</a:t>
            </a:r>
          </a:p>
        </p:txBody>
      </p:sp>
      <p:sp>
        <p:nvSpPr>
          <p:cNvPr id="25" name="Text Placeholder 50">
            <a:extLst>
              <a:ext uri="{FF2B5EF4-FFF2-40B4-BE49-F238E27FC236}">
                <a16:creationId xmlns:a16="http://schemas.microsoft.com/office/drawing/2014/main" id="{0C4E8DE7-5691-4470-BC2C-F9F6532248C2}"/>
              </a:ext>
            </a:extLst>
          </p:cNvPr>
          <p:cNvSpPr>
            <a:spLocks noGrp="1"/>
          </p:cNvSpPr>
          <p:nvPr>
            <p:ph type="body" sz="quarter" idx="17" hasCustomPrompt="1"/>
          </p:nvPr>
        </p:nvSpPr>
        <p:spPr>
          <a:xfrm>
            <a:off x="8754400" y="5210963"/>
            <a:ext cx="1813567" cy="706438"/>
          </a:xfrm>
        </p:spPr>
        <p:txBody>
          <a:bodyPr>
            <a:noAutofit/>
          </a:bodyPr>
          <a:lstStyle>
            <a:lvl1pPr marL="0" indent="0">
              <a:lnSpc>
                <a:spcPct val="100000"/>
              </a:lnSpc>
              <a:buNone/>
              <a:defRPr sz="12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Click to add text</a:t>
            </a:r>
          </a:p>
        </p:txBody>
      </p:sp>
    </p:spTree>
    <p:extLst>
      <p:ext uri="{BB962C8B-B14F-4D97-AF65-F5344CB8AC3E}">
        <p14:creationId xmlns:p14="http://schemas.microsoft.com/office/powerpoint/2010/main" val="4126535396"/>
      </p:ext>
    </p:extLst>
  </p:cSld>
  <p:clrMapOvr>
    <a:masterClrMapping/>
  </p:clrMapOvr>
  <p:extLst>
    <p:ext uri="{DCECCB84-F9BA-43D5-87BE-67443E8EF086}">
      <p15:sldGuideLst xmlns:p15="http://schemas.microsoft.com/office/powerpoint/2012/main">
        <p15:guide id="1" pos="1920">
          <p15:clr>
            <a:srgbClr val="FBAE40"/>
          </p15:clr>
        </p15:guide>
        <p15:guide id="2" pos="3840">
          <p15:clr>
            <a:srgbClr val="FBAE40"/>
          </p15:clr>
        </p15:guide>
        <p15:guide id="3" pos="5760">
          <p15:clr>
            <a:srgbClr val="FBAE40"/>
          </p15:clr>
        </p15:guide>
        <p15:guide id="4" pos="3984">
          <p15:clr>
            <a:srgbClr val="5ACBF0"/>
          </p15:clr>
        </p15:guide>
        <p15:guide id="5" pos="3696">
          <p15:clr>
            <a:srgbClr val="5ACBF0"/>
          </p15:clr>
        </p15:guide>
        <p15:guide id="6" pos="2064">
          <p15:clr>
            <a:srgbClr val="5ACBF0"/>
          </p15:clr>
        </p15:guide>
        <p15:guide id="7" pos="1776">
          <p15:clr>
            <a:srgbClr val="5ACBF0"/>
          </p15:clr>
        </p15:guide>
        <p15:guide id="8" pos="5616">
          <p15:clr>
            <a:srgbClr val="5ACBF0"/>
          </p15:clr>
        </p15:guide>
        <p15:guide id="9" pos="5904">
          <p15:clr>
            <a:srgbClr val="5ACBF0"/>
          </p15:clr>
        </p15:guide>
        <p15:guide id="10" pos="144">
          <p15:clr>
            <a:srgbClr val="5ACBF0"/>
          </p15:clr>
        </p15:guide>
        <p15:guide id="11" orient="horz" pos="4176">
          <p15:clr>
            <a:srgbClr val="5ACBF0"/>
          </p15:clr>
        </p15:guide>
        <p15:guide id="12" pos="7536">
          <p15:clr>
            <a:srgbClr val="5ACBF0"/>
          </p15:clr>
        </p15:guide>
        <p15:guide id="13" orient="horz" pos="144">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1 Title/Finish Slide">
    <p:spTree>
      <p:nvGrpSpPr>
        <p:cNvPr id="1" name=""/>
        <p:cNvGrpSpPr/>
        <p:nvPr/>
      </p:nvGrpSpPr>
      <p:grpSpPr>
        <a:xfrm>
          <a:off x="0" y="0"/>
          <a:ext cx="0" cy="0"/>
          <a:chOff x="0" y="0"/>
          <a:chExt cx="0" cy="0"/>
        </a:xfrm>
      </p:grpSpPr>
      <p:sp>
        <p:nvSpPr>
          <p:cNvPr id="7" name="Rectangle 6">
            <a:extLst>
              <a:ext uri="{C183D7F6-B498-43B3-948B-1728B52AA6E4}">
                <adec:decorative xmlns:adec="http://schemas.microsoft.com/office/drawing/2017/decorative" val="1"/>
              </a:ext>
            </a:extLst>
          </p:cNvPr>
          <p:cNvSpPr/>
          <p:nvPr userDrawn="1"/>
        </p:nvSpPr>
        <p:spPr bwMode="blackWhite">
          <a:xfrm>
            <a:off x="254949" y="262783"/>
            <a:ext cx="11682101" cy="6332433"/>
          </a:xfrm>
          <a:prstGeom prst="rect">
            <a:avLst/>
          </a:prstGeom>
          <a:solidFill>
            <a:srgbClr val="5DC4B1"/>
          </a:solidFill>
          <a:ln>
            <a:solidFill>
              <a:srgbClr val="69C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3" name="Picture 2">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31887" y="509450"/>
            <a:ext cx="1120462" cy="1316700"/>
          </a:xfrm>
          <a:prstGeom prst="rect">
            <a:avLst/>
          </a:prstGeom>
        </p:spPr>
      </p:pic>
      <p:sp>
        <p:nvSpPr>
          <p:cNvPr id="8" name="Title 7"/>
          <p:cNvSpPr>
            <a:spLocks noGrp="1"/>
          </p:cNvSpPr>
          <p:nvPr>
            <p:ph type="title"/>
          </p:nvPr>
        </p:nvSpPr>
        <p:spPr>
          <a:xfrm>
            <a:off x="521208" y="602603"/>
            <a:ext cx="9782852" cy="1522412"/>
          </a:xfrm>
        </p:spPr>
        <p:txBody>
          <a:bodyPr>
            <a:normAutofit/>
          </a:bodyPr>
          <a:lstStyle>
            <a:lvl1pPr>
              <a:lnSpc>
                <a:spcPct val="150000"/>
              </a:lnSpc>
              <a:defRPr sz="4400">
                <a:solidFill>
                  <a:schemeClr val="tx1">
                    <a:lumMod val="85000"/>
                    <a:lumOff val="15000"/>
                  </a:schemeClr>
                </a:solidFill>
                <a:latin typeface="Arial" panose="020B0604020202020204" pitchFamily="34" charset="0"/>
                <a:cs typeface="Arial" panose="020B0604020202020204" pitchFamily="34" charset="0"/>
              </a:defRPr>
            </a:lvl1pPr>
          </a:lstStyle>
          <a:p>
            <a:endParaRPr lang="en-GB" dirty="0"/>
          </a:p>
        </p:txBody>
      </p:sp>
      <p:sp>
        <p:nvSpPr>
          <p:cNvPr id="13" name="Content Placeholder 12"/>
          <p:cNvSpPr>
            <a:spLocks noGrp="1"/>
          </p:cNvSpPr>
          <p:nvPr>
            <p:ph sz="quarter" idx="10"/>
          </p:nvPr>
        </p:nvSpPr>
        <p:spPr>
          <a:xfrm>
            <a:off x="520699" y="2781837"/>
            <a:ext cx="11202727" cy="3451538"/>
          </a:xfrm>
        </p:spPr>
        <p:txBody>
          <a:bodyPr/>
          <a:lstStyle>
            <a:lvl1pPr>
              <a:defRPr>
                <a:latin typeface="Arial" panose="020B0604020202020204" pitchFamily="34" charset="0"/>
                <a:cs typeface="Arial" panose="020B0604020202020204" pitchFamily="34" charset="0"/>
              </a:defRPr>
            </a:lvl1pPr>
          </a:lstStyle>
          <a:p>
            <a:pPr lvl="0"/>
            <a:r>
              <a:rPr lang="en-GB" dirty="0"/>
              <a:t>Click to edit Master text styles</a:t>
            </a:r>
          </a:p>
        </p:txBody>
      </p:sp>
    </p:spTree>
    <p:extLst>
      <p:ext uri="{BB962C8B-B14F-4D97-AF65-F5344CB8AC3E}">
        <p14:creationId xmlns:p14="http://schemas.microsoft.com/office/powerpoint/2010/main" val="1850209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2 Title/Finish Slide">
    <p:spTree>
      <p:nvGrpSpPr>
        <p:cNvPr id="1" name=""/>
        <p:cNvGrpSpPr/>
        <p:nvPr/>
      </p:nvGrpSpPr>
      <p:grpSpPr>
        <a:xfrm>
          <a:off x="0" y="0"/>
          <a:ext cx="0" cy="0"/>
          <a:chOff x="0" y="0"/>
          <a:chExt cx="0" cy="0"/>
        </a:xfrm>
      </p:grpSpPr>
      <p:sp>
        <p:nvSpPr>
          <p:cNvPr id="2" name="Rounded Rectangle 1">
            <a:extLst>
              <a:ext uri="{C183D7F6-B498-43B3-948B-1728B52AA6E4}">
                <adec:decorative xmlns:adec="http://schemas.microsoft.com/office/drawing/2017/decorative" val="1"/>
              </a:ext>
            </a:extLst>
          </p:cNvPr>
          <p:cNvSpPr/>
          <p:nvPr userDrawn="1"/>
        </p:nvSpPr>
        <p:spPr>
          <a:xfrm>
            <a:off x="-367344" y="570669"/>
            <a:ext cx="8792308" cy="2674177"/>
          </a:xfrm>
          <a:prstGeom prst="round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pic>
        <p:nvPicPr>
          <p:cNvPr id="3" name="Picture 2">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70524" y="457934"/>
            <a:ext cx="1120462" cy="1316700"/>
          </a:xfrm>
          <a:prstGeom prst="rect">
            <a:avLst/>
          </a:prstGeom>
        </p:spPr>
      </p:pic>
      <p:sp>
        <p:nvSpPr>
          <p:cNvPr id="8" name="Title 7"/>
          <p:cNvSpPr>
            <a:spLocks noGrp="1"/>
          </p:cNvSpPr>
          <p:nvPr>
            <p:ph type="title"/>
          </p:nvPr>
        </p:nvSpPr>
        <p:spPr>
          <a:xfrm>
            <a:off x="0" y="668740"/>
            <a:ext cx="8325134" cy="2470245"/>
          </a:xfrm>
        </p:spPr>
        <p:txBody>
          <a:bodyPr>
            <a:normAutofit/>
          </a:bodyPr>
          <a:lstStyle>
            <a:lvl1pPr>
              <a:lnSpc>
                <a:spcPct val="150000"/>
              </a:lnSpc>
              <a:defRPr sz="4400">
                <a:solidFill>
                  <a:schemeClr val="tx1">
                    <a:lumMod val="85000"/>
                    <a:lumOff val="15000"/>
                  </a:schemeClr>
                </a:solidFill>
                <a:latin typeface="Arial" panose="020B0604020202020204" pitchFamily="34" charset="0"/>
                <a:cs typeface="Arial" panose="020B0604020202020204" pitchFamily="34" charset="0"/>
              </a:defRPr>
            </a:lvl1pPr>
          </a:lstStyle>
          <a:p>
            <a:r>
              <a:rPr lang="en-GB" dirty="0"/>
              <a:t>Click to edit Master title style</a:t>
            </a:r>
          </a:p>
        </p:txBody>
      </p:sp>
      <p:sp>
        <p:nvSpPr>
          <p:cNvPr id="13" name="Content Placeholder 12"/>
          <p:cNvSpPr>
            <a:spLocks noGrp="1"/>
          </p:cNvSpPr>
          <p:nvPr>
            <p:ph sz="quarter" idx="10"/>
          </p:nvPr>
        </p:nvSpPr>
        <p:spPr>
          <a:xfrm>
            <a:off x="2088107" y="3300609"/>
            <a:ext cx="9558746" cy="2980725"/>
          </a:xfrm>
        </p:spPr>
        <p:txBody>
          <a:bodyPr/>
          <a:lstStyle>
            <a:lvl1pPr>
              <a:defRPr>
                <a:latin typeface="Arial" panose="020B0604020202020204" pitchFamily="34" charset="0"/>
                <a:cs typeface="Arial" panose="020B0604020202020204" pitchFamily="34" charset="0"/>
              </a:defRPr>
            </a:lvl1pPr>
          </a:lstStyle>
          <a:p>
            <a:pPr lvl="0"/>
            <a:r>
              <a:rPr lang="en-GB" dirty="0"/>
              <a:t>Click to edit Master text styles</a:t>
            </a:r>
          </a:p>
        </p:txBody>
      </p:sp>
    </p:spTree>
    <p:extLst>
      <p:ext uri="{BB962C8B-B14F-4D97-AF65-F5344CB8AC3E}">
        <p14:creationId xmlns:p14="http://schemas.microsoft.com/office/powerpoint/2010/main" val="2820432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3 Title/Finish Slide">
    <p:bg>
      <p:bgRef idx="1001">
        <a:schemeClr val="bg1"/>
      </p:bgRef>
    </p:bg>
    <p:spTree>
      <p:nvGrpSpPr>
        <p:cNvPr id="1" name=""/>
        <p:cNvGrpSpPr/>
        <p:nvPr/>
      </p:nvGrpSpPr>
      <p:grpSpPr>
        <a:xfrm>
          <a:off x="0" y="0"/>
          <a:ext cx="0" cy="0"/>
          <a:chOff x="0" y="0"/>
          <a:chExt cx="0" cy="0"/>
        </a:xfrm>
      </p:grpSpPr>
      <p:sp>
        <p:nvSpPr>
          <p:cNvPr id="2" name="Rounded Rectangle 1">
            <a:extLst>
              <a:ext uri="{C183D7F6-B498-43B3-948B-1728B52AA6E4}">
                <adec:decorative xmlns:adec="http://schemas.microsoft.com/office/drawing/2017/decorative" val="1"/>
              </a:ext>
            </a:extLst>
          </p:cNvPr>
          <p:cNvSpPr/>
          <p:nvPr userDrawn="1"/>
        </p:nvSpPr>
        <p:spPr>
          <a:xfrm>
            <a:off x="3882685" y="3637877"/>
            <a:ext cx="8792308" cy="2762189"/>
          </a:xfrm>
          <a:prstGeom prst="round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pic>
        <p:nvPicPr>
          <p:cNvPr id="3" name="Picture 2">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70524" y="457934"/>
            <a:ext cx="1120462" cy="1316700"/>
          </a:xfrm>
          <a:prstGeom prst="rect">
            <a:avLst/>
          </a:prstGeom>
        </p:spPr>
      </p:pic>
      <p:sp>
        <p:nvSpPr>
          <p:cNvPr id="8" name="Title 7"/>
          <p:cNvSpPr>
            <a:spLocks noGrp="1"/>
          </p:cNvSpPr>
          <p:nvPr>
            <p:ph type="title"/>
          </p:nvPr>
        </p:nvSpPr>
        <p:spPr>
          <a:xfrm>
            <a:off x="3882685" y="3743685"/>
            <a:ext cx="8168287" cy="2601789"/>
          </a:xfrm>
        </p:spPr>
        <p:txBody>
          <a:bodyPr>
            <a:normAutofit/>
          </a:bodyPr>
          <a:lstStyle>
            <a:lvl1pPr>
              <a:lnSpc>
                <a:spcPct val="150000"/>
              </a:lnSpc>
              <a:defRPr sz="4400">
                <a:solidFill>
                  <a:schemeClr val="tx1">
                    <a:lumMod val="85000"/>
                    <a:lumOff val="15000"/>
                  </a:schemeClr>
                </a:solidFill>
                <a:latin typeface="Arial" panose="020B0604020202020204" pitchFamily="34" charset="0"/>
                <a:cs typeface="Arial" panose="020B0604020202020204" pitchFamily="34" charset="0"/>
              </a:defRPr>
            </a:lvl1pPr>
          </a:lstStyle>
          <a:p>
            <a:r>
              <a:rPr lang="en-GB" dirty="0"/>
              <a:t>Click to edit Master title style</a:t>
            </a:r>
          </a:p>
        </p:txBody>
      </p:sp>
      <p:sp>
        <p:nvSpPr>
          <p:cNvPr id="13" name="Content Placeholder 12"/>
          <p:cNvSpPr>
            <a:spLocks noGrp="1"/>
          </p:cNvSpPr>
          <p:nvPr>
            <p:ph sz="quarter" idx="10"/>
          </p:nvPr>
        </p:nvSpPr>
        <p:spPr>
          <a:xfrm>
            <a:off x="520700" y="457934"/>
            <a:ext cx="7528596" cy="2980725"/>
          </a:xfrm>
        </p:spPr>
        <p:txBody>
          <a:bodyPr/>
          <a:lstStyle>
            <a:lvl1pPr>
              <a:defRPr>
                <a:latin typeface="Arial" panose="020B0604020202020204" pitchFamily="34" charset="0"/>
                <a:cs typeface="Arial" panose="020B0604020202020204" pitchFamily="34" charset="0"/>
              </a:defRPr>
            </a:lvl1pPr>
          </a:lstStyle>
          <a:p>
            <a:pPr lvl="0"/>
            <a:r>
              <a:rPr lang="en-GB" dirty="0"/>
              <a:t>Click to edit Master text styles</a:t>
            </a:r>
          </a:p>
        </p:txBody>
      </p:sp>
    </p:spTree>
    <p:extLst>
      <p:ext uri="{BB962C8B-B14F-4D97-AF65-F5344CB8AC3E}">
        <p14:creationId xmlns:p14="http://schemas.microsoft.com/office/powerpoint/2010/main" val="564087062"/>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 Title Content">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userDrawn="1"/>
        </p:nvSpPr>
        <p:spPr bwMode="blackWhite">
          <a:xfrm>
            <a:off x="283087" y="276852"/>
            <a:ext cx="11683049" cy="1025103"/>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lvl="0" algn="ctr"/>
            <a:endParaRPr lang="en-US" dirty="0"/>
          </a:p>
        </p:txBody>
      </p:sp>
      <p:sp>
        <p:nvSpPr>
          <p:cNvPr id="2" name="Title 1"/>
          <p:cNvSpPr>
            <a:spLocks noGrp="1"/>
          </p:cNvSpPr>
          <p:nvPr>
            <p:ph type="title"/>
          </p:nvPr>
        </p:nvSpPr>
        <p:spPr>
          <a:xfrm>
            <a:off x="379539" y="276851"/>
            <a:ext cx="11529374" cy="1025102"/>
          </a:xfrm>
        </p:spPr>
        <p:txBody>
          <a:bodyPr>
            <a:normAutofit/>
          </a:bodyPr>
          <a:lstStyle>
            <a:lvl1pPr>
              <a:defRPr sz="4000" b="0">
                <a:solidFill>
                  <a:schemeClr val="tx1">
                    <a:lumMod val="85000"/>
                    <a:lumOff val="15000"/>
                  </a:schemeClr>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7" name="Content Placeholder 6"/>
          <p:cNvSpPr>
            <a:spLocks noGrp="1"/>
          </p:cNvSpPr>
          <p:nvPr>
            <p:ph sz="quarter" idx="13"/>
          </p:nvPr>
        </p:nvSpPr>
        <p:spPr>
          <a:xfrm>
            <a:off x="511360" y="1588451"/>
            <a:ext cx="11094486" cy="4837949"/>
          </a:xfrm>
          <a:noFill/>
          <a:ln w="12700">
            <a:solidFill>
              <a:schemeClr val="accent5">
                <a:lumMod val="60000"/>
                <a:lumOff val="40000"/>
              </a:schemeClr>
            </a:solidFill>
          </a:ln>
        </p:spPr>
        <p:txBody>
          <a:bodyPr vert="horz" lIns="91440" tIns="45720" rIns="91440" bIns="45720" rtlCol="0">
            <a:normAutofit/>
          </a:bodyPr>
          <a:lstStyle>
            <a:lvl1pPr>
              <a:defRPr lang="en-US" dirty="0" smtClean="0">
                <a:latin typeface="Arial" panose="020B0604020202020204" pitchFamily="34" charset="0"/>
                <a:cs typeface="Arial" panose="020B0604020202020204" pitchFamily="34" charset="0"/>
              </a:defRPr>
            </a:lvl1pPr>
            <a:lvl2pPr>
              <a:defRPr lang="en-US" dirty="0" smtClean="0">
                <a:latin typeface="Arial" panose="020B0604020202020204" pitchFamily="34" charset="0"/>
                <a:cs typeface="Arial" panose="020B0604020202020204" pitchFamily="34" charset="0"/>
              </a:defRPr>
            </a:lvl2pPr>
            <a:lvl3pPr>
              <a:defRPr lang="en-US" dirty="0" smtClean="0">
                <a:latin typeface="Arial" panose="020B0604020202020204" pitchFamily="34" charset="0"/>
                <a:cs typeface="Arial" panose="020B0604020202020204" pitchFamily="34" charset="0"/>
              </a:defRPr>
            </a:lvl3pPr>
            <a:lvl4pPr>
              <a:defRPr lang="en-US" sz="2400" dirty="0" smtClean="0">
                <a:latin typeface="Arial" panose="020B0604020202020204" pitchFamily="34" charset="0"/>
                <a:cs typeface="Arial" panose="020B0604020202020204" pitchFamily="34" charset="0"/>
              </a:defRPr>
            </a:lvl4pPr>
            <a:lvl5pPr>
              <a:defRPr lang="en-US" dirty="0">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335655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 2 contenta">
    <p:bg>
      <p:bgRef idx="1001">
        <a:schemeClr val="bg1"/>
      </p:bgRef>
    </p:bg>
    <p:spTree>
      <p:nvGrpSpPr>
        <p:cNvPr id="1" name=""/>
        <p:cNvGrpSpPr/>
        <p:nvPr/>
      </p:nvGrpSpPr>
      <p:grpSpPr>
        <a:xfrm>
          <a:off x="0" y="0"/>
          <a:ext cx="0" cy="0"/>
          <a:chOff x="0" y="0"/>
          <a:chExt cx="0" cy="0"/>
        </a:xfrm>
      </p:grpSpPr>
      <p:sp>
        <p:nvSpPr>
          <p:cNvPr id="7" name="Rectangle 6">
            <a:extLst>
              <a:ext uri="{C183D7F6-B498-43B3-948B-1728B52AA6E4}">
                <adec:decorative xmlns:adec="http://schemas.microsoft.com/office/drawing/2017/decorative" val="1"/>
              </a:ext>
            </a:extLst>
          </p:cNvPr>
          <p:cNvSpPr/>
          <p:nvPr userDrawn="1"/>
        </p:nvSpPr>
        <p:spPr bwMode="blackWhite">
          <a:xfrm>
            <a:off x="257577" y="281455"/>
            <a:ext cx="11694018" cy="1025103"/>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Title 1"/>
          <p:cNvSpPr>
            <a:spLocks noGrp="1"/>
          </p:cNvSpPr>
          <p:nvPr>
            <p:ph type="title"/>
          </p:nvPr>
        </p:nvSpPr>
        <p:spPr>
          <a:xfrm>
            <a:off x="422732" y="281455"/>
            <a:ext cx="11511691" cy="1025103"/>
          </a:xfrm>
        </p:spPr>
        <p:txBody>
          <a:bodyPr>
            <a:normAutofit/>
          </a:bodyPr>
          <a:lstStyle>
            <a:lvl1pPr>
              <a:defRPr>
                <a:solidFill>
                  <a:schemeClr val="tx1">
                    <a:lumMod val="85000"/>
                    <a:lumOff val="15000"/>
                  </a:schemeClr>
                </a:solidFill>
                <a:latin typeface="Arial" panose="020B0604020202020204" pitchFamily="34" charset="0"/>
                <a:cs typeface="Arial" panose="020B0604020202020204" pitchFamily="34" charset="0"/>
              </a:defRPr>
            </a:lvl1pPr>
          </a:lstStyle>
          <a:p>
            <a:r>
              <a:rPr lang="en-GB" dirty="0"/>
              <a:t>Click to edit Master title style</a:t>
            </a:r>
          </a:p>
        </p:txBody>
      </p:sp>
      <p:sp>
        <p:nvSpPr>
          <p:cNvPr id="6" name="Text Placeholder 5"/>
          <p:cNvSpPr>
            <a:spLocks noGrp="1"/>
          </p:cNvSpPr>
          <p:nvPr>
            <p:ph type="body" sz="quarter" idx="10"/>
          </p:nvPr>
        </p:nvSpPr>
        <p:spPr>
          <a:xfrm>
            <a:off x="443469" y="1648496"/>
            <a:ext cx="5178180" cy="4807722"/>
          </a:xfrm>
          <a:ln w="12700">
            <a:solidFill>
              <a:schemeClr val="accent5">
                <a:lumMod val="60000"/>
                <a:lumOff val="40000"/>
              </a:schemeClr>
            </a:solidFill>
          </a:ln>
        </p:spPr>
        <p:txBody>
          <a:bodyPr/>
          <a:lstStyle>
            <a:lvl1pPr>
              <a:lnSpc>
                <a:spcPct val="150000"/>
              </a:lnSpc>
              <a:defRPr sz="3200">
                <a:latin typeface="Arial" panose="020B0604020202020204" pitchFamily="34" charset="0"/>
                <a:cs typeface="Arial" panose="020B0604020202020204" pitchFamily="34" charset="0"/>
              </a:defRPr>
            </a:lvl1pPr>
            <a:lvl2pPr>
              <a:lnSpc>
                <a:spcPct val="100000"/>
              </a:lnSpc>
              <a:defRPr>
                <a:latin typeface="Arial" panose="020B0604020202020204" pitchFamily="34" charset="0"/>
                <a:cs typeface="Arial" panose="020B0604020202020204" pitchFamily="34" charset="0"/>
              </a:defRPr>
            </a:lvl2pPr>
            <a:lvl3pPr>
              <a:lnSpc>
                <a:spcPct val="100000"/>
              </a:lnSpc>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Content Placeholder 7"/>
          <p:cNvSpPr>
            <a:spLocks noGrp="1"/>
          </p:cNvSpPr>
          <p:nvPr>
            <p:ph sz="quarter" idx="11"/>
          </p:nvPr>
        </p:nvSpPr>
        <p:spPr>
          <a:xfrm>
            <a:off x="6181859" y="1648496"/>
            <a:ext cx="5405707" cy="4807722"/>
          </a:xfrm>
          <a:ln w="12700">
            <a:solidFill>
              <a:schemeClr val="accent5">
                <a:lumMod val="60000"/>
                <a:lumOff val="40000"/>
              </a:schemeClr>
            </a:solidFill>
          </a:ln>
        </p:spPr>
        <p:txBody>
          <a:bodyPr/>
          <a:lstStyle>
            <a:lvl1pPr>
              <a:lnSpc>
                <a:spcPct val="150000"/>
              </a:lnSpc>
              <a:defRPr>
                <a:latin typeface="Arial" panose="020B0604020202020204" pitchFamily="34" charset="0"/>
                <a:cs typeface="Arial" panose="020B0604020202020204" pitchFamily="34" charset="0"/>
              </a:defRPr>
            </a:lvl1pPr>
          </a:lstStyle>
          <a:p>
            <a:pPr lvl="0"/>
            <a:r>
              <a:rPr lang="en-GB" dirty="0"/>
              <a:t>Click to edit Master text styles</a:t>
            </a:r>
          </a:p>
        </p:txBody>
      </p:sp>
    </p:spTree>
    <p:extLst>
      <p:ext uri="{BB962C8B-B14F-4D97-AF65-F5344CB8AC3E}">
        <p14:creationId xmlns:p14="http://schemas.microsoft.com/office/powerpoint/2010/main" val="196951413"/>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 Compare Content">
    <p:spTree>
      <p:nvGrpSpPr>
        <p:cNvPr id="1" name=""/>
        <p:cNvGrpSpPr/>
        <p:nvPr/>
      </p:nvGrpSpPr>
      <p:grpSpPr>
        <a:xfrm>
          <a:off x="0" y="0"/>
          <a:ext cx="0" cy="0"/>
          <a:chOff x="0" y="0"/>
          <a:chExt cx="0" cy="0"/>
        </a:xfrm>
      </p:grpSpPr>
      <p:sp>
        <p:nvSpPr>
          <p:cNvPr id="13" name="Rectangle 12">
            <a:extLst>
              <a:ext uri="{C183D7F6-B498-43B3-948B-1728B52AA6E4}">
                <adec:decorative xmlns:adec="http://schemas.microsoft.com/office/drawing/2017/decorative" val="1"/>
              </a:ext>
            </a:extLst>
          </p:cNvPr>
          <p:cNvSpPr/>
          <p:nvPr userDrawn="1"/>
        </p:nvSpPr>
        <p:spPr bwMode="blackWhite">
          <a:xfrm>
            <a:off x="267286" y="276852"/>
            <a:ext cx="11662118" cy="1025103"/>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Title 1"/>
          <p:cNvSpPr>
            <a:spLocks noGrp="1"/>
          </p:cNvSpPr>
          <p:nvPr>
            <p:ph type="title"/>
          </p:nvPr>
        </p:nvSpPr>
        <p:spPr>
          <a:xfrm>
            <a:off x="262596" y="276851"/>
            <a:ext cx="11662118" cy="1025103"/>
          </a:xfrm>
        </p:spPr>
        <p:txBody>
          <a:bodyPr>
            <a:normAutofit/>
          </a:bodyPr>
          <a:lstStyle>
            <a:lvl1pPr>
              <a:defRPr>
                <a:latin typeface="Arial" panose="020B0604020202020204" pitchFamily="34" charset="0"/>
                <a:cs typeface="Arial" panose="020B0604020202020204" pitchFamily="34" charset="0"/>
              </a:defRPr>
            </a:lvl1pPr>
          </a:lstStyle>
          <a:p>
            <a:r>
              <a:rPr lang="en-GB" dirty="0"/>
              <a:t>Click to edit Master title style</a:t>
            </a:r>
          </a:p>
        </p:txBody>
      </p:sp>
      <p:sp>
        <p:nvSpPr>
          <p:cNvPr id="7" name="Text Placeholder 1"/>
          <p:cNvSpPr>
            <a:spLocks noGrp="1"/>
          </p:cNvSpPr>
          <p:nvPr>
            <p:ph type="body" idx="1"/>
          </p:nvPr>
        </p:nvSpPr>
        <p:spPr>
          <a:xfrm>
            <a:off x="536359" y="1414463"/>
            <a:ext cx="5231395" cy="823912"/>
          </a:xfrm>
          <a:ln>
            <a:solidFill>
              <a:schemeClr val="accent5">
                <a:lumMod val="60000"/>
                <a:lumOff val="40000"/>
              </a:schemeClr>
            </a:solidFill>
          </a:ln>
        </p:spPr>
        <p:txBody>
          <a:bodyPr>
            <a:normAutofit/>
          </a:bodyPr>
          <a:lstStyle>
            <a:lvl1pPr>
              <a:defRPr sz="2400" b="1">
                <a:latin typeface="Arial" panose="020B0604020202020204" pitchFamily="34" charset="0"/>
                <a:cs typeface="Arial" panose="020B0604020202020204" pitchFamily="34" charset="0"/>
              </a:defRPr>
            </a:lvl1pPr>
          </a:lstStyle>
          <a:p>
            <a:pPr lvl="0"/>
            <a:endParaRPr lang="en-GB" dirty="0"/>
          </a:p>
        </p:txBody>
      </p:sp>
      <p:sp>
        <p:nvSpPr>
          <p:cNvPr id="9" name="Content Placeholder 2"/>
          <p:cNvSpPr>
            <a:spLocks noGrp="1"/>
          </p:cNvSpPr>
          <p:nvPr>
            <p:ph sz="half" idx="2"/>
          </p:nvPr>
        </p:nvSpPr>
        <p:spPr>
          <a:xfrm>
            <a:off x="536359" y="2238375"/>
            <a:ext cx="5231395" cy="4278334"/>
          </a:xfrm>
          <a:ln w="12700">
            <a:solidFill>
              <a:schemeClr val="accent5">
                <a:lumMod val="60000"/>
                <a:lumOff val="40000"/>
              </a:schemeClr>
            </a:solidFill>
          </a:ln>
        </p:spPr>
        <p:txBody>
          <a:bodyPr vert="horz" lIns="91440" tIns="45720" rIns="91440" bIns="45720" rtlCol="0">
            <a:normAutofit/>
          </a:bodyPr>
          <a:lstStyle>
            <a:lvl1pPr>
              <a:defRPr lang="en-GB" sz="2800">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11" name="Content Placeholder 4"/>
          <p:cNvSpPr>
            <a:spLocks noGrp="1"/>
          </p:cNvSpPr>
          <p:nvPr>
            <p:ph sz="quarter" idx="4"/>
          </p:nvPr>
        </p:nvSpPr>
        <p:spPr>
          <a:xfrm>
            <a:off x="6246056" y="2238374"/>
            <a:ext cx="5321380" cy="4278335"/>
          </a:xfrm>
          <a:ln w="12700">
            <a:solidFill>
              <a:schemeClr val="accent5">
                <a:lumMod val="60000"/>
                <a:lumOff val="40000"/>
              </a:schemeClr>
            </a:solidFill>
          </a:ln>
        </p:spPr>
        <p:txBody>
          <a:bodyPr>
            <a:normAutofit/>
          </a:bodyPr>
          <a:lstStyle>
            <a:lvl1pPr>
              <a:defRPr sz="2800">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8" name="Text Placeholder 1">
            <a:extLst>
              <a:ext uri="{FF2B5EF4-FFF2-40B4-BE49-F238E27FC236}">
                <a16:creationId xmlns:a16="http://schemas.microsoft.com/office/drawing/2014/main" id="{3E611EB0-F1B5-44DD-935E-251F9E7EBF37}"/>
              </a:ext>
            </a:extLst>
          </p:cNvPr>
          <p:cNvSpPr>
            <a:spLocks noGrp="1"/>
          </p:cNvSpPr>
          <p:nvPr>
            <p:ph type="body" idx="10"/>
          </p:nvPr>
        </p:nvSpPr>
        <p:spPr>
          <a:xfrm>
            <a:off x="6246056" y="1414461"/>
            <a:ext cx="5321380" cy="823912"/>
          </a:xfrm>
          <a:ln>
            <a:solidFill>
              <a:schemeClr val="accent5">
                <a:lumMod val="60000"/>
                <a:lumOff val="40000"/>
              </a:schemeClr>
            </a:solidFill>
          </a:ln>
        </p:spPr>
        <p:txBody>
          <a:bodyPr>
            <a:normAutofit/>
          </a:bodyPr>
          <a:lstStyle>
            <a:lvl1pPr>
              <a:defRPr sz="2400" b="1">
                <a:latin typeface="Arial" panose="020B0604020202020204" pitchFamily="34" charset="0"/>
                <a:cs typeface="Arial" panose="020B0604020202020204" pitchFamily="34" charset="0"/>
              </a:defRPr>
            </a:lvl1pPr>
          </a:lstStyle>
          <a:p>
            <a:pPr lvl="0"/>
            <a:endParaRPr lang="en-GB" dirty="0"/>
          </a:p>
        </p:txBody>
      </p:sp>
    </p:spTree>
    <p:extLst>
      <p:ext uri="{BB962C8B-B14F-4D97-AF65-F5344CB8AC3E}">
        <p14:creationId xmlns:p14="http://schemas.microsoft.com/office/powerpoint/2010/main" val="1865028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 2 Contentb">
    <p:spTree>
      <p:nvGrpSpPr>
        <p:cNvPr id="1" name=""/>
        <p:cNvGrpSpPr/>
        <p:nvPr/>
      </p:nvGrpSpPr>
      <p:grpSpPr>
        <a:xfrm>
          <a:off x="0" y="0"/>
          <a:ext cx="0" cy="0"/>
          <a:chOff x="0" y="0"/>
          <a:chExt cx="0" cy="0"/>
        </a:xfrm>
      </p:grpSpPr>
      <p:sp>
        <p:nvSpPr>
          <p:cNvPr id="3" name="Content Placeholder 2"/>
          <p:cNvSpPr>
            <a:spLocks noGrp="1"/>
          </p:cNvSpPr>
          <p:nvPr>
            <p:ph idx="1"/>
          </p:nvPr>
        </p:nvSpPr>
        <p:spPr>
          <a:xfrm>
            <a:off x="6109855" y="457200"/>
            <a:ext cx="5560937" cy="6033752"/>
          </a:xfrm>
          <a:ln w="12700">
            <a:solidFill>
              <a:schemeClr val="accent5">
                <a:lumMod val="60000"/>
                <a:lumOff val="40000"/>
              </a:schemeClr>
            </a:solidFill>
          </a:ln>
        </p:spPr>
        <p:txBody>
          <a:bodyPr>
            <a:normAutofit/>
          </a:bodyPr>
          <a:lstStyle>
            <a:lvl1pPr>
              <a:defRPr sz="2800">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5" name="Rectangle 4">
            <a:extLst>
              <a:ext uri="{C183D7F6-B498-43B3-948B-1728B52AA6E4}">
                <adec:decorative xmlns:adec="http://schemas.microsoft.com/office/drawing/2017/decorative" val="1"/>
              </a:ext>
            </a:extLst>
          </p:cNvPr>
          <p:cNvSpPr/>
          <p:nvPr userDrawn="1"/>
        </p:nvSpPr>
        <p:spPr bwMode="blackWhite">
          <a:xfrm>
            <a:off x="535063" y="457191"/>
            <a:ext cx="5193792" cy="1610752"/>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4" name="Text Placeholder 3"/>
          <p:cNvSpPr>
            <a:spLocks noGrp="1"/>
          </p:cNvSpPr>
          <p:nvPr>
            <p:ph type="body" sz="half" idx="2"/>
          </p:nvPr>
        </p:nvSpPr>
        <p:spPr>
          <a:xfrm>
            <a:off x="521208" y="2171700"/>
            <a:ext cx="5193792" cy="4319252"/>
          </a:xfrm>
          <a:ln w="12700">
            <a:solidFill>
              <a:schemeClr val="accent5">
                <a:lumMod val="60000"/>
                <a:lumOff val="40000"/>
              </a:schemeClr>
            </a:solidFill>
          </a:ln>
        </p:spPr>
        <p:txBody>
          <a:bodyPr>
            <a:normAutofit/>
          </a:bodyPr>
          <a:lstStyle>
            <a:lvl1pPr>
              <a:defRPr sz="2800">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2" name="Title 1"/>
          <p:cNvSpPr>
            <a:spLocks noGrp="1"/>
          </p:cNvSpPr>
          <p:nvPr>
            <p:ph type="title"/>
          </p:nvPr>
        </p:nvSpPr>
        <p:spPr>
          <a:xfrm>
            <a:off x="535063" y="509070"/>
            <a:ext cx="5193792" cy="1610752"/>
          </a:xfrm>
        </p:spPr>
        <p:txBody>
          <a:bodyPr>
            <a:normAutofit/>
          </a:bodyPr>
          <a:lstStyle>
            <a:lvl1pPr>
              <a:defRPr sz="3200">
                <a:solidFill>
                  <a:schemeClr val="tx1">
                    <a:lumMod val="85000"/>
                    <a:lumOff val="15000"/>
                  </a:schemeClr>
                </a:solidFill>
                <a:latin typeface="Arial" panose="020B0604020202020204" pitchFamily="34" charset="0"/>
                <a:cs typeface="Arial" panose="020B0604020202020204" pitchFamily="34" charset="0"/>
              </a:defRPr>
            </a:lvl1pPr>
          </a:lstStyle>
          <a:p>
            <a:r>
              <a:rPr lang="en-GB" dirty="0"/>
              <a:t>Click to edit Master title style</a:t>
            </a:r>
          </a:p>
        </p:txBody>
      </p:sp>
    </p:spTree>
    <p:extLst>
      <p:ext uri="{BB962C8B-B14F-4D97-AF65-F5344CB8AC3E}">
        <p14:creationId xmlns:p14="http://schemas.microsoft.com/office/powerpoint/2010/main" val="3149293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 2 Title/Finish Slide">
    <p:bg>
      <p:bgRef idx="1001">
        <a:schemeClr val="bg1"/>
      </p:bgRef>
    </p:bg>
    <p:spTree>
      <p:nvGrpSpPr>
        <p:cNvPr id="1" name=""/>
        <p:cNvGrpSpPr/>
        <p:nvPr/>
      </p:nvGrpSpPr>
      <p:grpSpPr>
        <a:xfrm>
          <a:off x="0" y="0"/>
          <a:ext cx="0" cy="0"/>
          <a:chOff x="0" y="0"/>
          <a:chExt cx="0" cy="0"/>
        </a:xfrm>
      </p:grpSpPr>
      <p:sp>
        <p:nvSpPr>
          <p:cNvPr id="2" name="Rounded Rectangle 1">
            <a:extLst>
              <a:ext uri="{C183D7F6-B498-43B3-948B-1728B52AA6E4}">
                <adec:decorative xmlns:adec="http://schemas.microsoft.com/office/drawing/2017/decorative" val="1"/>
              </a:ext>
            </a:extLst>
          </p:cNvPr>
          <p:cNvSpPr/>
          <p:nvPr userDrawn="1"/>
        </p:nvSpPr>
        <p:spPr>
          <a:xfrm>
            <a:off x="-478181" y="457934"/>
            <a:ext cx="8792308" cy="2674177"/>
          </a:xfrm>
          <a:prstGeom prst="roundRect">
            <a:avLst/>
          </a:prstGeom>
          <a:solidFill>
            <a:srgbClr val="5DC4B1"/>
          </a:solidFill>
          <a:ln>
            <a:solidFill>
              <a:srgbClr val="69C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pic>
        <p:nvPicPr>
          <p:cNvPr id="3" name="Picture 2">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70524" y="457934"/>
            <a:ext cx="1120462" cy="1316700"/>
          </a:xfrm>
          <a:prstGeom prst="rect">
            <a:avLst/>
          </a:prstGeom>
        </p:spPr>
      </p:pic>
      <p:sp>
        <p:nvSpPr>
          <p:cNvPr id="8" name="Title 7"/>
          <p:cNvSpPr>
            <a:spLocks noGrp="1"/>
          </p:cNvSpPr>
          <p:nvPr>
            <p:ph type="title"/>
          </p:nvPr>
        </p:nvSpPr>
        <p:spPr>
          <a:xfrm>
            <a:off x="95534" y="576666"/>
            <a:ext cx="8188657" cy="2398546"/>
          </a:xfrm>
        </p:spPr>
        <p:txBody>
          <a:bodyPr>
            <a:normAutofit/>
          </a:bodyPr>
          <a:lstStyle>
            <a:lvl1pPr>
              <a:lnSpc>
                <a:spcPct val="150000"/>
              </a:lnSpc>
              <a:defRPr sz="4400">
                <a:solidFill>
                  <a:schemeClr val="tx1">
                    <a:lumMod val="85000"/>
                    <a:lumOff val="15000"/>
                  </a:schemeClr>
                </a:solidFill>
                <a:latin typeface="Arial" panose="020B0604020202020204" pitchFamily="34" charset="0"/>
                <a:cs typeface="Arial" panose="020B0604020202020204" pitchFamily="34" charset="0"/>
              </a:defRPr>
            </a:lvl1pPr>
          </a:lstStyle>
          <a:p>
            <a:r>
              <a:rPr lang="en-GB" dirty="0"/>
              <a:t>Click to edit Master title style</a:t>
            </a:r>
          </a:p>
        </p:txBody>
      </p:sp>
      <p:sp>
        <p:nvSpPr>
          <p:cNvPr id="13" name="Content Placeholder 12"/>
          <p:cNvSpPr>
            <a:spLocks noGrp="1"/>
          </p:cNvSpPr>
          <p:nvPr>
            <p:ph sz="quarter" idx="10"/>
          </p:nvPr>
        </p:nvSpPr>
        <p:spPr>
          <a:xfrm>
            <a:off x="3466531" y="3300609"/>
            <a:ext cx="8180322" cy="2980725"/>
          </a:xfrm>
        </p:spPr>
        <p:txBody>
          <a:bodyPr/>
          <a:lstStyle>
            <a:lvl1pPr>
              <a:defRPr>
                <a:latin typeface="Arial" panose="020B0604020202020204" pitchFamily="34" charset="0"/>
                <a:cs typeface="Arial" panose="020B0604020202020204" pitchFamily="34" charset="0"/>
              </a:defRPr>
            </a:lvl1pPr>
          </a:lstStyle>
          <a:p>
            <a:pPr lvl="0"/>
            <a:r>
              <a:rPr lang="en-GB" dirty="0"/>
              <a:t>Click to edit Master text styles</a:t>
            </a:r>
          </a:p>
        </p:txBody>
      </p:sp>
    </p:spTree>
    <p:extLst>
      <p:ext uri="{BB962C8B-B14F-4D97-AF65-F5344CB8AC3E}">
        <p14:creationId xmlns:p14="http://schemas.microsoft.com/office/powerpoint/2010/main" val="3126448393"/>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C183D7F6-B498-43B3-948B-1728B52AA6E4}">
                <adec:decorative xmlns:adec="http://schemas.microsoft.com/office/drawing/2017/decorative" val="1"/>
              </a:ext>
            </a:extLst>
          </p:cNvPr>
          <p:cNvSpPr/>
          <p:nvPr userDrawn="1"/>
        </p:nvSpPr>
        <p:spPr>
          <a:xfrm>
            <a:off x="254475" y="24990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sp>
        <p:nvSpPr>
          <p:cNvPr id="2" name="Title Placeholder 1"/>
          <p:cNvSpPr>
            <a:spLocks noGrp="1"/>
          </p:cNvSpPr>
          <p:nvPr>
            <p:ph type="title"/>
          </p:nvPr>
        </p:nvSpPr>
        <p:spPr>
          <a:xfrm>
            <a:off x="521207" y="275661"/>
            <a:ext cx="11215868" cy="979933"/>
          </a:xfrm>
          <a:prstGeom prst="rect">
            <a:avLst/>
          </a:prstGeom>
        </p:spPr>
        <p:txBody>
          <a:bodyPr vert="horz" lIns="91440" tIns="45720" rIns="91440" bIns="45720" rtlCol="0" anchor="b" anchorCtr="0">
            <a:normAutofit/>
          </a:bodyPr>
          <a:lstStyle/>
          <a:p>
            <a:r>
              <a:rPr lang="en-GB" dirty="0"/>
              <a:t>Click to edit Master title style</a:t>
            </a:r>
            <a:endParaRPr lang="en-US" dirty="0"/>
          </a:p>
        </p:txBody>
      </p:sp>
      <p:sp>
        <p:nvSpPr>
          <p:cNvPr id="3" name="Text Placeholder 2"/>
          <p:cNvSpPr>
            <a:spLocks noGrp="1"/>
          </p:cNvSpPr>
          <p:nvPr>
            <p:ph type="body" idx="1"/>
          </p:nvPr>
        </p:nvSpPr>
        <p:spPr>
          <a:xfrm>
            <a:off x="521207" y="1435600"/>
            <a:ext cx="11215868" cy="496673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Box 3">
            <a:extLst>
              <a:ext uri="{FF2B5EF4-FFF2-40B4-BE49-F238E27FC236}">
                <a16:creationId xmlns:a16="http://schemas.microsoft.com/office/drawing/2014/main" id="{136A2D6B-90FE-744B-A5D1-339C35A0C87D}"/>
              </a:ext>
            </a:extLst>
          </p:cNvPr>
          <p:cNvSpPr txBox="1"/>
          <p:nvPr userDrawn="1"/>
        </p:nvSpPr>
        <p:spPr>
          <a:xfrm>
            <a:off x="3699164" y="-55418"/>
            <a:ext cx="0" cy="0"/>
          </a:xfrm>
          <a:prstGeom prst="rect">
            <a:avLst/>
          </a:prstGeom>
        </p:spPr>
        <p:txBody>
          <a:bodyPr vert="horz" wrap="none" lIns="91440" tIns="45720" rIns="91440" bIns="45720" rtlCol="0" anchor="b" anchorCtr="0">
            <a:noAutofit/>
          </a:bodyPr>
          <a:lstStyle/>
          <a:p>
            <a:endParaRPr lang="en-US" sz="3200" dirty="0"/>
          </a:p>
        </p:txBody>
      </p: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61" r:id="rId1"/>
    <p:sldLayoutId id="2147483692" r:id="rId2"/>
    <p:sldLayoutId id="2147483666" r:id="rId3"/>
    <p:sldLayoutId id="2147483671" r:id="rId4"/>
    <p:sldLayoutId id="2147483663" r:id="rId5"/>
    <p:sldLayoutId id="2147483673" r:id="rId6"/>
    <p:sldLayoutId id="2147483674" r:id="rId7"/>
    <p:sldLayoutId id="2147483679" r:id="rId8"/>
    <p:sldLayoutId id="2147483683" r:id="rId9"/>
    <p:sldLayoutId id="2147483682" r:id="rId10"/>
    <p:sldLayoutId id="2147483685" r:id="rId11"/>
    <p:sldLayoutId id="2147483686" r:id="rId12"/>
    <p:sldLayoutId id="2147483687" r:id="rId13"/>
    <p:sldLayoutId id="2147483688" r:id="rId14"/>
    <p:sldLayoutId id="2147483675" r:id="rId15"/>
    <p:sldLayoutId id="2147483664" r:id="rId16"/>
    <p:sldLayoutId id="2147483668" r:id="rId17"/>
    <p:sldLayoutId id="2147483693" r:id="rId18"/>
  </p:sldLayoutIdLst>
  <p:txStyles>
    <p:titleStyle>
      <a:lvl1pPr algn="l" defTabSz="914400" rtl="0" eaLnBrk="1" latinLnBrk="0" hangingPunct="1">
        <a:spcBef>
          <a:spcPct val="0"/>
        </a:spcBef>
        <a:buNone/>
        <a:defRPr sz="40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50000"/>
        </a:lnSpc>
        <a:spcBef>
          <a:spcPts val="1000"/>
        </a:spcBef>
        <a:spcAft>
          <a:spcPts val="0"/>
        </a:spcAft>
        <a:buFontTx/>
        <a:buNone/>
        <a:defRPr lang="en-US" sz="3200" kern="1200" dirty="0">
          <a:solidFill>
            <a:schemeClr val="tx1">
              <a:lumMod val="85000"/>
              <a:lumOff val="15000"/>
            </a:schemeClr>
          </a:solidFill>
          <a:latin typeface="Arial" panose="020B0604020202020204" pitchFamily="34" charset="0"/>
          <a:ea typeface="+mn-ea"/>
          <a:cs typeface="Arial" panose="020B0604020202020204" pitchFamily="34" charset="0"/>
        </a:defRPr>
      </a:lvl1pPr>
      <a:lvl2pPr marL="228600" indent="-228600" algn="l" defTabSz="914400" rtl="0" eaLnBrk="1" latinLnBrk="0" hangingPunct="1">
        <a:lnSpc>
          <a:spcPct val="150000"/>
        </a:lnSpc>
        <a:spcBef>
          <a:spcPts val="1000"/>
        </a:spcBef>
        <a:spcAft>
          <a:spcPts val="0"/>
        </a:spcAft>
        <a:buFont typeface="Arial" panose="020B0604020202020204" pitchFamily="34" charset="0"/>
        <a:buChar char="•"/>
        <a:defRPr lang="en-US" sz="2800" kern="1200" dirty="0">
          <a:solidFill>
            <a:schemeClr val="tx1">
              <a:lumMod val="85000"/>
              <a:lumOff val="15000"/>
            </a:schemeClr>
          </a:solidFill>
          <a:latin typeface="Arial" panose="020B0604020202020204" pitchFamily="34" charset="0"/>
          <a:ea typeface="+mn-ea"/>
          <a:cs typeface="Arial" panose="020B0604020202020204" pitchFamily="34" charset="0"/>
        </a:defRPr>
      </a:lvl2pPr>
      <a:lvl3pPr marL="685800" indent="-228600" algn="l" defTabSz="914400" rtl="0" eaLnBrk="1" latinLnBrk="0" hangingPunct="1">
        <a:lnSpc>
          <a:spcPct val="150000"/>
        </a:lnSpc>
        <a:spcBef>
          <a:spcPts val="1000"/>
        </a:spcBef>
        <a:spcAft>
          <a:spcPts val="0"/>
        </a:spcAft>
        <a:buFont typeface="Arial" panose="020B0604020202020204" pitchFamily="34" charset="0"/>
        <a:buChar char="•"/>
        <a:defRPr lang="en-US" sz="2400" kern="1200" dirty="0">
          <a:solidFill>
            <a:schemeClr val="tx1">
              <a:lumMod val="85000"/>
              <a:lumOff val="15000"/>
            </a:schemeClr>
          </a:solidFill>
          <a:latin typeface="Arial" panose="020B0604020202020204" pitchFamily="34" charset="0"/>
          <a:ea typeface="+mn-ea"/>
          <a:cs typeface="Arial" panose="020B0604020202020204" pitchFamily="34" charset="0"/>
        </a:defRPr>
      </a:lvl3pPr>
      <a:lvl4pPr marL="1143000" indent="-228600" algn="l" defTabSz="914400" rtl="0" eaLnBrk="1" latinLnBrk="0" hangingPunct="1">
        <a:lnSpc>
          <a:spcPct val="150000"/>
        </a:lnSpc>
        <a:spcBef>
          <a:spcPts val="1000"/>
        </a:spcBef>
        <a:spcAft>
          <a:spcPts val="0"/>
        </a:spcAft>
        <a:buFont typeface="Arial" panose="020B0604020202020204" pitchFamily="34" charset="0"/>
        <a:buChar char="•"/>
        <a:defRPr lang="en-US" sz="2200" kern="1200" dirty="0" smtClean="0">
          <a:solidFill>
            <a:schemeClr val="tx1">
              <a:lumMod val="85000"/>
              <a:lumOff val="15000"/>
            </a:schemeClr>
          </a:solidFill>
          <a:latin typeface="Arial" panose="020B0604020202020204" pitchFamily="34" charset="0"/>
          <a:ea typeface="+mn-ea"/>
          <a:cs typeface="Arial" panose="020B0604020202020204" pitchFamily="34" charset="0"/>
        </a:defRPr>
      </a:lvl4pPr>
      <a:lvl5pPr marL="1600200" indent="-228600" algn="l" defTabSz="914400" rtl="0" eaLnBrk="1" latinLnBrk="0" hangingPunct="1">
        <a:lnSpc>
          <a:spcPct val="150000"/>
        </a:lnSpc>
        <a:spcBef>
          <a:spcPts val="1000"/>
        </a:spcBef>
        <a:spcAft>
          <a:spcPts val="0"/>
        </a:spcAft>
        <a:buFont typeface="Arial" panose="020B0604020202020204" pitchFamily="34" charset="0"/>
        <a:buChar char="•"/>
        <a:defRPr lang="en-US" sz="2000" kern="1200" dirty="0" smtClean="0">
          <a:solidFill>
            <a:schemeClr val="tx1">
              <a:lumMod val="85000"/>
              <a:lumOff val="15000"/>
            </a:schemeClr>
          </a:solidFill>
          <a:latin typeface="Arial" panose="020B0604020202020204" pitchFamily="34" charset="0"/>
          <a:ea typeface="+mn-ea"/>
          <a:cs typeface="Arial" panose="020B0604020202020204" pitchFamily="34" charset="0"/>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hyperlink" Target="mailto:Richard.Ward@Cumbria.ac.uk" TargetMode="External"/><Relationship Id="rId2" Type="http://schemas.openxmlformats.org/officeDocument/2006/relationships/hyperlink" Target="mailto:Joanna.Tew@NHS.net"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s://naru.s3.eu-west-2.amazonaws.com/wp-content/uploads/2024/04/17181513/NARUCommandGuidanceV5.02024.pdf" TargetMode="External"/><Relationship Id="rId2" Type="http://schemas.openxmlformats.org/officeDocument/2006/relationships/hyperlink" Target="https://naru.org.uk/wp-content/uploads/2021/03/NARU-COMMAND-AND-CONTROL-GUIDE-V3.1-07.2019.pdf" TargetMode="Externa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hyperlink" Target="https://www.theasc.org.uk/apply-for-support/"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E6BAB-66DD-39C2-27C5-FB2F9E95007E}"/>
              </a:ext>
            </a:extLst>
          </p:cNvPr>
          <p:cNvSpPr>
            <a:spLocks noGrp="1"/>
          </p:cNvSpPr>
          <p:nvPr>
            <p:ph type="title"/>
          </p:nvPr>
        </p:nvSpPr>
        <p:spPr>
          <a:xfrm>
            <a:off x="0" y="668740"/>
            <a:ext cx="8325134" cy="2865035"/>
          </a:xfrm>
        </p:spPr>
        <p:txBody>
          <a:bodyPr>
            <a:normAutofit fontScale="90000"/>
          </a:bodyPr>
          <a:lstStyle/>
          <a:p>
            <a:r>
              <a:rPr lang="en-US" b="1" dirty="0">
                <a:effectLst/>
                <a:latin typeface="Arial" panose="020B0604020202020204" pitchFamily="34" charset="0"/>
                <a:ea typeface="Calibri" panose="020F0502020204030204" pitchFamily="34" charset="0"/>
                <a:cs typeface="Arial" panose="020B0604020202020204" pitchFamily="34" charset="0"/>
              </a:rPr>
              <a:t>Terror Attacks: Are risks greater for patients or first responders?</a:t>
            </a:r>
            <a:br>
              <a:rPr lang="en-GB" sz="1800" dirty="0">
                <a:effectLst/>
                <a:latin typeface="Calibri" panose="020F0502020204030204" pitchFamily="34" charset="0"/>
                <a:ea typeface="Calibri" panose="020F0502020204030204" pitchFamily="34" charset="0"/>
                <a:cs typeface="Arial" panose="020B0604020202020204" pitchFamily="34" charset="0"/>
              </a:rPr>
            </a:br>
            <a:endParaRPr lang="en-GB" dirty="0"/>
          </a:p>
        </p:txBody>
      </p:sp>
      <p:sp>
        <p:nvSpPr>
          <p:cNvPr id="3" name="Content Placeholder 2">
            <a:extLst>
              <a:ext uri="{FF2B5EF4-FFF2-40B4-BE49-F238E27FC236}">
                <a16:creationId xmlns:a16="http://schemas.microsoft.com/office/drawing/2014/main" id="{0D6B52A4-489F-1E31-6C86-66B6EE92F77C}"/>
              </a:ext>
            </a:extLst>
          </p:cNvPr>
          <p:cNvSpPr>
            <a:spLocks noGrp="1"/>
          </p:cNvSpPr>
          <p:nvPr>
            <p:ph sz="quarter" idx="10"/>
          </p:nvPr>
        </p:nvSpPr>
        <p:spPr/>
        <p:txBody>
          <a:bodyPr>
            <a:normAutofit fontScale="70000" lnSpcReduction="20000"/>
          </a:bodyPr>
          <a:lstStyle/>
          <a:p>
            <a:r>
              <a:rPr lang="en-US" sz="4600" dirty="0"/>
              <a:t>An apprentice dissertation</a:t>
            </a:r>
          </a:p>
          <a:p>
            <a:endParaRPr lang="en-US" dirty="0"/>
          </a:p>
          <a:p>
            <a:endParaRPr lang="en-US" dirty="0"/>
          </a:p>
          <a:p>
            <a:r>
              <a:rPr lang="en-US" sz="2900" dirty="0"/>
              <a:t>Lead Author - Joanna Tew – LAS NQP</a:t>
            </a:r>
          </a:p>
          <a:p>
            <a:r>
              <a:rPr lang="en-US" sz="2900" dirty="0"/>
              <a:t>Co-Author - Richard Ward – UoC PL</a:t>
            </a:r>
          </a:p>
        </p:txBody>
      </p:sp>
    </p:spTree>
    <p:extLst>
      <p:ext uri="{BB962C8B-B14F-4D97-AF65-F5344CB8AC3E}">
        <p14:creationId xmlns:p14="http://schemas.microsoft.com/office/powerpoint/2010/main" val="1088872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E67DC-C7AD-BFA0-960C-C6377E861B91}"/>
              </a:ext>
            </a:extLst>
          </p:cNvPr>
          <p:cNvSpPr>
            <a:spLocks noGrp="1"/>
          </p:cNvSpPr>
          <p:nvPr>
            <p:ph type="title"/>
          </p:nvPr>
        </p:nvSpPr>
        <p:spPr>
          <a:xfrm>
            <a:off x="809362" y="624625"/>
            <a:ext cx="8995946" cy="3971868"/>
          </a:xfrm>
        </p:spPr>
        <p:txBody>
          <a:bodyPr>
            <a:normAutofit fontScale="90000"/>
          </a:bodyPr>
          <a:lstStyle/>
          <a:p>
            <a:r>
              <a:rPr lang="en-GB" sz="4900" dirty="0">
                <a:effectLst/>
                <a:latin typeface="Arial" panose="020B0604020202020204" pitchFamily="34" charset="0"/>
                <a:ea typeface="Times New Roman" panose="02020603050405020304" pitchFamily="18" charset="0"/>
              </a:rPr>
              <a:t>“How does responding to a terror attack impact the mental wellbeing of paramedics?”</a:t>
            </a:r>
            <a:br>
              <a:rPr lang="en-GB" sz="1800" dirty="0">
                <a:effectLst/>
                <a:latin typeface="Times New Roman" panose="02020603050405020304" pitchFamily="18" charset="0"/>
                <a:ea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1EE43598-9E53-3033-E97C-C0AA4C386914}"/>
              </a:ext>
            </a:extLst>
          </p:cNvPr>
          <p:cNvSpPr>
            <a:spLocks noGrp="1"/>
          </p:cNvSpPr>
          <p:nvPr>
            <p:ph sz="quarter" idx="10"/>
          </p:nvPr>
        </p:nvSpPr>
        <p:spPr>
          <a:xfrm>
            <a:off x="447221" y="4312696"/>
            <a:ext cx="11031649" cy="2112595"/>
          </a:xfrm>
        </p:spPr>
        <p:txBody>
          <a:bodyPr>
            <a:normAutofit/>
          </a:bodyPr>
          <a:lstStyle/>
          <a:p>
            <a:r>
              <a:rPr lang="en-GB" sz="2600" b="0" dirty="0">
                <a:solidFill>
                  <a:srgbClr val="0E101A"/>
                </a:solidFill>
                <a:effectLst/>
                <a:latin typeface="Arial" panose="020B0604020202020204" pitchFamily="34" charset="0"/>
                <a:ea typeface="Times New Roman" panose="02020603050405020304" pitchFamily="18" charset="0"/>
              </a:rPr>
              <a:t>The literature review</a:t>
            </a:r>
            <a:r>
              <a:rPr lang="en-GB" sz="2600" dirty="0">
                <a:effectLst/>
                <a:latin typeface="Arial" panose="020B0604020202020204" pitchFamily="34" charset="0"/>
                <a:ea typeface="Times New Roman" panose="02020603050405020304" pitchFamily="18" charset="0"/>
              </a:rPr>
              <a:t> aims to critically analyse contemporary research that explores the psychological impact of real-life TAs on paramedics within the prehospital environment to answer the above question </a:t>
            </a:r>
            <a:endParaRPr lang="en-GB" sz="2600" dirty="0">
              <a:effectLst/>
              <a:latin typeface="Times New Roman" panose="02020603050405020304" pitchFamily="18" charset="0"/>
              <a:ea typeface="Times New Roman" panose="02020603050405020304" pitchFamily="18" charset="0"/>
            </a:endParaRPr>
          </a:p>
          <a:p>
            <a:endParaRPr lang="en-GB" dirty="0"/>
          </a:p>
        </p:txBody>
      </p:sp>
    </p:spTree>
    <p:extLst>
      <p:ext uri="{BB962C8B-B14F-4D97-AF65-F5344CB8AC3E}">
        <p14:creationId xmlns:p14="http://schemas.microsoft.com/office/powerpoint/2010/main" val="3320242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9D3F6-6049-01E4-6E49-2EF21D120E46}"/>
              </a:ext>
            </a:extLst>
          </p:cNvPr>
          <p:cNvSpPr>
            <a:spLocks noGrp="1"/>
          </p:cNvSpPr>
          <p:nvPr>
            <p:ph type="title"/>
          </p:nvPr>
        </p:nvSpPr>
        <p:spPr/>
        <p:txBody>
          <a:bodyPr/>
          <a:lstStyle/>
          <a:p>
            <a:r>
              <a:rPr lang="en-US" dirty="0"/>
              <a:t>Methods – Literature Review </a:t>
            </a:r>
            <a:endParaRPr lang="en-GB" dirty="0"/>
          </a:p>
        </p:txBody>
      </p:sp>
      <p:sp>
        <p:nvSpPr>
          <p:cNvPr id="3" name="Text Placeholder 2">
            <a:extLst>
              <a:ext uri="{FF2B5EF4-FFF2-40B4-BE49-F238E27FC236}">
                <a16:creationId xmlns:a16="http://schemas.microsoft.com/office/drawing/2014/main" id="{4CE0B516-0F7C-97CC-0A4F-3E2E49A0856E}"/>
              </a:ext>
            </a:extLst>
          </p:cNvPr>
          <p:cNvSpPr>
            <a:spLocks noGrp="1"/>
          </p:cNvSpPr>
          <p:nvPr>
            <p:ph type="body" idx="1"/>
          </p:nvPr>
        </p:nvSpPr>
        <p:spPr/>
        <p:txBody>
          <a:bodyPr/>
          <a:lstStyle/>
          <a:p>
            <a:r>
              <a:rPr lang="en-US" dirty="0"/>
              <a:t>Literature Search </a:t>
            </a:r>
            <a:endParaRPr lang="en-GB" dirty="0"/>
          </a:p>
        </p:txBody>
      </p:sp>
      <p:sp>
        <p:nvSpPr>
          <p:cNvPr id="4" name="Content Placeholder 3">
            <a:extLst>
              <a:ext uri="{FF2B5EF4-FFF2-40B4-BE49-F238E27FC236}">
                <a16:creationId xmlns:a16="http://schemas.microsoft.com/office/drawing/2014/main" id="{CC0EDA93-D4F8-893D-FD58-BB5BDA613EB6}"/>
              </a:ext>
            </a:extLst>
          </p:cNvPr>
          <p:cNvSpPr>
            <a:spLocks noGrp="1"/>
          </p:cNvSpPr>
          <p:nvPr>
            <p:ph sz="half" idx="2"/>
          </p:nvPr>
        </p:nvSpPr>
        <p:spPr/>
        <p:txBody>
          <a:bodyPr>
            <a:normAutofit fontScale="92500" lnSpcReduction="10000"/>
          </a:bodyPr>
          <a:lstStyle/>
          <a:p>
            <a:pPr marL="457200" indent="-457200">
              <a:buFont typeface="Arial" panose="020B0604020202020204" pitchFamily="34" charset="0"/>
              <a:buChar char="•"/>
            </a:pPr>
            <a:r>
              <a:rPr lang="en-GB" sz="1800" dirty="0">
                <a:solidFill>
                  <a:srgbClr val="0E101A"/>
                </a:solidFill>
                <a:effectLst/>
                <a:latin typeface="Arial" panose="020B0604020202020204" pitchFamily="34" charset="0"/>
                <a:ea typeface="Calibri" panose="020F0502020204030204" pitchFamily="34" charset="0"/>
              </a:rPr>
              <a:t>The databases CINHAL, MEDLINE and Psych articles were searched up to 6</a:t>
            </a:r>
            <a:r>
              <a:rPr lang="en-GB" sz="1800" baseline="30000" dirty="0">
                <a:solidFill>
                  <a:srgbClr val="0E101A"/>
                </a:solidFill>
                <a:effectLst/>
                <a:latin typeface="Arial" panose="020B0604020202020204" pitchFamily="34" charset="0"/>
                <a:ea typeface="Calibri" panose="020F0502020204030204" pitchFamily="34" charset="0"/>
              </a:rPr>
              <a:t>th</a:t>
            </a:r>
            <a:r>
              <a:rPr lang="en-GB" sz="1800" dirty="0">
                <a:solidFill>
                  <a:srgbClr val="0E101A"/>
                </a:solidFill>
                <a:effectLst/>
                <a:latin typeface="Arial" panose="020B0604020202020204" pitchFamily="34" charset="0"/>
                <a:ea typeface="Calibri" panose="020F0502020204030204" pitchFamily="34" charset="0"/>
              </a:rPr>
              <a:t> September 2023* </a:t>
            </a:r>
          </a:p>
          <a:p>
            <a:pPr marL="457200" indent="-457200">
              <a:buFont typeface="Arial" panose="020B0604020202020204" pitchFamily="34" charset="0"/>
              <a:buChar char="•"/>
            </a:pPr>
            <a:r>
              <a:rPr lang="en-GB" sz="1800" dirty="0">
                <a:solidFill>
                  <a:srgbClr val="0E101A"/>
                </a:solidFill>
                <a:effectLst/>
                <a:latin typeface="Arial" panose="020B0604020202020204" pitchFamily="34" charset="0"/>
                <a:ea typeface="Calibri" panose="020F0502020204030204" pitchFamily="34" charset="0"/>
              </a:rPr>
              <a:t>BOOLEAN searches were conducted using the key terms: </a:t>
            </a:r>
            <a:r>
              <a:rPr lang="en-GB" sz="1800" b="1" dirty="0">
                <a:solidFill>
                  <a:srgbClr val="0E101A"/>
                </a:solidFill>
                <a:effectLst/>
                <a:latin typeface="Arial" panose="020B0604020202020204" pitchFamily="34" charset="0"/>
                <a:ea typeface="Calibri" panose="020F0502020204030204" pitchFamily="34" charset="0"/>
              </a:rPr>
              <a:t>((‘terror attack’ OR “Terrorist Attacks”)) AND ((“paramedic*” OR “healthcare” OR “First Responder” OR “emergency medical services” OR “EMT”)) </a:t>
            </a:r>
            <a:r>
              <a:rPr lang="en-GB" sz="1800" dirty="0">
                <a:solidFill>
                  <a:srgbClr val="0E101A"/>
                </a:solidFill>
                <a:effectLst/>
                <a:latin typeface="Arial" panose="020B0604020202020204" pitchFamily="34" charset="0"/>
                <a:ea typeface="Calibri" panose="020F0502020204030204" pitchFamily="34" charset="0"/>
              </a:rPr>
              <a:t>AND ((“</a:t>
            </a:r>
            <a:r>
              <a:rPr lang="en-GB" sz="1800" dirty="0">
                <a:effectLst/>
                <a:latin typeface="Arial" panose="020B0604020202020204" pitchFamily="34" charset="0"/>
                <a:ea typeface="Calibri" panose="020F0502020204030204" pitchFamily="34" charset="0"/>
              </a:rPr>
              <a:t>PTSD” OR “wellbeing” OR “anxiety” OR “depression” OR '”mental health” OR “psychological impact”)). </a:t>
            </a:r>
            <a:endParaRPr lang="en-GB" dirty="0"/>
          </a:p>
        </p:txBody>
      </p:sp>
      <p:sp>
        <p:nvSpPr>
          <p:cNvPr id="5" name="Content Placeholder 4">
            <a:extLst>
              <a:ext uri="{FF2B5EF4-FFF2-40B4-BE49-F238E27FC236}">
                <a16:creationId xmlns:a16="http://schemas.microsoft.com/office/drawing/2014/main" id="{8184DEF5-63D6-DC6D-5CB0-1EEDB64E03CC}"/>
              </a:ext>
            </a:extLst>
          </p:cNvPr>
          <p:cNvSpPr>
            <a:spLocks noGrp="1"/>
          </p:cNvSpPr>
          <p:nvPr>
            <p:ph sz="quarter" idx="4"/>
          </p:nvPr>
        </p:nvSpPr>
        <p:spPr/>
        <p:txBody>
          <a:bodyPr>
            <a:normAutofit lnSpcReduction="10000"/>
          </a:bodyPr>
          <a:lstStyle/>
          <a:p>
            <a:pPr marL="457200" indent="-457200">
              <a:buFont typeface="Arial" panose="020B0604020202020204" pitchFamily="34" charset="0"/>
              <a:buChar char="•"/>
            </a:pPr>
            <a:r>
              <a:rPr lang="en-GB" sz="1800" dirty="0">
                <a:solidFill>
                  <a:srgbClr val="0E101A"/>
                </a:solidFill>
                <a:effectLst/>
                <a:latin typeface="Arial" panose="020B0604020202020204" pitchFamily="34" charset="0"/>
                <a:ea typeface="Calibri" panose="020F0502020204030204" pitchFamily="34" charset="0"/>
              </a:rPr>
              <a:t>Ten articles were included in this review which explored terror attacks in London and Manchester (2017), Paris (2015), Nice (2016), Berlin (2016) and New York (2001).</a:t>
            </a:r>
          </a:p>
          <a:p>
            <a:pPr marL="457200" indent="-457200">
              <a:buFont typeface="Arial" panose="020B0604020202020204" pitchFamily="34" charset="0"/>
              <a:buChar char="•"/>
            </a:pPr>
            <a:r>
              <a:rPr lang="en-GB" sz="1800" dirty="0">
                <a:solidFill>
                  <a:srgbClr val="0E101A"/>
                </a:solidFill>
                <a:effectLst/>
                <a:latin typeface="Arial" panose="020B0604020202020204" pitchFamily="34" charset="0"/>
                <a:ea typeface="Calibri" panose="020F0502020204030204" pitchFamily="34" charset="0"/>
              </a:rPr>
              <a:t>While most explored psychological impact 2-14 months post-attack, three explored the impact 5-15 years later</a:t>
            </a:r>
          </a:p>
          <a:p>
            <a:pPr marL="457200" indent="-457200">
              <a:buFont typeface="Arial" panose="020B0604020202020204" pitchFamily="34" charset="0"/>
              <a:buChar char="•"/>
            </a:pPr>
            <a:r>
              <a:rPr lang="en-GB" sz="1800" dirty="0">
                <a:solidFill>
                  <a:srgbClr val="0E101A"/>
                </a:solidFill>
                <a:ea typeface="Calibri" panose="020F0502020204030204" pitchFamily="34" charset="0"/>
              </a:rPr>
              <a:t>A s</a:t>
            </a:r>
            <a:r>
              <a:rPr lang="en-GB" sz="1800" dirty="0">
                <a:solidFill>
                  <a:srgbClr val="0E101A"/>
                </a:solidFill>
                <a:effectLst/>
                <a:latin typeface="Arial" panose="020B0604020202020204" pitchFamily="34" charset="0"/>
                <a:ea typeface="Calibri" panose="020F0502020204030204" pitchFamily="34" charset="0"/>
              </a:rPr>
              <a:t>imple thematic analysis was conducted with several themes identified. Two included – Level of exposure &amp; Level of preparedness </a:t>
            </a:r>
            <a:endParaRPr lang="en-GB" dirty="0"/>
          </a:p>
        </p:txBody>
      </p:sp>
      <p:sp>
        <p:nvSpPr>
          <p:cNvPr id="6" name="Text Placeholder 5">
            <a:extLst>
              <a:ext uri="{FF2B5EF4-FFF2-40B4-BE49-F238E27FC236}">
                <a16:creationId xmlns:a16="http://schemas.microsoft.com/office/drawing/2014/main" id="{052CBDC7-B52A-E2D5-346D-A152931779D4}"/>
              </a:ext>
            </a:extLst>
          </p:cNvPr>
          <p:cNvSpPr>
            <a:spLocks noGrp="1"/>
          </p:cNvSpPr>
          <p:nvPr>
            <p:ph type="body" idx="10"/>
          </p:nvPr>
        </p:nvSpPr>
        <p:spPr/>
        <p:txBody>
          <a:bodyPr>
            <a:normAutofit fontScale="92500"/>
          </a:bodyPr>
          <a:lstStyle/>
          <a:p>
            <a:r>
              <a:rPr lang="en-US" dirty="0"/>
              <a:t>Chosen Articles &amp; Thematic analysis</a:t>
            </a:r>
            <a:endParaRPr lang="en-GB" dirty="0"/>
          </a:p>
        </p:txBody>
      </p:sp>
    </p:spTree>
    <p:extLst>
      <p:ext uri="{BB962C8B-B14F-4D97-AF65-F5344CB8AC3E}">
        <p14:creationId xmlns:p14="http://schemas.microsoft.com/office/powerpoint/2010/main" val="10617733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49CEFB9-CCDD-5C33-68C9-1DE67920A6ED}"/>
              </a:ext>
            </a:extLst>
          </p:cNvPr>
          <p:cNvSpPr>
            <a:spLocks noGrp="1"/>
          </p:cNvSpPr>
          <p:nvPr>
            <p:ph type="title"/>
          </p:nvPr>
        </p:nvSpPr>
        <p:spPr>
          <a:xfrm>
            <a:off x="379539" y="276851"/>
            <a:ext cx="11529374" cy="1025102"/>
          </a:xfrm>
        </p:spPr>
        <p:txBody>
          <a:bodyPr anchor="b">
            <a:normAutofit/>
          </a:bodyPr>
          <a:lstStyle/>
          <a:p>
            <a:r>
              <a:rPr lang="en-US" dirty="0"/>
              <a:t>Findings – Level of Exposure </a:t>
            </a:r>
            <a:endParaRPr lang="en-GB" dirty="0"/>
          </a:p>
        </p:txBody>
      </p:sp>
      <p:graphicFrame>
        <p:nvGraphicFramePr>
          <p:cNvPr id="12" name="Content Placeholder 9">
            <a:extLst>
              <a:ext uri="{FF2B5EF4-FFF2-40B4-BE49-F238E27FC236}">
                <a16:creationId xmlns:a16="http://schemas.microsoft.com/office/drawing/2014/main" id="{4C2DF1C1-B367-4D13-E229-94D84A4C3E99}"/>
              </a:ext>
            </a:extLst>
          </p:cNvPr>
          <p:cNvGraphicFramePr>
            <a:graphicFrameLocks noGrp="1"/>
          </p:cNvGraphicFramePr>
          <p:nvPr>
            <p:ph sz="quarter" idx="13"/>
            <p:extLst>
              <p:ext uri="{D42A27DB-BD31-4B8C-83A1-F6EECF244321}">
                <p14:modId xmlns:p14="http://schemas.microsoft.com/office/powerpoint/2010/main" val="2008743"/>
              </p:ext>
            </p:extLst>
          </p:nvPr>
        </p:nvGraphicFramePr>
        <p:xfrm>
          <a:off x="511360" y="1588451"/>
          <a:ext cx="11094486" cy="48379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88388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4C1F4-795B-2E28-46AA-FB92DEF0603C}"/>
              </a:ext>
            </a:extLst>
          </p:cNvPr>
          <p:cNvSpPr>
            <a:spLocks noGrp="1"/>
          </p:cNvSpPr>
          <p:nvPr>
            <p:ph type="title"/>
          </p:nvPr>
        </p:nvSpPr>
        <p:spPr>
          <a:xfrm>
            <a:off x="379539" y="276851"/>
            <a:ext cx="11529374" cy="1025102"/>
          </a:xfrm>
        </p:spPr>
        <p:txBody>
          <a:bodyPr anchor="b">
            <a:normAutofit/>
          </a:bodyPr>
          <a:lstStyle/>
          <a:p>
            <a:r>
              <a:rPr lang="en-US" dirty="0"/>
              <a:t>Findings – Level of Preparedness </a:t>
            </a:r>
            <a:endParaRPr lang="en-GB" dirty="0"/>
          </a:p>
        </p:txBody>
      </p:sp>
      <p:graphicFrame>
        <p:nvGraphicFramePr>
          <p:cNvPr id="5" name="Content Placeholder 2">
            <a:extLst>
              <a:ext uri="{FF2B5EF4-FFF2-40B4-BE49-F238E27FC236}">
                <a16:creationId xmlns:a16="http://schemas.microsoft.com/office/drawing/2014/main" id="{FDB400C9-343E-D832-2F0F-7CDEF18934D7}"/>
              </a:ext>
            </a:extLst>
          </p:cNvPr>
          <p:cNvGraphicFramePr>
            <a:graphicFrameLocks noGrp="1"/>
          </p:cNvGraphicFramePr>
          <p:nvPr>
            <p:ph sz="quarter" idx="13"/>
            <p:extLst>
              <p:ext uri="{D42A27DB-BD31-4B8C-83A1-F6EECF244321}">
                <p14:modId xmlns:p14="http://schemas.microsoft.com/office/powerpoint/2010/main" val="732701791"/>
              </p:ext>
            </p:extLst>
          </p:nvPr>
        </p:nvGraphicFramePr>
        <p:xfrm>
          <a:off x="511175" y="1589088"/>
          <a:ext cx="11095038" cy="48371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56559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49CEFB9-CCDD-5C33-68C9-1DE67920A6ED}"/>
              </a:ext>
            </a:extLst>
          </p:cNvPr>
          <p:cNvSpPr>
            <a:spLocks noGrp="1"/>
          </p:cNvSpPr>
          <p:nvPr>
            <p:ph type="title"/>
          </p:nvPr>
        </p:nvSpPr>
        <p:spPr>
          <a:xfrm>
            <a:off x="422732" y="281455"/>
            <a:ext cx="11511691" cy="1025103"/>
          </a:xfrm>
        </p:spPr>
        <p:txBody>
          <a:bodyPr anchor="b">
            <a:normAutofit/>
          </a:bodyPr>
          <a:lstStyle/>
          <a:p>
            <a:r>
              <a:rPr lang="en-US" dirty="0"/>
              <a:t>Discussion</a:t>
            </a:r>
            <a:endParaRPr lang="en-GB" dirty="0"/>
          </a:p>
        </p:txBody>
      </p:sp>
      <p:sp>
        <p:nvSpPr>
          <p:cNvPr id="4" name="Content Placeholder 3">
            <a:extLst>
              <a:ext uri="{FF2B5EF4-FFF2-40B4-BE49-F238E27FC236}">
                <a16:creationId xmlns:a16="http://schemas.microsoft.com/office/drawing/2014/main" id="{72F7CEBF-F976-B4E7-D3C2-48B3C37A3E87}"/>
              </a:ext>
            </a:extLst>
          </p:cNvPr>
          <p:cNvSpPr>
            <a:spLocks noGrp="1"/>
          </p:cNvSpPr>
          <p:nvPr>
            <p:ph type="body" sz="quarter" idx="10"/>
          </p:nvPr>
        </p:nvSpPr>
        <p:spPr>
          <a:xfrm>
            <a:off x="6413611" y="1591346"/>
            <a:ext cx="5178180" cy="4807722"/>
          </a:xfrm>
        </p:spPr>
        <p:txBody>
          <a:bodyPr>
            <a:normAutofit/>
          </a:bodyPr>
          <a:lstStyle/>
          <a:p>
            <a:pPr marL="457200" indent="-457200">
              <a:buFont typeface="Arial" panose="020B0604020202020204" pitchFamily="34" charset="0"/>
              <a:buChar char="•"/>
            </a:pPr>
            <a:r>
              <a:rPr lang="en-US" dirty="0"/>
              <a:t>Education</a:t>
            </a:r>
          </a:p>
          <a:p>
            <a:pPr marL="457200" indent="-457200">
              <a:buFont typeface="Arial" panose="020B0604020202020204" pitchFamily="34" charset="0"/>
              <a:buChar char="•"/>
            </a:pPr>
            <a:r>
              <a:rPr lang="en-US" dirty="0"/>
              <a:t>Lessons learned from humanitarian aid work</a:t>
            </a:r>
          </a:p>
          <a:p>
            <a:pPr marL="457200" indent="-457200">
              <a:buFont typeface="Arial" panose="020B0604020202020204" pitchFamily="34" charset="0"/>
              <a:buChar char="•"/>
            </a:pPr>
            <a:r>
              <a:rPr lang="en-US" dirty="0"/>
              <a:t>WHO psychological first aid</a:t>
            </a:r>
            <a:endParaRPr lang="en-GB" dirty="0"/>
          </a:p>
        </p:txBody>
      </p:sp>
      <p:graphicFrame>
        <p:nvGraphicFramePr>
          <p:cNvPr id="9" name="Text Placeholder 2">
            <a:extLst>
              <a:ext uri="{FF2B5EF4-FFF2-40B4-BE49-F238E27FC236}">
                <a16:creationId xmlns:a16="http://schemas.microsoft.com/office/drawing/2014/main" id="{326F0BBB-D194-71E7-5B7B-B410B3FBCE14}"/>
              </a:ext>
            </a:extLst>
          </p:cNvPr>
          <p:cNvGraphicFramePr/>
          <p:nvPr>
            <p:extLst>
              <p:ext uri="{D42A27DB-BD31-4B8C-83A1-F6EECF244321}">
                <p14:modId xmlns:p14="http://schemas.microsoft.com/office/powerpoint/2010/main" val="3809332813"/>
              </p:ext>
            </p:extLst>
          </p:nvPr>
        </p:nvGraphicFramePr>
        <p:xfrm>
          <a:off x="600209" y="1591346"/>
          <a:ext cx="5405707" cy="48077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705733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CB217-1517-FB8F-57F6-94014923225D}"/>
              </a:ext>
            </a:extLst>
          </p:cNvPr>
          <p:cNvSpPr>
            <a:spLocks noGrp="1"/>
          </p:cNvSpPr>
          <p:nvPr>
            <p:ph type="title"/>
          </p:nvPr>
        </p:nvSpPr>
        <p:spPr>
          <a:xfrm>
            <a:off x="379539" y="276851"/>
            <a:ext cx="11529374" cy="1025102"/>
          </a:xfrm>
        </p:spPr>
        <p:txBody>
          <a:bodyPr anchor="b">
            <a:normAutofit/>
          </a:bodyPr>
          <a:lstStyle/>
          <a:p>
            <a:r>
              <a:rPr lang="en-US" dirty="0"/>
              <a:t>Conclusion</a:t>
            </a:r>
            <a:endParaRPr lang="en-GB" dirty="0"/>
          </a:p>
        </p:txBody>
      </p:sp>
      <p:graphicFrame>
        <p:nvGraphicFramePr>
          <p:cNvPr id="6" name="Content Placeholder 2">
            <a:extLst>
              <a:ext uri="{FF2B5EF4-FFF2-40B4-BE49-F238E27FC236}">
                <a16:creationId xmlns:a16="http://schemas.microsoft.com/office/drawing/2014/main" id="{0C58FC6B-CBEC-8730-4821-92254DAE584A}"/>
              </a:ext>
            </a:extLst>
          </p:cNvPr>
          <p:cNvGraphicFramePr>
            <a:graphicFrameLocks noGrp="1"/>
          </p:cNvGraphicFramePr>
          <p:nvPr>
            <p:ph sz="quarter" idx="13"/>
            <p:extLst>
              <p:ext uri="{D42A27DB-BD31-4B8C-83A1-F6EECF244321}">
                <p14:modId xmlns:p14="http://schemas.microsoft.com/office/powerpoint/2010/main" val="3303077008"/>
              </p:ext>
            </p:extLst>
          </p:nvPr>
        </p:nvGraphicFramePr>
        <p:xfrm>
          <a:off x="511360" y="1588451"/>
          <a:ext cx="11094486" cy="48379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1179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5036-6B05-F1E7-2CC0-3C487AD23556}"/>
              </a:ext>
            </a:extLst>
          </p:cNvPr>
          <p:cNvSpPr>
            <a:spLocks noGrp="1"/>
          </p:cNvSpPr>
          <p:nvPr>
            <p:ph type="title"/>
          </p:nvPr>
        </p:nvSpPr>
        <p:spPr>
          <a:xfrm>
            <a:off x="0" y="668740"/>
            <a:ext cx="8325134" cy="2470245"/>
          </a:xfrm>
        </p:spPr>
        <p:txBody>
          <a:bodyPr anchor="b">
            <a:normAutofit/>
          </a:bodyPr>
          <a:lstStyle/>
          <a:p>
            <a:r>
              <a:rPr lang="en-US" dirty="0"/>
              <a:t>Any Questions?</a:t>
            </a:r>
            <a:endParaRPr lang="en-GB" dirty="0"/>
          </a:p>
        </p:txBody>
      </p:sp>
      <p:sp>
        <p:nvSpPr>
          <p:cNvPr id="3" name="Content Placeholder 2">
            <a:extLst>
              <a:ext uri="{FF2B5EF4-FFF2-40B4-BE49-F238E27FC236}">
                <a16:creationId xmlns:a16="http://schemas.microsoft.com/office/drawing/2014/main" id="{44A0F0EF-ADB7-22F7-4B31-EF062663A635}"/>
              </a:ext>
            </a:extLst>
          </p:cNvPr>
          <p:cNvSpPr>
            <a:spLocks noGrp="1"/>
          </p:cNvSpPr>
          <p:nvPr>
            <p:ph sz="quarter" idx="10"/>
          </p:nvPr>
        </p:nvSpPr>
        <p:spPr>
          <a:xfrm>
            <a:off x="2088107" y="3300609"/>
            <a:ext cx="9558746" cy="2980725"/>
          </a:xfrm>
        </p:spPr>
        <p:txBody>
          <a:bodyPr>
            <a:normAutofit/>
          </a:bodyPr>
          <a:lstStyle/>
          <a:p>
            <a:r>
              <a:rPr lang="en-US" dirty="0"/>
              <a:t>Joanna Tew – </a:t>
            </a:r>
            <a:r>
              <a:rPr lang="en-US" dirty="0">
                <a:hlinkClick r:id="rId2"/>
              </a:rPr>
              <a:t>Joanna.Tew@NHS.net</a:t>
            </a:r>
            <a:r>
              <a:rPr lang="en-US" dirty="0"/>
              <a:t> </a:t>
            </a:r>
          </a:p>
          <a:p>
            <a:r>
              <a:rPr lang="en-US" dirty="0"/>
              <a:t>Richard Ward – </a:t>
            </a:r>
            <a:r>
              <a:rPr lang="en-US" dirty="0">
                <a:hlinkClick r:id="rId3"/>
              </a:rPr>
              <a:t>Richard.Ward@Cumbria.ac.uk</a:t>
            </a:r>
            <a:r>
              <a:rPr lang="en-US" dirty="0"/>
              <a:t> </a:t>
            </a:r>
            <a:endParaRPr lang="en-GB" dirty="0"/>
          </a:p>
        </p:txBody>
      </p:sp>
    </p:spTree>
    <p:extLst>
      <p:ext uri="{BB962C8B-B14F-4D97-AF65-F5344CB8AC3E}">
        <p14:creationId xmlns:p14="http://schemas.microsoft.com/office/powerpoint/2010/main" val="5114233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540A6B-41C6-DD9C-B775-09A2A9ECEF8E}"/>
              </a:ext>
            </a:extLst>
          </p:cNvPr>
          <p:cNvSpPr>
            <a:spLocks noGrp="1"/>
          </p:cNvSpPr>
          <p:nvPr>
            <p:ph type="title"/>
          </p:nvPr>
        </p:nvSpPr>
        <p:spPr/>
        <p:txBody>
          <a:bodyPr/>
          <a:lstStyle/>
          <a:p>
            <a:r>
              <a:rPr lang="en-US" dirty="0"/>
              <a:t>References (1/2) </a:t>
            </a:r>
            <a:endParaRPr lang="en-GB" dirty="0"/>
          </a:p>
        </p:txBody>
      </p:sp>
      <p:sp>
        <p:nvSpPr>
          <p:cNvPr id="5" name="Content Placeholder 4">
            <a:extLst>
              <a:ext uri="{FF2B5EF4-FFF2-40B4-BE49-F238E27FC236}">
                <a16:creationId xmlns:a16="http://schemas.microsoft.com/office/drawing/2014/main" id="{7325947E-7C02-B053-B430-C046CE99A69C}"/>
              </a:ext>
            </a:extLst>
          </p:cNvPr>
          <p:cNvSpPr>
            <a:spLocks noGrp="1"/>
          </p:cNvSpPr>
          <p:nvPr>
            <p:ph sz="quarter" idx="13"/>
          </p:nvPr>
        </p:nvSpPr>
        <p:spPr>
          <a:xfrm>
            <a:off x="511360" y="1588451"/>
            <a:ext cx="11094486" cy="5162206"/>
          </a:xfrm>
        </p:spPr>
        <p:txBody>
          <a:bodyPr>
            <a:noAutofit/>
          </a:bodyPr>
          <a:lstStyle/>
          <a:p>
            <a:pPr>
              <a:lnSpc>
                <a:spcPct val="107000"/>
              </a:lnSpc>
              <a:spcAft>
                <a:spcPts val="800"/>
              </a:spcAft>
            </a:pPr>
            <a:r>
              <a:rPr lang="en-GB" sz="800" dirty="0">
                <a:effectLst/>
                <a:latin typeface="Aptos" panose="020B0004020202020204" pitchFamily="34" charset="0"/>
                <a:ea typeface="Aptos" panose="020B0004020202020204" pitchFamily="34" charset="0"/>
                <a:cs typeface="Times New Roman" panose="02020603050405020304" pitchFamily="18" charset="0"/>
              </a:rPr>
              <a:t>Aveyard H. 2019. Doing a Literature Review in Health and Social Care : a Practical Guide. 4th ed. S.L.: Open University Press.</a:t>
            </a:r>
          </a:p>
          <a:p>
            <a:pPr>
              <a:lnSpc>
                <a:spcPct val="107000"/>
              </a:lnSpc>
              <a:spcAft>
                <a:spcPts val="800"/>
              </a:spcAft>
            </a:pPr>
            <a:r>
              <a:rPr lang="en-GB" sz="800" dirty="0">
                <a:effectLst/>
                <a:latin typeface="Aptos" panose="020B0004020202020204" pitchFamily="34" charset="0"/>
                <a:ea typeface="Aptos" panose="020B0004020202020204" pitchFamily="34" charset="0"/>
                <a:cs typeface="Times New Roman" panose="02020603050405020304" pitchFamily="18" charset="0"/>
              </a:rPr>
              <a:t>Bentz L, </a:t>
            </a:r>
            <a:r>
              <a:rPr lang="en-GB" sz="800" dirty="0" err="1">
                <a:effectLst/>
                <a:latin typeface="Aptos" panose="020B0004020202020204" pitchFamily="34" charset="0"/>
                <a:ea typeface="Aptos" panose="020B0004020202020204" pitchFamily="34" charset="0"/>
                <a:cs typeface="Times New Roman" panose="02020603050405020304" pitchFamily="18" charset="0"/>
              </a:rPr>
              <a:t>Vandentorren</a:t>
            </a:r>
            <a:r>
              <a:rPr lang="en-GB" sz="800" dirty="0">
                <a:effectLst/>
                <a:latin typeface="Aptos" panose="020B0004020202020204" pitchFamily="34" charset="0"/>
                <a:ea typeface="Aptos" panose="020B0004020202020204" pitchFamily="34" charset="0"/>
                <a:cs typeface="Times New Roman" panose="02020603050405020304" pitchFamily="18" charset="0"/>
              </a:rPr>
              <a:t> S, Fabre R, Bride J, </a:t>
            </a:r>
            <a:r>
              <a:rPr lang="en-GB" sz="800" dirty="0" err="1">
                <a:effectLst/>
                <a:latin typeface="Aptos" panose="020B0004020202020204" pitchFamily="34" charset="0"/>
                <a:ea typeface="Aptos" panose="020B0004020202020204" pitchFamily="34" charset="0"/>
                <a:cs typeface="Times New Roman" panose="02020603050405020304" pitchFamily="18" charset="0"/>
              </a:rPr>
              <a:t>Pirard</a:t>
            </a:r>
            <a:r>
              <a:rPr lang="en-GB" sz="800" dirty="0">
                <a:effectLst/>
                <a:latin typeface="Aptos" panose="020B0004020202020204" pitchFamily="34" charset="0"/>
                <a:ea typeface="Aptos" panose="020B0004020202020204" pitchFamily="34" charset="0"/>
                <a:cs typeface="Times New Roman" panose="02020603050405020304" pitchFamily="18" charset="0"/>
              </a:rPr>
              <a:t> P, </a:t>
            </a:r>
            <a:r>
              <a:rPr lang="en-GB" sz="800" dirty="0" err="1">
                <a:effectLst/>
                <a:latin typeface="Aptos" panose="020B0004020202020204" pitchFamily="34" charset="0"/>
                <a:ea typeface="Aptos" panose="020B0004020202020204" pitchFamily="34" charset="0"/>
                <a:cs typeface="Times New Roman" panose="02020603050405020304" pitchFamily="18" charset="0"/>
              </a:rPr>
              <a:t>Doulet</a:t>
            </a:r>
            <a:r>
              <a:rPr lang="en-GB" sz="800" dirty="0">
                <a:effectLst/>
                <a:latin typeface="Aptos" panose="020B0004020202020204" pitchFamily="34" charset="0"/>
                <a:ea typeface="Aptos" panose="020B0004020202020204" pitchFamily="34" charset="0"/>
                <a:cs typeface="Times New Roman" panose="02020603050405020304" pitchFamily="18" charset="0"/>
              </a:rPr>
              <a:t> N, </a:t>
            </a:r>
            <a:r>
              <a:rPr lang="en-GB" sz="800" dirty="0" err="1">
                <a:effectLst/>
                <a:latin typeface="Aptos" panose="020B0004020202020204" pitchFamily="34" charset="0"/>
                <a:ea typeface="Aptos" panose="020B0004020202020204" pitchFamily="34" charset="0"/>
                <a:cs typeface="Times New Roman" panose="02020603050405020304" pitchFamily="18" charset="0"/>
              </a:rPr>
              <a:t>Baubet</a:t>
            </a:r>
            <a:r>
              <a:rPr lang="en-GB" sz="800" dirty="0">
                <a:effectLst/>
                <a:latin typeface="Aptos" panose="020B0004020202020204" pitchFamily="34" charset="0"/>
                <a:ea typeface="Aptos" panose="020B0004020202020204" pitchFamily="34" charset="0"/>
                <a:cs typeface="Times New Roman" panose="02020603050405020304" pitchFamily="18" charset="0"/>
              </a:rPr>
              <a:t> T, </a:t>
            </a:r>
            <a:r>
              <a:rPr lang="en-GB" sz="800" dirty="0" err="1">
                <a:effectLst/>
                <a:latin typeface="Aptos" panose="020B0004020202020204" pitchFamily="34" charset="0"/>
                <a:ea typeface="Aptos" panose="020B0004020202020204" pitchFamily="34" charset="0"/>
                <a:cs typeface="Times New Roman" panose="02020603050405020304" pitchFamily="18" charset="0"/>
              </a:rPr>
              <a:t>Motreff</a:t>
            </a:r>
            <a:r>
              <a:rPr lang="en-GB" sz="800" dirty="0">
                <a:effectLst/>
                <a:latin typeface="Aptos" panose="020B0004020202020204" pitchFamily="34" charset="0"/>
                <a:ea typeface="Aptos" panose="020B0004020202020204" pitchFamily="34" charset="0"/>
                <a:cs typeface="Times New Roman" panose="02020603050405020304" pitchFamily="18" charset="0"/>
              </a:rPr>
              <a:t> Y, </a:t>
            </a:r>
            <a:r>
              <a:rPr lang="en-GB" sz="800" dirty="0" err="1">
                <a:effectLst/>
                <a:latin typeface="Aptos" panose="020B0004020202020204" pitchFamily="34" charset="0"/>
                <a:ea typeface="Aptos" panose="020B0004020202020204" pitchFamily="34" charset="0"/>
                <a:cs typeface="Times New Roman" panose="02020603050405020304" pitchFamily="18" charset="0"/>
              </a:rPr>
              <a:t>Pradier</a:t>
            </a:r>
            <a:r>
              <a:rPr lang="en-GB" sz="800" dirty="0">
                <a:effectLst/>
                <a:latin typeface="Aptos" panose="020B0004020202020204" pitchFamily="34" charset="0"/>
                <a:ea typeface="Aptos" panose="020B0004020202020204" pitchFamily="34" charset="0"/>
                <a:cs typeface="Times New Roman" panose="02020603050405020304" pitchFamily="18" charset="0"/>
              </a:rPr>
              <a:t> C. 2021. Mental health impact among hospital staff in the aftermath of the Nice 2016 terror attack: the ECHOS de Nice study. BMC Public Health. 21(1). </a:t>
            </a:r>
            <a:r>
              <a:rPr lang="en-GB" sz="800" dirty="0" err="1">
                <a:effectLst/>
                <a:latin typeface="Aptos" panose="020B0004020202020204" pitchFamily="34" charset="0"/>
                <a:ea typeface="Aptos" panose="020B0004020202020204" pitchFamily="34" charset="0"/>
                <a:cs typeface="Times New Roman" panose="02020603050405020304" pitchFamily="18" charset="0"/>
              </a:rPr>
              <a:t>doi:https</a:t>
            </a:r>
            <a:r>
              <a:rPr lang="en-GB" sz="800" dirty="0">
                <a:effectLst/>
                <a:latin typeface="Aptos" panose="020B0004020202020204" pitchFamily="34" charset="0"/>
                <a:ea typeface="Aptos" panose="020B0004020202020204" pitchFamily="34" charset="0"/>
                <a:cs typeface="Times New Roman" panose="02020603050405020304" pitchFamily="18" charset="0"/>
              </a:rPr>
              <a:t>://doi.org/10.1186/s12889-021-11438-9.</a:t>
            </a:r>
          </a:p>
          <a:p>
            <a:pPr>
              <a:lnSpc>
                <a:spcPct val="107000"/>
              </a:lnSpc>
              <a:spcAft>
                <a:spcPts val="800"/>
              </a:spcAft>
            </a:pPr>
            <a:r>
              <a:rPr lang="en-GB" sz="800" dirty="0">
                <a:effectLst/>
                <a:latin typeface="Aptos" panose="020B0004020202020204" pitchFamily="34" charset="0"/>
                <a:ea typeface="Aptos" panose="020B0004020202020204" pitchFamily="34" charset="0"/>
                <a:cs typeface="Times New Roman" panose="02020603050405020304" pitchFamily="18" charset="0"/>
              </a:rPr>
              <a:t>Berger W, Coutinho ESF, </a:t>
            </a:r>
            <a:r>
              <a:rPr lang="en-GB" sz="800" dirty="0" err="1">
                <a:effectLst/>
                <a:latin typeface="Aptos" panose="020B0004020202020204" pitchFamily="34" charset="0"/>
                <a:ea typeface="Aptos" panose="020B0004020202020204" pitchFamily="34" charset="0"/>
                <a:cs typeface="Times New Roman" panose="02020603050405020304" pitchFamily="18" charset="0"/>
              </a:rPr>
              <a:t>Figueira</a:t>
            </a:r>
            <a:r>
              <a:rPr lang="en-GB" sz="800" dirty="0">
                <a:effectLst/>
                <a:latin typeface="Aptos" panose="020B0004020202020204" pitchFamily="34" charset="0"/>
                <a:ea typeface="Aptos" panose="020B0004020202020204" pitchFamily="34" charset="0"/>
                <a:cs typeface="Times New Roman" panose="02020603050405020304" pitchFamily="18" charset="0"/>
              </a:rPr>
              <a:t> I, Marques-Portella C, Luz MP, </a:t>
            </a:r>
            <a:r>
              <a:rPr lang="en-GB" sz="800" dirty="0" err="1">
                <a:effectLst/>
                <a:latin typeface="Aptos" panose="020B0004020202020204" pitchFamily="34" charset="0"/>
                <a:ea typeface="Aptos" panose="020B0004020202020204" pitchFamily="34" charset="0"/>
                <a:cs typeface="Times New Roman" panose="02020603050405020304" pitchFamily="18" charset="0"/>
              </a:rPr>
              <a:t>Neylan</a:t>
            </a:r>
            <a:r>
              <a:rPr lang="en-GB" sz="800" dirty="0">
                <a:effectLst/>
                <a:latin typeface="Aptos" panose="020B0004020202020204" pitchFamily="34" charset="0"/>
                <a:ea typeface="Aptos" panose="020B0004020202020204" pitchFamily="34" charset="0"/>
                <a:cs typeface="Times New Roman" panose="02020603050405020304" pitchFamily="18" charset="0"/>
              </a:rPr>
              <a:t> TC, </a:t>
            </a:r>
            <a:r>
              <a:rPr lang="en-GB" sz="800" dirty="0" err="1">
                <a:effectLst/>
                <a:latin typeface="Aptos" panose="020B0004020202020204" pitchFamily="34" charset="0"/>
                <a:ea typeface="Aptos" panose="020B0004020202020204" pitchFamily="34" charset="0"/>
                <a:cs typeface="Times New Roman" panose="02020603050405020304" pitchFamily="18" charset="0"/>
              </a:rPr>
              <a:t>Marmar</a:t>
            </a:r>
            <a:r>
              <a:rPr lang="en-GB" sz="800" dirty="0">
                <a:effectLst/>
                <a:latin typeface="Aptos" panose="020B0004020202020204" pitchFamily="34" charset="0"/>
                <a:ea typeface="Aptos" panose="020B0004020202020204" pitchFamily="34" charset="0"/>
                <a:cs typeface="Times New Roman" panose="02020603050405020304" pitchFamily="18" charset="0"/>
              </a:rPr>
              <a:t> CR, </a:t>
            </a:r>
            <a:r>
              <a:rPr lang="en-GB" sz="800" dirty="0" err="1">
                <a:effectLst/>
                <a:latin typeface="Aptos" panose="020B0004020202020204" pitchFamily="34" charset="0"/>
                <a:ea typeface="Aptos" panose="020B0004020202020204" pitchFamily="34" charset="0"/>
                <a:cs typeface="Times New Roman" panose="02020603050405020304" pitchFamily="18" charset="0"/>
              </a:rPr>
              <a:t>Mendlowicz</a:t>
            </a:r>
            <a:r>
              <a:rPr lang="en-GB" sz="800" dirty="0">
                <a:effectLst/>
                <a:latin typeface="Aptos" panose="020B0004020202020204" pitchFamily="34" charset="0"/>
                <a:ea typeface="Aptos" panose="020B0004020202020204" pitchFamily="34" charset="0"/>
                <a:cs typeface="Times New Roman" panose="02020603050405020304" pitchFamily="18" charset="0"/>
              </a:rPr>
              <a:t> MV. 2011. Rescuers at risk: a systematic review and meta-regression analysis of the worldwide current prevalence and correlates of PTSD in rescue workers. Social Psychiatry and Psychiatric Epidemiology. 47(6):1001–1011. </a:t>
            </a:r>
            <a:r>
              <a:rPr lang="en-GB" sz="800" dirty="0" err="1">
                <a:effectLst/>
                <a:latin typeface="Aptos" panose="020B0004020202020204" pitchFamily="34" charset="0"/>
                <a:ea typeface="Aptos" panose="020B0004020202020204" pitchFamily="34" charset="0"/>
                <a:cs typeface="Times New Roman" panose="02020603050405020304" pitchFamily="18" charset="0"/>
              </a:rPr>
              <a:t>doi:https</a:t>
            </a:r>
            <a:r>
              <a:rPr lang="en-GB" sz="800" dirty="0">
                <a:effectLst/>
                <a:latin typeface="Aptos" panose="020B0004020202020204" pitchFamily="34" charset="0"/>
                <a:ea typeface="Aptos" panose="020B0004020202020204" pitchFamily="34" charset="0"/>
                <a:cs typeface="Times New Roman" panose="02020603050405020304" pitchFamily="18" charset="0"/>
              </a:rPr>
              <a:t>://doi.org/10.1007/s00127-011-0408-2.</a:t>
            </a:r>
          </a:p>
          <a:p>
            <a:pPr>
              <a:lnSpc>
                <a:spcPct val="107000"/>
              </a:lnSpc>
              <a:spcAft>
                <a:spcPts val="800"/>
              </a:spcAft>
            </a:pPr>
            <a:r>
              <a:rPr lang="en-GB" sz="800" dirty="0">
                <a:effectLst/>
                <a:latin typeface="Aptos" panose="020B0004020202020204" pitchFamily="34" charset="0"/>
                <a:ea typeface="Aptos" panose="020B0004020202020204" pitchFamily="34" charset="0"/>
                <a:cs typeface="Times New Roman" panose="02020603050405020304" pitchFamily="18" charset="0"/>
              </a:rPr>
              <a:t>Coughlan M, Cronin P. 2021. Doing A Literature Review In Nursing, Health And Social Care. 3rd ed. S.L.: Sage Publications.</a:t>
            </a:r>
          </a:p>
          <a:p>
            <a:pPr>
              <a:lnSpc>
                <a:spcPct val="107000"/>
              </a:lnSpc>
              <a:spcAft>
                <a:spcPts val="800"/>
              </a:spcAft>
            </a:pPr>
            <a:r>
              <a:rPr lang="en-GB" sz="800" dirty="0">
                <a:effectLst/>
                <a:latin typeface="Aptos" panose="020B0004020202020204" pitchFamily="34" charset="0"/>
                <a:ea typeface="Aptos" panose="020B0004020202020204" pitchFamily="34" charset="0"/>
                <a:cs typeface="Times New Roman" panose="02020603050405020304" pitchFamily="18" charset="0"/>
              </a:rPr>
              <a:t>Day A, </a:t>
            </a:r>
            <a:r>
              <a:rPr lang="en-GB" sz="800" dirty="0" err="1">
                <a:effectLst/>
                <a:latin typeface="Aptos" panose="020B0004020202020204" pitchFamily="34" charset="0"/>
                <a:ea typeface="Aptos" panose="020B0004020202020204" pitchFamily="34" charset="0"/>
                <a:cs typeface="Times New Roman" panose="02020603050405020304" pitchFamily="18" charset="0"/>
              </a:rPr>
              <a:t>Staniszewska</a:t>
            </a:r>
            <a:r>
              <a:rPr lang="en-GB" sz="800" dirty="0">
                <a:effectLst/>
                <a:latin typeface="Aptos" panose="020B0004020202020204" pitchFamily="34" charset="0"/>
                <a:ea typeface="Aptos" panose="020B0004020202020204" pitchFamily="34" charset="0"/>
                <a:cs typeface="Times New Roman" panose="02020603050405020304" pitchFamily="18" charset="0"/>
              </a:rPr>
              <a:t> S, Bullock I. 2021. Planning for Chaos: Developing the Concept of Emergency Preparedness through the Experience of the Paramedic. Journal of Emergency Nursing. 47(3):487–502. </a:t>
            </a:r>
            <a:r>
              <a:rPr lang="en-GB" sz="800" dirty="0" err="1">
                <a:effectLst/>
                <a:latin typeface="Aptos" panose="020B0004020202020204" pitchFamily="34" charset="0"/>
                <a:ea typeface="Aptos" panose="020B0004020202020204" pitchFamily="34" charset="0"/>
                <a:cs typeface="Times New Roman" panose="02020603050405020304" pitchFamily="18" charset="0"/>
              </a:rPr>
              <a:t>doi:https</a:t>
            </a:r>
            <a:r>
              <a:rPr lang="en-GB" sz="800" dirty="0">
                <a:effectLst/>
                <a:latin typeface="Aptos" panose="020B0004020202020204" pitchFamily="34" charset="0"/>
                <a:ea typeface="Aptos" panose="020B0004020202020204" pitchFamily="34" charset="0"/>
                <a:cs typeface="Times New Roman" panose="02020603050405020304" pitchFamily="18" charset="0"/>
              </a:rPr>
              <a:t>://doi.org/10.1016/j.jen.2021.02.001.</a:t>
            </a:r>
          </a:p>
          <a:p>
            <a:pPr>
              <a:lnSpc>
                <a:spcPct val="107000"/>
              </a:lnSpc>
              <a:spcAft>
                <a:spcPts val="800"/>
              </a:spcAft>
            </a:pPr>
            <a:r>
              <a:rPr lang="en-GB" sz="800" dirty="0">
                <a:effectLst/>
                <a:latin typeface="Aptos" panose="020B0004020202020204" pitchFamily="34" charset="0"/>
                <a:ea typeface="Aptos" panose="020B0004020202020204" pitchFamily="34" charset="0"/>
                <a:cs typeface="Times New Roman" panose="02020603050405020304" pitchFamily="18" charset="0"/>
              </a:rPr>
              <a:t>De Stefano C, </a:t>
            </a:r>
            <a:r>
              <a:rPr lang="en-GB" sz="800" dirty="0" err="1">
                <a:effectLst/>
                <a:latin typeface="Aptos" panose="020B0004020202020204" pitchFamily="34" charset="0"/>
                <a:ea typeface="Aptos" panose="020B0004020202020204" pitchFamily="34" charset="0"/>
                <a:cs typeface="Times New Roman" panose="02020603050405020304" pitchFamily="18" charset="0"/>
              </a:rPr>
              <a:t>Orri</a:t>
            </a:r>
            <a:r>
              <a:rPr lang="en-GB" sz="800" dirty="0">
                <a:effectLst/>
                <a:latin typeface="Aptos" panose="020B0004020202020204" pitchFamily="34" charset="0"/>
                <a:ea typeface="Aptos" panose="020B0004020202020204" pitchFamily="34" charset="0"/>
                <a:cs typeface="Times New Roman" panose="02020603050405020304" pitchFamily="18" charset="0"/>
              </a:rPr>
              <a:t> M, </a:t>
            </a:r>
            <a:r>
              <a:rPr lang="en-GB" sz="800" dirty="0" err="1">
                <a:effectLst/>
                <a:latin typeface="Aptos" panose="020B0004020202020204" pitchFamily="34" charset="0"/>
                <a:ea typeface="Aptos" panose="020B0004020202020204" pitchFamily="34" charset="0"/>
                <a:cs typeface="Times New Roman" panose="02020603050405020304" pitchFamily="18" charset="0"/>
              </a:rPr>
              <a:t>Agostinucci</a:t>
            </a:r>
            <a:r>
              <a:rPr lang="en-GB" sz="800" dirty="0">
                <a:effectLst/>
                <a:latin typeface="Aptos" panose="020B0004020202020204" pitchFamily="34" charset="0"/>
                <a:ea typeface="Aptos" panose="020B0004020202020204" pitchFamily="34" charset="0"/>
                <a:cs typeface="Times New Roman" panose="02020603050405020304" pitchFamily="18" charset="0"/>
              </a:rPr>
              <a:t> JM, </a:t>
            </a:r>
            <a:r>
              <a:rPr lang="en-GB" sz="800" dirty="0" err="1">
                <a:effectLst/>
                <a:latin typeface="Aptos" panose="020B0004020202020204" pitchFamily="34" charset="0"/>
                <a:ea typeface="Aptos" panose="020B0004020202020204" pitchFamily="34" charset="0"/>
                <a:cs typeface="Times New Roman" panose="02020603050405020304" pitchFamily="18" charset="0"/>
              </a:rPr>
              <a:t>Zouaghi</a:t>
            </a:r>
            <a:r>
              <a:rPr lang="en-GB" sz="800" dirty="0">
                <a:effectLst/>
                <a:latin typeface="Aptos" panose="020B0004020202020204" pitchFamily="34" charset="0"/>
                <a:ea typeface="Aptos" panose="020B0004020202020204" pitchFamily="34" charset="0"/>
                <a:cs typeface="Times New Roman" panose="02020603050405020304" pitchFamily="18" charset="0"/>
              </a:rPr>
              <a:t> H, </a:t>
            </a:r>
            <a:r>
              <a:rPr lang="en-GB" sz="800" dirty="0" err="1">
                <a:effectLst/>
                <a:latin typeface="Aptos" panose="020B0004020202020204" pitchFamily="34" charset="0"/>
                <a:ea typeface="Aptos" panose="020B0004020202020204" pitchFamily="34" charset="0"/>
                <a:cs typeface="Times New Roman" panose="02020603050405020304" pitchFamily="18" charset="0"/>
              </a:rPr>
              <a:t>Lapostolle</a:t>
            </a:r>
            <a:r>
              <a:rPr lang="en-GB" sz="800" dirty="0">
                <a:effectLst/>
                <a:latin typeface="Aptos" panose="020B0004020202020204" pitchFamily="34" charset="0"/>
                <a:ea typeface="Aptos" panose="020B0004020202020204" pitchFamily="34" charset="0"/>
                <a:cs typeface="Times New Roman" panose="02020603050405020304" pitchFamily="18" charset="0"/>
              </a:rPr>
              <a:t> F, </a:t>
            </a:r>
            <a:r>
              <a:rPr lang="en-GB" sz="800" dirty="0" err="1">
                <a:effectLst/>
                <a:latin typeface="Aptos" panose="020B0004020202020204" pitchFamily="34" charset="0"/>
                <a:ea typeface="Aptos" panose="020B0004020202020204" pitchFamily="34" charset="0"/>
                <a:cs typeface="Times New Roman" panose="02020603050405020304" pitchFamily="18" charset="0"/>
              </a:rPr>
              <a:t>Baubet</a:t>
            </a:r>
            <a:r>
              <a:rPr lang="en-GB" sz="800" dirty="0">
                <a:effectLst/>
                <a:latin typeface="Aptos" panose="020B0004020202020204" pitchFamily="34" charset="0"/>
                <a:ea typeface="Aptos" panose="020B0004020202020204" pitchFamily="34" charset="0"/>
                <a:cs typeface="Times New Roman" panose="02020603050405020304" pitchFamily="18" charset="0"/>
              </a:rPr>
              <a:t> T, Adnet F. 2018. Early psychological impact of Paris terrorist attacks on healthcare emergency staff: A cross-sectional study. Depression and Anxiety. 35(3):275–282. </a:t>
            </a:r>
            <a:r>
              <a:rPr lang="en-GB" sz="800" dirty="0" err="1">
                <a:effectLst/>
                <a:latin typeface="Aptos" panose="020B0004020202020204" pitchFamily="34" charset="0"/>
                <a:ea typeface="Aptos" panose="020B0004020202020204" pitchFamily="34" charset="0"/>
                <a:cs typeface="Times New Roman" panose="02020603050405020304" pitchFamily="18" charset="0"/>
              </a:rPr>
              <a:t>doi:https</a:t>
            </a:r>
            <a:r>
              <a:rPr lang="en-GB" sz="800" dirty="0">
                <a:effectLst/>
                <a:latin typeface="Aptos" panose="020B0004020202020204" pitchFamily="34" charset="0"/>
                <a:ea typeface="Aptos" panose="020B0004020202020204" pitchFamily="34" charset="0"/>
                <a:cs typeface="Times New Roman" panose="02020603050405020304" pitchFamily="18" charset="0"/>
              </a:rPr>
              <a:t>://doi.org/10.1002/da.22724.</a:t>
            </a:r>
          </a:p>
          <a:p>
            <a:pPr>
              <a:lnSpc>
                <a:spcPct val="107000"/>
              </a:lnSpc>
              <a:spcAft>
                <a:spcPts val="800"/>
              </a:spcAft>
            </a:pPr>
            <a:r>
              <a:rPr lang="en-GB" sz="800" dirty="0" err="1">
                <a:effectLst/>
                <a:latin typeface="Aptos" panose="020B0004020202020204" pitchFamily="34" charset="0"/>
                <a:ea typeface="Aptos" panose="020B0004020202020204" pitchFamily="34" charset="0"/>
                <a:cs typeface="Times New Roman" panose="02020603050405020304" pitchFamily="18" charset="0"/>
              </a:rPr>
              <a:t>Hugelius</a:t>
            </a:r>
            <a:r>
              <a:rPr lang="en-GB" sz="800" dirty="0">
                <a:effectLst/>
                <a:latin typeface="Aptos" panose="020B0004020202020204" pitchFamily="34" charset="0"/>
                <a:ea typeface="Aptos" panose="020B0004020202020204" pitchFamily="34" charset="0"/>
                <a:cs typeface="Times New Roman" panose="02020603050405020304" pitchFamily="18" charset="0"/>
              </a:rPr>
              <a:t> K, </a:t>
            </a:r>
            <a:r>
              <a:rPr lang="en-GB" sz="800" dirty="0" err="1">
                <a:effectLst/>
                <a:latin typeface="Aptos" panose="020B0004020202020204" pitchFamily="34" charset="0"/>
                <a:ea typeface="Aptos" panose="020B0004020202020204" pitchFamily="34" charset="0"/>
                <a:cs typeface="Times New Roman" panose="02020603050405020304" pitchFamily="18" charset="0"/>
              </a:rPr>
              <a:t>Edelbring</a:t>
            </a:r>
            <a:r>
              <a:rPr lang="en-GB" sz="800" dirty="0">
                <a:effectLst/>
                <a:latin typeface="Aptos" panose="020B0004020202020204" pitchFamily="34" charset="0"/>
                <a:ea typeface="Aptos" panose="020B0004020202020204" pitchFamily="34" charset="0"/>
                <a:cs typeface="Times New Roman" panose="02020603050405020304" pitchFamily="18" charset="0"/>
              </a:rPr>
              <a:t> S, Blomberg K. 2021. Prehospital major incident management: how do training and real-life situations relate? A qualitative study. BMJ Open. 11(9):e048792. </a:t>
            </a:r>
            <a:r>
              <a:rPr lang="en-GB" sz="800" dirty="0" err="1">
                <a:effectLst/>
                <a:latin typeface="Aptos" panose="020B0004020202020204" pitchFamily="34" charset="0"/>
                <a:ea typeface="Aptos" panose="020B0004020202020204" pitchFamily="34" charset="0"/>
                <a:cs typeface="Times New Roman" panose="02020603050405020304" pitchFamily="18" charset="0"/>
              </a:rPr>
              <a:t>doi:https</a:t>
            </a:r>
            <a:r>
              <a:rPr lang="en-GB" sz="800" dirty="0">
                <a:effectLst/>
                <a:latin typeface="Aptos" panose="020B0004020202020204" pitchFamily="34" charset="0"/>
                <a:ea typeface="Aptos" panose="020B0004020202020204" pitchFamily="34" charset="0"/>
                <a:cs typeface="Times New Roman" panose="02020603050405020304" pitchFamily="18" charset="0"/>
              </a:rPr>
              <a:t>://doi.org/10.1136/bmjopen-2021-048792.</a:t>
            </a:r>
          </a:p>
          <a:p>
            <a:pPr>
              <a:lnSpc>
                <a:spcPct val="107000"/>
              </a:lnSpc>
              <a:spcAft>
                <a:spcPts val="800"/>
              </a:spcAft>
            </a:pPr>
            <a:r>
              <a:rPr lang="en-GB" sz="800" dirty="0" err="1">
                <a:effectLst/>
                <a:latin typeface="Aptos" panose="020B0004020202020204" pitchFamily="34" charset="0"/>
                <a:ea typeface="Aptos" panose="020B0004020202020204" pitchFamily="34" charset="0"/>
                <a:cs typeface="Times New Roman" panose="02020603050405020304" pitchFamily="18" charset="0"/>
              </a:rPr>
              <a:t>Kerslake</a:t>
            </a:r>
            <a:r>
              <a:rPr lang="en-GB" sz="800" dirty="0">
                <a:effectLst/>
                <a:latin typeface="Aptos" panose="020B0004020202020204" pitchFamily="34" charset="0"/>
                <a:ea typeface="Aptos" panose="020B0004020202020204" pitchFamily="34" charset="0"/>
                <a:cs typeface="Times New Roman" panose="02020603050405020304" pitchFamily="18" charset="0"/>
              </a:rPr>
              <a:t> B. 2019. The </a:t>
            </a:r>
            <a:r>
              <a:rPr lang="en-GB" sz="800" dirty="0" err="1">
                <a:effectLst/>
                <a:latin typeface="Aptos" panose="020B0004020202020204" pitchFamily="34" charset="0"/>
                <a:ea typeface="Aptos" panose="020B0004020202020204" pitchFamily="34" charset="0"/>
                <a:cs typeface="Times New Roman" panose="02020603050405020304" pitchFamily="18" charset="0"/>
              </a:rPr>
              <a:t>Kerslake</a:t>
            </a:r>
            <a:r>
              <a:rPr lang="en-GB" sz="800" dirty="0">
                <a:effectLst/>
                <a:latin typeface="Aptos" panose="020B0004020202020204" pitchFamily="34" charset="0"/>
                <a:ea typeface="Aptos" panose="020B0004020202020204" pitchFamily="34" charset="0"/>
                <a:cs typeface="Times New Roman" panose="02020603050405020304" pitchFamily="18" charset="0"/>
              </a:rPr>
              <a:t> Report: An independent review into the preparedness for, and emergency response to, the Manchester Arena attack on 22nd May 2017 . [accessed 2023 Mar 23]. https://www.greatermanchester-ca.gov.uk/media/1271/the-kerslake-report.pdf.</a:t>
            </a:r>
          </a:p>
          <a:p>
            <a:pPr>
              <a:lnSpc>
                <a:spcPct val="107000"/>
              </a:lnSpc>
              <a:spcAft>
                <a:spcPts val="800"/>
              </a:spcAft>
            </a:pPr>
            <a:r>
              <a:rPr lang="en-GB" sz="800" dirty="0" err="1">
                <a:effectLst/>
                <a:latin typeface="Aptos" panose="020B0004020202020204" pitchFamily="34" charset="0"/>
                <a:ea typeface="Aptos" panose="020B0004020202020204" pitchFamily="34" charset="0"/>
                <a:cs typeface="Times New Roman" panose="02020603050405020304" pitchFamily="18" charset="0"/>
              </a:rPr>
              <a:t>Lucraft</a:t>
            </a:r>
            <a:r>
              <a:rPr lang="en-GB" sz="800" dirty="0">
                <a:effectLst/>
                <a:latin typeface="Aptos" panose="020B0004020202020204" pitchFamily="34" charset="0"/>
                <a:ea typeface="Aptos" panose="020B0004020202020204" pitchFamily="34" charset="0"/>
                <a:cs typeface="Times New Roman" panose="02020603050405020304" pitchFamily="18" charset="0"/>
              </a:rPr>
              <a:t> M. 2019. INQUESTS ARISING FROM THE DEATHS IN THE LONDON BRIDGE AND BOROUGH MARKET TERROR ATTACK REGULATION 28 REPORT ON ACTION TO PREVENT FUTURE DEATHS. [accessed 2022 Dec 19]. https://www.judiciary.uk/wp-content/uploads/2019/11/London-Bridge-Borough-Market-Terror-Attack-2019-0332.pdf.</a:t>
            </a:r>
          </a:p>
          <a:p>
            <a:pPr>
              <a:lnSpc>
                <a:spcPct val="107000"/>
              </a:lnSpc>
              <a:spcAft>
                <a:spcPts val="800"/>
              </a:spcAft>
            </a:pPr>
            <a:r>
              <a:rPr lang="en-GB" sz="800" dirty="0">
                <a:effectLst/>
                <a:latin typeface="Aptos" panose="020B0004020202020204" pitchFamily="34" charset="0"/>
                <a:ea typeface="Aptos" panose="020B0004020202020204" pitchFamily="34" charset="0"/>
                <a:cs typeface="Times New Roman" panose="02020603050405020304" pitchFamily="18" charset="0"/>
              </a:rPr>
              <a:t>Moran CG, Webb C, </a:t>
            </a:r>
            <a:r>
              <a:rPr lang="en-GB" sz="800" dirty="0" err="1">
                <a:effectLst/>
                <a:latin typeface="Aptos" panose="020B0004020202020204" pitchFamily="34" charset="0"/>
                <a:ea typeface="Aptos" panose="020B0004020202020204" pitchFamily="34" charset="0"/>
                <a:cs typeface="Times New Roman" panose="02020603050405020304" pitchFamily="18" charset="0"/>
              </a:rPr>
              <a:t>Brohi</a:t>
            </a:r>
            <a:r>
              <a:rPr lang="en-GB" sz="800" dirty="0">
                <a:effectLst/>
                <a:latin typeface="Aptos" panose="020B0004020202020204" pitchFamily="34" charset="0"/>
                <a:ea typeface="Aptos" panose="020B0004020202020204" pitchFamily="34" charset="0"/>
                <a:cs typeface="Times New Roman" panose="02020603050405020304" pitchFamily="18" charset="0"/>
              </a:rPr>
              <a:t> K, Smith M, Willett K. 2017. Lessons in planning from mass casualty events in UK. BMJ. 359:j4765. </a:t>
            </a:r>
            <a:r>
              <a:rPr lang="en-GB" sz="800" dirty="0" err="1">
                <a:effectLst/>
                <a:latin typeface="Aptos" panose="020B0004020202020204" pitchFamily="34" charset="0"/>
                <a:ea typeface="Aptos" panose="020B0004020202020204" pitchFamily="34" charset="0"/>
                <a:cs typeface="Times New Roman" panose="02020603050405020304" pitchFamily="18" charset="0"/>
              </a:rPr>
              <a:t>doi:https</a:t>
            </a:r>
            <a:r>
              <a:rPr lang="en-GB" sz="800" dirty="0">
                <a:effectLst/>
                <a:latin typeface="Aptos" panose="020B0004020202020204" pitchFamily="34" charset="0"/>
                <a:ea typeface="Aptos" panose="020B0004020202020204" pitchFamily="34" charset="0"/>
                <a:cs typeface="Times New Roman" panose="02020603050405020304" pitchFamily="18" charset="0"/>
              </a:rPr>
              <a:t>://doi.org/10.1136/bmj.j4765. https://www.bmj.com/content/359/bmj.j4765.</a:t>
            </a:r>
          </a:p>
          <a:p>
            <a:pPr>
              <a:lnSpc>
                <a:spcPct val="107000"/>
              </a:lnSpc>
              <a:spcAft>
                <a:spcPts val="800"/>
              </a:spcAft>
            </a:pPr>
            <a:r>
              <a:rPr lang="en-GB" sz="800" dirty="0" err="1">
                <a:effectLst/>
                <a:latin typeface="Aptos" panose="020B0004020202020204" pitchFamily="34" charset="0"/>
                <a:ea typeface="Aptos" panose="020B0004020202020204" pitchFamily="34" charset="0"/>
                <a:cs typeface="Times New Roman" panose="02020603050405020304" pitchFamily="18" charset="0"/>
              </a:rPr>
              <a:t>Motreff</a:t>
            </a:r>
            <a:r>
              <a:rPr lang="en-GB" sz="800" dirty="0">
                <a:effectLst/>
                <a:latin typeface="Aptos" panose="020B0004020202020204" pitchFamily="34" charset="0"/>
                <a:ea typeface="Aptos" panose="020B0004020202020204" pitchFamily="34" charset="0"/>
                <a:cs typeface="Times New Roman" panose="02020603050405020304" pitchFamily="18" charset="0"/>
              </a:rPr>
              <a:t> Y, </a:t>
            </a:r>
            <a:r>
              <a:rPr lang="en-GB" sz="800" dirty="0" err="1">
                <a:effectLst/>
                <a:latin typeface="Aptos" panose="020B0004020202020204" pitchFamily="34" charset="0"/>
                <a:ea typeface="Aptos" panose="020B0004020202020204" pitchFamily="34" charset="0"/>
                <a:cs typeface="Times New Roman" panose="02020603050405020304" pitchFamily="18" charset="0"/>
              </a:rPr>
              <a:t>Baubet</a:t>
            </a:r>
            <a:r>
              <a:rPr lang="en-GB" sz="800" dirty="0">
                <a:effectLst/>
                <a:latin typeface="Aptos" panose="020B0004020202020204" pitchFamily="34" charset="0"/>
                <a:ea typeface="Aptos" panose="020B0004020202020204" pitchFamily="34" charset="0"/>
                <a:cs typeface="Times New Roman" panose="02020603050405020304" pitchFamily="18" charset="0"/>
              </a:rPr>
              <a:t> T, </a:t>
            </a:r>
            <a:r>
              <a:rPr lang="en-GB" sz="800" dirty="0" err="1">
                <a:effectLst/>
                <a:latin typeface="Aptos" panose="020B0004020202020204" pitchFamily="34" charset="0"/>
                <a:ea typeface="Aptos" panose="020B0004020202020204" pitchFamily="34" charset="0"/>
                <a:cs typeface="Times New Roman" panose="02020603050405020304" pitchFamily="18" charset="0"/>
              </a:rPr>
              <a:t>Pirard</a:t>
            </a:r>
            <a:r>
              <a:rPr lang="en-GB" sz="800" dirty="0">
                <a:effectLst/>
                <a:latin typeface="Aptos" panose="020B0004020202020204" pitchFamily="34" charset="0"/>
                <a:ea typeface="Aptos" panose="020B0004020202020204" pitchFamily="34" charset="0"/>
                <a:cs typeface="Times New Roman" panose="02020603050405020304" pitchFamily="18" charset="0"/>
              </a:rPr>
              <a:t> P, </a:t>
            </a:r>
            <a:r>
              <a:rPr lang="en-GB" sz="800" dirty="0" err="1">
                <a:effectLst/>
                <a:latin typeface="Aptos" panose="020B0004020202020204" pitchFamily="34" charset="0"/>
                <a:ea typeface="Aptos" panose="020B0004020202020204" pitchFamily="34" charset="0"/>
                <a:cs typeface="Times New Roman" panose="02020603050405020304" pitchFamily="18" charset="0"/>
              </a:rPr>
              <a:t>Rabet</a:t>
            </a:r>
            <a:r>
              <a:rPr lang="en-GB" sz="800" dirty="0">
                <a:effectLst/>
                <a:latin typeface="Aptos" panose="020B0004020202020204" pitchFamily="34" charset="0"/>
                <a:ea typeface="Aptos" panose="020B0004020202020204" pitchFamily="34" charset="0"/>
                <a:cs typeface="Times New Roman" panose="02020603050405020304" pitchFamily="18" charset="0"/>
              </a:rPr>
              <a:t> G, </a:t>
            </a:r>
            <a:r>
              <a:rPr lang="en-GB" sz="800" dirty="0" err="1">
                <a:effectLst/>
                <a:latin typeface="Aptos" panose="020B0004020202020204" pitchFamily="34" charset="0"/>
                <a:ea typeface="Aptos" panose="020B0004020202020204" pitchFamily="34" charset="0"/>
                <a:cs typeface="Times New Roman" panose="02020603050405020304" pitchFamily="18" charset="0"/>
              </a:rPr>
              <a:t>Petitclerc</a:t>
            </a:r>
            <a:r>
              <a:rPr lang="en-GB" sz="800" dirty="0">
                <a:effectLst/>
                <a:latin typeface="Aptos" panose="020B0004020202020204" pitchFamily="34" charset="0"/>
                <a:ea typeface="Aptos" panose="020B0004020202020204" pitchFamily="34" charset="0"/>
                <a:cs typeface="Times New Roman" panose="02020603050405020304" pitchFamily="18" charset="0"/>
              </a:rPr>
              <a:t> M, Stene LE, </a:t>
            </a:r>
            <a:r>
              <a:rPr lang="en-GB" sz="800" dirty="0" err="1">
                <a:effectLst/>
                <a:latin typeface="Aptos" panose="020B0004020202020204" pitchFamily="34" charset="0"/>
                <a:ea typeface="Aptos" panose="020B0004020202020204" pitchFamily="34" charset="0"/>
                <a:cs typeface="Times New Roman" panose="02020603050405020304" pitchFamily="18" charset="0"/>
              </a:rPr>
              <a:t>Vuillermoz</a:t>
            </a:r>
            <a:r>
              <a:rPr lang="en-GB" sz="800" dirty="0">
                <a:effectLst/>
                <a:latin typeface="Aptos" panose="020B0004020202020204" pitchFamily="34" charset="0"/>
                <a:ea typeface="Aptos" panose="020B0004020202020204" pitchFamily="34" charset="0"/>
                <a:cs typeface="Times New Roman" panose="02020603050405020304" pitchFamily="18" charset="0"/>
              </a:rPr>
              <a:t> C, Chauvin P, </a:t>
            </a:r>
            <a:r>
              <a:rPr lang="en-GB" sz="800" dirty="0" err="1">
                <a:effectLst/>
                <a:latin typeface="Aptos" panose="020B0004020202020204" pitchFamily="34" charset="0"/>
                <a:ea typeface="Aptos" panose="020B0004020202020204" pitchFamily="34" charset="0"/>
                <a:cs typeface="Times New Roman" panose="02020603050405020304" pitchFamily="18" charset="0"/>
              </a:rPr>
              <a:t>Vandentorren</a:t>
            </a:r>
            <a:r>
              <a:rPr lang="en-GB" sz="800" dirty="0">
                <a:effectLst/>
                <a:latin typeface="Aptos" panose="020B0004020202020204" pitchFamily="34" charset="0"/>
                <a:ea typeface="Aptos" panose="020B0004020202020204" pitchFamily="34" charset="0"/>
                <a:cs typeface="Times New Roman" panose="02020603050405020304" pitchFamily="18" charset="0"/>
              </a:rPr>
              <a:t> S. 2020. Factors associated with PTSD and partial PTSD among first responders following the Paris terror attacks in November 2015. Journal of Psychiatric Research. 121(121):143–150. </a:t>
            </a:r>
            <a:r>
              <a:rPr lang="en-GB" sz="800" dirty="0" err="1">
                <a:effectLst/>
                <a:latin typeface="Aptos" panose="020B0004020202020204" pitchFamily="34" charset="0"/>
                <a:ea typeface="Aptos" panose="020B0004020202020204" pitchFamily="34" charset="0"/>
                <a:cs typeface="Times New Roman" panose="02020603050405020304" pitchFamily="18" charset="0"/>
              </a:rPr>
              <a:t>doi:https</a:t>
            </a:r>
            <a:r>
              <a:rPr lang="en-GB" sz="800" dirty="0">
                <a:effectLst/>
                <a:latin typeface="Aptos" panose="020B0004020202020204" pitchFamily="34" charset="0"/>
                <a:ea typeface="Aptos" panose="020B0004020202020204" pitchFamily="34" charset="0"/>
                <a:cs typeface="Times New Roman" panose="02020603050405020304" pitchFamily="18" charset="0"/>
              </a:rPr>
              <a:t>://doi.org/10.1016/j.jpsychires.2019.11.018.</a:t>
            </a:r>
          </a:p>
          <a:p>
            <a:pPr>
              <a:lnSpc>
                <a:spcPct val="107000"/>
              </a:lnSpc>
              <a:spcAft>
                <a:spcPts val="800"/>
              </a:spcAft>
            </a:pPr>
            <a:r>
              <a:rPr lang="en-GB" sz="800" dirty="0" err="1">
                <a:effectLst/>
                <a:latin typeface="Aptos" panose="020B0004020202020204" pitchFamily="34" charset="0"/>
                <a:ea typeface="Aptos" panose="020B0004020202020204" pitchFamily="34" charset="0"/>
                <a:cs typeface="Times New Roman" panose="02020603050405020304" pitchFamily="18" charset="0"/>
              </a:rPr>
              <a:t>Motreff</a:t>
            </a:r>
            <a:r>
              <a:rPr lang="en-GB" sz="800" dirty="0">
                <a:effectLst/>
                <a:latin typeface="Aptos" panose="020B0004020202020204" pitchFamily="34" charset="0"/>
                <a:ea typeface="Aptos" panose="020B0004020202020204" pitchFamily="34" charset="0"/>
                <a:cs typeface="Times New Roman" panose="02020603050405020304" pitchFamily="18" charset="0"/>
              </a:rPr>
              <a:t> Y, </a:t>
            </a:r>
            <a:r>
              <a:rPr lang="en-GB" sz="800" dirty="0" err="1">
                <a:effectLst/>
                <a:latin typeface="Aptos" panose="020B0004020202020204" pitchFamily="34" charset="0"/>
                <a:ea typeface="Aptos" panose="020B0004020202020204" pitchFamily="34" charset="0"/>
                <a:cs typeface="Times New Roman" panose="02020603050405020304" pitchFamily="18" charset="0"/>
              </a:rPr>
              <a:t>Pirard</a:t>
            </a:r>
            <a:r>
              <a:rPr lang="en-GB" sz="800" dirty="0">
                <a:effectLst/>
                <a:latin typeface="Aptos" panose="020B0004020202020204" pitchFamily="34" charset="0"/>
                <a:ea typeface="Aptos" panose="020B0004020202020204" pitchFamily="34" charset="0"/>
                <a:cs typeface="Times New Roman" panose="02020603050405020304" pitchFamily="18" charset="0"/>
              </a:rPr>
              <a:t> P, </a:t>
            </a:r>
            <a:r>
              <a:rPr lang="en-GB" sz="800" dirty="0" err="1">
                <a:effectLst/>
                <a:latin typeface="Aptos" panose="020B0004020202020204" pitchFamily="34" charset="0"/>
                <a:ea typeface="Aptos" panose="020B0004020202020204" pitchFamily="34" charset="0"/>
                <a:cs typeface="Times New Roman" panose="02020603050405020304" pitchFamily="18" charset="0"/>
              </a:rPr>
              <a:t>Vuillermoz</a:t>
            </a:r>
            <a:r>
              <a:rPr lang="en-GB" sz="800" dirty="0">
                <a:effectLst/>
                <a:latin typeface="Aptos" panose="020B0004020202020204" pitchFamily="34" charset="0"/>
                <a:ea typeface="Aptos" panose="020B0004020202020204" pitchFamily="34" charset="0"/>
                <a:cs typeface="Times New Roman" panose="02020603050405020304" pitchFamily="18" charset="0"/>
              </a:rPr>
              <a:t> C, </a:t>
            </a:r>
            <a:r>
              <a:rPr lang="en-GB" sz="800" dirty="0" err="1">
                <a:effectLst/>
                <a:latin typeface="Aptos" panose="020B0004020202020204" pitchFamily="34" charset="0"/>
                <a:ea typeface="Aptos" panose="020B0004020202020204" pitchFamily="34" charset="0"/>
                <a:cs typeface="Times New Roman" panose="02020603050405020304" pitchFamily="18" charset="0"/>
              </a:rPr>
              <a:t>Rabet</a:t>
            </a:r>
            <a:r>
              <a:rPr lang="en-GB" sz="800" dirty="0">
                <a:effectLst/>
                <a:latin typeface="Aptos" panose="020B0004020202020204" pitchFamily="34" charset="0"/>
                <a:ea typeface="Aptos" panose="020B0004020202020204" pitchFamily="34" charset="0"/>
                <a:cs typeface="Times New Roman" panose="02020603050405020304" pitchFamily="18" charset="0"/>
              </a:rPr>
              <a:t> G, </a:t>
            </a:r>
            <a:r>
              <a:rPr lang="en-GB" sz="800" dirty="0" err="1">
                <a:effectLst/>
                <a:latin typeface="Aptos" panose="020B0004020202020204" pitchFamily="34" charset="0"/>
                <a:ea typeface="Aptos" panose="020B0004020202020204" pitchFamily="34" charset="0"/>
                <a:cs typeface="Times New Roman" panose="02020603050405020304" pitchFamily="18" charset="0"/>
              </a:rPr>
              <a:t>Petitclerc</a:t>
            </a:r>
            <a:r>
              <a:rPr lang="en-GB" sz="800" dirty="0">
                <a:effectLst/>
                <a:latin typeface="Aptos" panose="020B0004020202020204" pitchFamily="34" charset="0"/>
                <a:ea typeface="Aptos" panose="020B0004020202020204" pitchFamily="34" charset="0"/>
                <a:cs typeface="Times New Roman" panose="02020603050405020304" pitchFamily="18" charset="0"/>
              </a:rPr>
              <a:t> M, Stene LE, </a:t>
            </a:r>
            <a:r>
              <a:rPr lang="en-GB" sz="800" dirty="0" err="1">
                <a:effectLst/>
                <a:latin typeface="Aptos" panose="020B0004020202020204" pitchFamily="34" charset="0"/>
                <a:ea typeface="Aptos" panose="020B0004020202020204" pitchFamily="34" charset="0"/>
                <a:cs typeface="Times New Roman" panose="02020603050405020304" pitchFamily="18" charset="0"/>
              </a:rPr>
              <a:t>Baubet</a:t>
            </a:r>
            <a:r>
              <a:rPr lang="en-GB" sz="800" dirty="0">
                <a:effectLst/>
                <a:latin typeface="Aptos" panose="020B0004020202020204" pitchFamily="34" charset="0"/>
                <a:ea typeface="Aptos" panose="020B0004020202020204" pitchFamily="34" charset="0"/>
                <a:cs typeface="Times New Roman" panose="02020603050405020304" pitchFamily="18" charset="0"/>
              </a:rPr>
              <a:t> T, Chauvin P, </a:t>
            </a:r>
            <a:r>
              <a:rPr lang="en-GB" sz="800" dirty="0" err="1">
                <a:effectLst/>
                <a:latin typeface="Aptos" panose="020B0004020202020204" pitchFamily="34" charset="0"/>
                <a:ea typeface="Aptos" panose="020B0004020202020204" pitchFamily="34" charset="0"/>
                <a:cs typeface="Times New Roman" panose="02020603050405020304" pitchFamily="18" charset="0"/>
              </a:rPr>
              <a:t>Vandentorren</a:t>
            </a:r>
            <a:r>
              <a:rPr lang="en-GB" sz="800" dirty="0">
                <a:effectLst/>
                <a:latin typeface="Aptos" panose="020B0004020202020204" pitchFamily="34" charset="0"/>
                <a:ea typeface="Aptos" panose="020B0004020202020204" pitchFamily="34" charset="0"/>
                <a:cs typeface="Times New Roman" panose="02020603050405020304" pitchFamily="18" charset="0"/>
              </a:rPr>
              <a:t> S. 2021. Mental health care utilization by first responders after Paris attacks. Occupational Medicine. 72(2):81–90. </a:t>
            </a:r>
            <a:r>
              <a:rPr lang="en-GB" sz="800" dirty="0" err="1">
                <a:effectLst/>
                <a:latin typeface="Aptos" panose="020B0004020202020204" pitchFamily="34" charset="0"/>
                <a:ea typeface="Aptos" panose="020B0004020202020204" pitchFamily="34" charset="0"/>
                <a:cs typeface="Times New Roman" panose="02020603050405020304" pitchFamily="18" charset="0"/>
              </a:rPr>
              <a:t>doi:https</a:t>
            </a:r>
            <a:r>
              <a:rPr lang="en-GB" sz="800" dirty="0">
                <a:effectLst/>
                <a:latin typeface="Aptos" panose="020B0004020202020204" pitchFamily="34" charset="0"/>
                <a:ea typeface="Aptos" panose="020B0004020202020204" pitchFamily="34" charset="0"/>
                <a:cs typeface="Times New Roman" panose="02020603050405020304" pitchFamily="18" charset="0"/>
              </a:rPr>
              <a:t>://doi.org/10.1093/</a:t>
            </a:r>
            <a:r>
              <a:rPr lang="en-GB" sz="800" dirty="0" err="1">
                <a:effectLst/>
                <a:latin typeface="Aptos" panose="020B0004020202020204" pitchFamily="34" charset="0"/>
                <a:ea typeface="Aptos" panose="020B0004020202020204" pitchFamily="34" charset="0"/>
                <a:cs typeface="Times New Roman" panose="02020603050405020304" pitchFamily="18" charset="0"/>
              </a:rPr>
              <a:t>occmed</a:t>
            </a:r>
            <a:r>
              <a:rPr lang="en-GB" sz="800" dirty="0">
                <a:effectLst/>
                <a:latin typeface="Aptos" panose="020B0004020202020204" pitchFamily="34" charset="0"/>
                <a:ea typeface="Aptos" panose="020B0004020202020204" pitchFamily="34" charset="0"/>
                <a:cs typeface="Times New Roman" panose="02020603050405020304" pitchFamily="18" charset="0"/>
              </a:rPr>
              <a:t>/kqab150.</a:t>
            </a:r>
          </a:p>
        </p:txBody>
      </p:sp>
    </p:spTree>
    <p:extLst>
      <p:ext uri="{BB962C8B-B14F-4D97-AF65-F5344CB8AC3E}">
        <p14:creationId xmlns:p14="http://schemas.microsoft.com/office/powerpoint/2010/main" val="38718999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8920F-AF4E-73DE-EB94-2263B1097574}"/>
              </a:ext>
            </a:extLst>
          </p:cNvPr>
          <p:cNvSpPr>
            <a:spLocks noGrp="1"/>
          </p:cNvSpPr>
          <p:nvPr>
            <p:ph type="title"/>
          </p:nvPr>
        </p:nvSpPr>
        <p:spPr/>
        <p:txBody>
          <a:bodyPr/>
          <a:lstStyle/>
          <a:p>
            <a:r>
              <a:rPr lang="en-US" dirty="0"/>
              <a:t>References (2/2)</a:t>
            </a:r>
            <a:endParaRPr lang="en-GB" dirty="0"/>
          </a:p>
        </p:txBody>
      </p:sp>
      <p:sp>
        <p:nvSpPr>
          <p:cNvPr id="3" name="Content Placeholder 2">
            <a:extLst>
              <a:ext uri="{FF2B5EF4-FFF2-40B4-BE49-F238E27FC236}">
                <a16:creationId xmlns:a16="http://schemas.microsoft.com/office/drawing/2014/main" id="{F7303C86-032E-0CDB-8AC2-3C7828454392}"/>
              </a:ext>
            </a:extLst>
          </p:cNvPr>
          <p:cNvSpPr>
            <a:spLocks noGrp="1"/>
          </p:cNvSpPr>
          <p:nvPr>
            <p:ph sz="quarter" idx="13"/>
          </p:nvPr>
        </p:nvSpPr>
        <p:spPr/>
        <p:txBody>
          <a:bodyPr>
            <a:normAutofit fontScale="25000" lnSpcReduction="20000"/>
          </a:bodyPr>
          <a:lstStyle/>
          <a:p>
            <a:pPr>
              <a:lnSpc>
                <a:spcPct val="107000"/>
              </a:lnSpc>
              <a:spcAft>
                <a:spcPts val="800"/>
              </a:spcAft>
            </a:pPr>
            <a:r>
              <a:rPr lang="en-GB" sz="3200" dirty="0">
                <a:effectLst/>
                <a:latin typeface="Aptos" panose="020B0004020202020204" pitchFamily="34" charset="0"/>
                <a:ea typeface="Aptos" panose="020B0004020202020204" pitchFamily="34" charset="0"/>
                <a:cs typeface="Times New Roman" panose="02020603050405020304" pitchFamily="18" charset="0"/>
              </a:rPr>
              <a:t>National Ambulance Resilience Unit (NARU). 2019. National Ambulance Service Command and Control Guidance. [accessed 2023 March 20]. </a:t>
            </a:r>
            <a:r>
              <a:rPr lang="en-GB" sz="3200" u="sng"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2"/>
              </a:rPr>
              <a:t>https://naru.org.uk/wp-content/uploads/2021/03/NARU-COMMAND-AND-CONTROL-GUIDE-V3.1-07.2019.pdf</a:t>
            </a:r>
            <a:r>
              <a:rPr lang="en-GB" sz="3200" dirty="0">
                <a:effectLst/>
                <a:latin typeface="Aptos" panose="020B0004020202020204" pitchFamily="34" charset="0"/>
                <a:ea typeface="Aptos" panose="020B0004020202020204" pitchFamily="34" charset="0"/>
                <a:cs typeface="Times New Roman" panose="02020603050405020304" pitchFamily="18" charset="0"/>
              </a:rPr>
              <a:t>.</a:t>
            </a:r>
            <a:endParaRPr lang="en-GB" sz="800" b="1" dirty="0">
              <a:solidFill>
                <a:srgbClr val="0E101A"/>
              </a:solidFill>
              <a:effectLst/>
              <a:latin typeface="Arial" panose="020B0604020202020204" pitchFamily="34" charset="0"/>
              <a:ea typeface="Calibri" panose="020F0502020204030204" pitchFamily="34" charset="0"/>
            </a:endParaRPr>
          </a:p>
          <a:p>
            <a:pPr>
              <a:lnSpc>
                <a:spcPct val="107000"/>
              </a:lnSpc>
              <a:spcAft>
                <a:spcPts val="800"/>
              </a:spcAft>
            </a:pPr>
            <a:r>
              <a:rPr lang="en-GB" sz="3200" dirty="0">
                <a:effectLst/>
                <a:latin typeface="Aptos" panose="020B0004020202020204" pitchFamily="34" charset="0"/>
                <a:ea typeface="Aptos" panose="020B0004020202020204" pitchFamily="34" charset="0"/>
                <a:cs typeface="Times New Roman" panose="02020603050405020304" pitchFamily="18" charset="0"/>
              </a:rPr>
              <a:t>National Ambulance Resilience Unit (NARU). 2024. National Ambulance Service Command and Control Guidance. [accessed 2024 July 30]. </a:t>
            </a:r>
            <a:r>
              <a:rPr lang="en-GB" sz="3200" u="sng"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https://naru.s3.eu-west-2.amazonaws.com/wp-content/uploads/2024/04/17181513/NARUCommandGuidanceV5.02024.pdf</a:t>
            </a:r>
            <a:r>
              <a:rPr lang="en-GB" sz="32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00"/>
              </a:spcAft>
            </a:pPr>
            <a:r>
              <a:rPr lang="en-GB" sz="3200" dirty="0" err="1">
                <a:effectLst/>
                <a:latin typeface="Aptos" panose="020B0004020202020204" pitchFamily="34" charset="0"/>
                <a:ea typeface="Aptos" panose="020B0004020202020204" pitchFamily="34" charset="0"/>
                <a:cs typeface="Times New Roman" panose="02020603050405020304" pitchFamily="18" charset="0"/>
              </a:rPr>
              <a:t>Prioux</a:t>
            </a:r>
            <a:r>
              <a:rPr lang="en-GB" sz="3200" dirty="0">
                <a:effectLst/>
                <a:latin typeface="Aptos" panose="020B0004020202020204" pitchFamily="34" charset="0"/>
                <a:ea typeface="Aptos" panose="020B0004020202020204" pitchFamily="34" charset="0"/>
                <a:cs typeface="Times New Roman" panose="02020603050405020304" pitchFamily="18" charset="0"/>
              </a:rPr>
              <a:t> C, </a:t>
            </a:r>
            <a:r>
              <a:rPr lang="en-GB" sz="3200" dirty="0" err="1">
                <a:effectLst/>
                <a:latin typeface="Aptos" panose="020B0004020202020204" pitchFamily="34" charset="0"/>
                <a:ea typeface="Aptos" panose="020B0004020202020204" pitchFamily="34" charset="0"/>
                <a:cs typeface="Times New Roman" panose="02020603050405020304" pitchFamily="18" charset="0"/>
              </a:rPr>
              <a:t>Marillier</a:t>
            </a:r>
            <a:r>
              <a:rPr lang="en-GB" sz="3200" dirty="0">
                <a:effectLst/>
                <a:latin typeface="Aptos" panose="020B0004020202020204" pitchFamily="34" charset="0"/>
                <a:ea typeface="Aptos" panose="020B0004020202020204" pitchFamily="34" charset="0"/>
                <a:cs typeface="Times New Roman" panose="02020603050405020304" pitchFamily="18" charset="0"/>
              </a:rPr>
              <a:t> M, Cécile </a:t>
            </a:r>
            <a:r>
              <a:rPr lang="en-GB" sz="3200" dirty="0" err="1">
                <a:effectLst/>
                <a:latin typeface="Aptos" panose="020B0004020202020204" pitchFamily="34" charset="0"/>
                <a:ea typeface="Aptos" panose="020B0004020202020204" pitchFamily="34" charset="0"/>
                <a:cs typeface="Times New Roman" panose="02020603050405020304" pitchFamily="18" charset="0"/>
              </a:rPr>
              <a:t>Vuillermoz</a:t>
            </a:r>
            <a:r>
              <a:rPr lang="en-GB" sz="3200" dirty="0">
                <a:effectLst/>
                <a:latin typeface="Aptos" panose="020B0004020202020204" pitchFamily="34" charset="0"/>
                <a:ea typeface="Aptos" panose="020B0004020202020204" pitchFamily="34" charset="0"/>
                <a:cs typeface="Times New Roman" panose="02020603050405020304" pitchFamily="18" charset="0"/>
              </a:rPr>
              <a:t>, Stéphanie </a:t>
            </a:r>
            <a:r>
              <a:rPr lang="en-GB" sz="3200" dirty="0" err="1">
                <a:effectLst/>
                <a:latin typeface="Aptos" panose="020B0004020202020204" pitchFamily="34" charset="0"/>
                <a:ea typeface="Aptos" panose="020B0004020202020204" pitchFamily="34" charset="0"/>
                <a:cs typeface="Times New Roman" panose="02020603050405020304" pitchFamily="18" charset="0"/>
              </a:rPr>
              <a:t>Vandentorren</a:t>
            </a:r>
            <a:r>
              <a:rPr lang="en-GB" sz="3200" dirty="0">
                <a:effectLst/>
                <a:latin typeface="Aptos" panose="020B0004020202020204" pitchFamily="34" charset="0"/>
                <a:ea typeface="Aptos" panose="020B0004020202020204" pitchFamily="34" charset="0"/>
                <a:cs typeface="Times New Roman" panose="02020603050405020304" pitchFamily="18" charset="0"/>
              </a:rPr>
              <a:t>, </a:t>
            </a:r>
            <a:r>
              <a:rPr lang="en-GB" sz="3200" dirty="0" err="1">
                <a:effectLst/>
                <a:latin typeface="Aptos" panose="020B0004020202020204" pitchFamily="34" charset="0"/>
                <a:ea typeface="Aptos" panose="020B0004020202020204" pitchFamily="34" charset="0"/>
                <a:cs typeface="Times New Roman" panose="02020603050405020304" pitchFamily="18" charset="0"/>
              </a:rPr>
              <a:t>Rabet</a:t>
            </a:r>
            <a:r>
              <a:rPr lang="en-GB" sz="3200" dirty="0">
                <a:effectLst/>
                <a:latin typeface="Aptos" panose="020B0004020202020204" pitchFamily="34" charset="0"/>
                <a:ea typeface="Aptos" panose="020B0004020202020204" pitchFamily="34" charset="0"/>
                <a:cs typeface="Times New Roman" panose="02020603050405020304" pitchFamily="18" charset="0"/>
              </a:rPr>
              <a:t> G, Matthieu </a:t>
            </a:r>
            <a:r>
              <a:rPr lang="en-GB" sz="3200" dirty="0" err="1">
                <a:effectLst/>
                <a:latin typeface="Aptos" panose="020B0004020202020204" pitchFamily="34" charset="0"/>
                <a:ea typeface="Aptos" panose="020B0004020202020204" pitchFamily="34" charset="0"/>
                <a:cs typeface="Times New Roman" panose="02020603050405020304" pitchFamily="18" charset="0"/>
              </a:rPr>
              <a:t>Petitclerc</a:t>
            </a:r>
            <a:r>
              <a:rPr lang="en-GB" sz="3200" dirty="0">
                <a:effectLst/>
                <a:latin typeface="Aptos" panose="020B0004020202020204" pitchFamily="34" charset="0"/>
                <a:ea typeface="Aptos" panose="020B0004020202020204" pitchFamily="34" charset="0"/>
                <a:cs typeface="Times New Roman" panose="02020603050405020304" pitchFamily="18" charset="0"/>
              </a:rPr>
              <a:t>, Thierry </a:t>
            </a:r>
            <a:r>
              <a:rPr lang="en-GB" sz="3200" dirty="0" err="1">
                <a:effectLst/>
                <a:latin typeface="Aptos" panose="020B0004020202020204" pitchFamily="34" charset="0"/>
                <a:ea typeface="Aptos" panose="020B0004020202020204" pitchFamily="34" charset="0"/>
                <a:cs typeface="Times New Roman" panose="02020603050405020304" pitchFamily="18" charset="0"/>
              </a:rPr>
              <a:t>Baubet</a:t>
            </a:r>
            <a:r>
              <a:rPr lang="en-GB" sz="3200" dirty="0">
                <a:effectLst/>
                <a:latin typeface="Aptos" panose="020B0004020202020204" pitchFamily="34" charset="0"/>
                <a:ea typeface="Aptos" panose="020B0004020202020204" pitchFamily="34" charset="0"/>
                <a:cs typeface="Times New Roman" panose="02020603050405020304" pitchFamily="18" charset="0"/>
              </a:rPr>
              <a:t>, Lise Eilin Stene, Philippe </a:t>
            </a:r>
            <a:r>
              <a:rPr lang="en-GB" sz="3200" dirty="0" err="1">
                <a:effectLst/>
                <a:latin typeface="Aptos" panose="020B0004020202020204" pitchFamily="34" charset="0"/>
                <a:ea typeface="Aptos" panose="020B0004020202020204" pitchFamily="34" charset="0"/>
                <a:cs typeface="Times New Roman" panose="02020603050405020304" pitchFamily="18" charset="0"/>
              </a:rPr>
              <a:t>Pirard</a:t>
            </a:r>
            <a:r>
              <a:rPr lang="en-GB" sz="3200" dirty="0">
                <a:effectLst/>
                <a:latin typeface="Aptos" panose="020B0004020202020204" pitchFamily="34" charset="0"/>
                <a:ea typeface="Aptos" panose="020B0004020202020204" pitchFamily="34" charset="0"/>
                <a:cs typeface="Times New Roman" panose="02020603050405020304" pitchFamily="18" charset="0"/>
              </a:rPr>
              <a:t>, Yvon </a:t>
            </a:r>
            <a:r>
              <a:rPr lang="en-GB" sz="3200" dirty="0" err="1">
                <a:effectLst/>
                <a:latin typeface="Aptos" panose="020B0004020202020204" pitchFamily="34" charset="0"/>
                <a:ea typeface="Aptos" panose="020B0004020202020204" pitchFamily="34" charset="0"/>
                <a:cs typeface="Times New Roman" panose="02020603050405020304" pitchFamily="18" charset="0"/>
              </a:rPr>
              <a:t>Motreff</a:t>
            </a:r>
            <a:r>
              <a:rPr lang="en-GB" sz="3200" dirty="0">
                <a:effectLst/>
                <a:latin typeface="Aptos" panose="020B0004020202020204" pitchFamily="34" charset="0"/>
                <a:ea typeface="Aptos" panose="020B0004020202020204" pitchFamily="34" charset="0"/>
                <a:cs typeface="Times New Roman" panose="02020603050405020304" pitchFamily="18" charset="0"/>
              </a:rPr>
              <a:t>. 2023. PTSD and Partial PTSD among First Responders One and Five Years after the Paris Terror Attacks in November 2015. International Journal of Environmental Research and Public Health. 20(5):4160–4160. </a:t>
            </a:r>
            <a:r>
              <a:rPr lang="en-GB" sz="3200" dirty="0" err="1">
                <a:effectLst/>
                <a:latin typeface="Aptos" panose="020B0004020202020204" pitchFamily="34" charset="0"/>
                <a:ea typeface="Aptos" panose="020B0004020202020204" pitchFamily="34" charset="0"/>
                <a:cs typeface="Times New Roman" panose="02020603050405020304" pitchFamily="18" charset="0"/>
              </a:rPr>
              <a:t>doi:https</a:t>
            </a:r>
            <a:r>
              <a:rPr lang="en-GB" sz="3200" dirty="0">
                <a:effectLst/>
                <a:latin typeface="Aptos" panose="020B0004020202020204" pitchFamily="34" charset="0"/>
                <a:ea typeface="Aptos" panose="020B0004020202020204" pitchFamily="34" charset="0"/>
                <a:cs typeface="Times New Roman" panose="02020603050405020304" pitchFamily="18" charset="0"/>
              </a:rPr>
              <a:t>://doi.org/10.3390/ijerph20054160.</a:t>
            </a:r>
          </a:p>
          <a:p>
            <a:pPr>
              <a:lnSpc>
                <a:spcPct val="107000"/>
              </a:lnSpc>
              <a:spcAft>
                <a:spcPts val="800"/>
              </a:spcAft>
            </a:pPr>
            <a:r>
              <a:rPr lang="en-GB" sz="3200" dirty="0">
                <a:effectLst/>
                <a:latin typeface="Aptos" panose="020B0004020202020204" pitchFamily="34" charset="0"/>
                <a:ea typeface="Aptos" panose="020B0004020202020204" pitchFamily="34" charset="0"/>
                <a:cs typeface="Times New Roman" panose="02020603050405020304" pitchFamily="18" charset="0"/>
              </a:rPr>
              <a:t>Rathore SA. 2016. Brussels Attack: Lessons Learned. Counter Terrorist Trends and Analysis . 8:4–8.</a:t>
            </a:r>
          </a:p>
          <a:p>
            <a:pPr>
              <a:lnSpc>
                <a:spcPct val="107000"/>
              </a:lnSpc>
              <a:spcAft>
                <a:spcPts val="800"/>
              </a:spcAft>
            </a:pPr>
            <a:r>
              <a:rPr lang="en-GB" sz="3200" dirty="0" err="1">
                <a:effectLst/>
                <a:latin typeface="Aptos" panose="020B0004020202020204" pitchFamily="34" charset="0"/>
                <a:ea typeface="Aptos" panose="020B0004020202020204" pitchFamily="34" charset="0"/>
                <a:cs typeface="Times New Roman" panose="02020603050405020304" pitchFamily="18" charset="0"/>
              </a:rPr>
              <a:t>Skryabina</a:t>
            </a:r>
            <a:r>
              <a:rPr lang="en-GB" sz="3200" dirty="0">
                <a:effectLst/>
                <a:latin typeface="Aptos" panose="020B0004020202020204" pitchFamily="34" charset="0"/>
                <a:ea typeface="Aptos" panose="020B0004020202020204" pitchFamily="34" charset="0"/>
                <a:cs typeface="Times New Roman" panose="02020603050405020304" pitchFamily="18" charset="0"/>
              </a:rPr>
              <a:t> EA, Betts N, </a:t>
            </a:r>
            <a:r>
              <a:rPr lang="en-GB" sz="3200" dirty="0" err="1">
                <a:effectLst/>
                <a:latin typeface="Aptos" panose="020B0004020202020204" pitchFamily="34" charset="0"/>
                <a:ea typeface="Aptos" panose="020B0004020202020204" pitchFamily="34" charset="0"/>
                <a:cs typeface="Times New Roman" panose="02020603050405020304" pitchFamily="18" charset="0"/>
              </a:rPr>
              <a:t>Amlôt</a:t>
            </a:r>
            <a:r>
              <a:rPr lang="en-GB" sz="3200" dirty="0">
                <a:effectLst/>
                <a:latin typeface="Aptos" panose="020B0004020202020204" pitchFamily="34" charset="0"/>
                <a:ea typeface="Aptos" panose="020B0004020202020204" pitchFamily="34" charset="0"/>
                <a:cs typeface="Times New Roman" panose="02020603050405020304" pitchFamily="18" charset="0"/>
              </a:rPr>
              <a:t> R, Reedy G. 2021. Understanding the psychological impacts of responding to a terrorist incident. European Journal of </a:t>
            </a:r>
            <a:r>
              <a:rPr lang="en-GB" sz="3200" dirty="0" err="1">
                <a:effectLst/>
                <a:latin typeface="Aptos" panose="020B0004020202020204" pitchFamily="34" charset="0"/>
                <a:ea typeface="Aptos" panose="020B0004020202020204" pitchFamily="34" charset="0"/>
                <a:cs typeface="Times New Roman" panose="02020603050405020304" pitchFamily="18" charset="0"/>
              </a:rPr>
              <a:t>Psychotraumatology</a:t>
            </a:r>
            <a:r>
              <a:rPr lang="en-GB" sz="3200" dirty="0">
                <a:effectLst/>
                <a:latin typeface="Aptos" panose="020B0004020202020204" pitchFamily="34" charset="0"/>
                <a:ea typeface="Aptos" panose="020B0004020202020204" pitchFamily="34" charset="0"/>
                <a:cs typeface="Times New Roman" panose="02020603050405020304" pitchFamily="18" charset="0"/>
              </a:rPr>
              <a:t>. 12(1). </a:t>
            </a:r>
            <a:r>
              <a:rPr lang="en-GB" sz="3200" dirty="0" err="1">
                <a:effectLst/>
                <a:latin typeface="Aptos" panose="020B0004020202020204" pitchFamily="34" charset="0"/>
                <a:ea typeface="Aptos" panose="020B0004020202020204" pitchFamily="34" charset="0"/>
                <a:cs typeface="Times New Roman" panose="02020603050405020304" pitchFamily="18" charset="0"/>
              </a:rPr>
              <a:t>doi:https</a:t>
            </a:r>
            <a:r>
              <a:rPr lang="en-GB" sz="3200" dirty="0">
                <a:effectLst/>
                <a:latin typeface="Aptos" panose="020B0004020202020204" pitchFamily="34" charset="0"/>
                <a:ea typeface="Aptos" panose="020B0004020202020204" pitchFamily="34" charset="0"/>
                <a:cs typeface="Times New Roman" panose="02020603050405020304" pitchFamily="18" charset="0"/>
              </a:rPr>
              <a:t>://doi.org/10.1080/20008198.2021.1959116.</a:t>
            </a:r>
          </a:p>
          <a:p>
            <a:pPr>
              <a:lnSpc>
                <a:spcPct val="107000"/>
              </a:lnSpc>
              <a:spcAft>
                <a:spcPts val="800"/>
              </a:spcAft>
            </a:pPr>
            <a:r>
              <a:rPr lang="en-GB" sz="3200" dirty="0">
                <a:effectLst/>
                <a:latin typeface="Aptos" panose="020B0004020202020204" pitchFamily="34" charset="0"/>
                <a:ea typeface="Aptos" panose="020B0004020202020204" pitchFamily="34" charset="0"/>
                <a:cs typeface="Times New Roman" panose="02020603050405020304" pitchFamily="18" charset="0"/>
              </a:rPr>
              <a:t>Smith E, Walker T, </a:t>
            </a:r>
            <a:r>
              <a:rPr lang="en-GB" sz="3200" dirty="0" err="1">
                <a:effectLst/>
                <a:latin typeface="Aptos" panose="020B0004020202020204" pitchFamily="34" charset="0"/>
                <a:ea typeface="Aptos" panose="020B0004020202020204" pitchFamily="34" charset="0"/>
                <a:cs typeface="Times New Roman" panose="02020603050405020304" pitchFamily="18" charset="0"/>
              </a:rPr>
              <a:t>Burkle</a:t>
            </a:r>
            <a:r>
              <a:rPr lang="en-GB" sz="3200" dirty="0">
                <a:effectLst/>
                <a:latin typeface="Aptos" panose="020B0004020202020204" pitchFamily="34" charset="0"/>
                <a:ea typeface="Aptos" panose="020B0004020202020204" pitchFamily="34" charset="0"/>
                <a:cs typeface="Times New Roman" panose="02020603050405020304" pitchFamily="18" charset="0"/>
              </a:rPr>
              <a:t> FM. 2019. Lessons in Post-Disaster Self-Care From 9/11 Paramedics and Emergency Medical Technicians. Prehospital and Disaster Medicine. 34(03):335–339. </a:t>
            </a:r>
            <a:r>
              <a:rPr lang="en-GB" sz="3200" dirty="0" err="1">
                <a:effectLst/>
                <a:latin typeface="Aptos" panose="020B0004020202020204" pitchFamily="34" charset="0"/>
                <a:ea typeface="Aptos" panose="020B0004020202020204" pitchFamily="34" charset="0"/>
                <a:cs typeface="Times New Roman" panose="02020603050405020304" pitchFamily="18" charset="0"/>
              </a:rPr>
              <a:t>doi:https</a:t>
            </a:r>
            <a:r>
              <a:rPr lang="en-GB" sz="3200" dirty="0">
                <a:effectLst/>
                <a:latin typeface="Aptos" panose="020B0004020202020204" pitchFamily="34" charset="0"/>
                <a:ea typeface="Aptos" panose="020B0004020202020204" pitchFamily="34" charset="0"/>
                <a:cs typeface="Times New Roman" panose="02020603050405020304" pitchFamily="18" charset="0"/>
              </a:rPr>
              <a:t>://doi.org/10.1017/s1049023x19004382.</a:t>
            </a:r>
          </a:p>
          <a:p>
            <a:pPr>
              <a:lnSpc>
                <a:spcPct val="107000"/>
              </a:lnSpc>
              <a:spcAft>
                <a:spcPts val="800"/>
              </a:spcAft>
            </a:pPr>
            <a:r>
              <a:rPr lang="en-GB" sz="3200" dirty="0">
                <a:effectLst/>
                <a:latin typeface="Aptos" panose="020B0004020202020204" pitchFamily="34" charset="0"/>
                <a:ea typeface="Aptos" panose="020B0004020202020204" pitchFamily="34" charset="0"/>
                <a:cs typeface="Times New Roman" panose="02020603050405020304" pitchFamily="18" charset="0"/>
              </a:rPr>
              <a:t>Smith EC, </a:t>
            </a:r>
            <a:r>
              <a:rPr lang="en-GB" sz="3200" dirty="0" err="1">
                <a:effectLst/>
                <a:latin typeface="Aptos" panose="020B0004020202020204" pitchFamily="34" charset="0"/>
                <a:ea typeface="Aptos" panose="020B0004020202020204" pitchFamily="34" charset="0"/>
                <a:cs typeface="Times New Roman" panose="02020603050405020304" pitchFamily="18" charset="0"/>
              </a:rPr>
              <a:t>Burkle</a:t>
            </a:r>
            <a:r>
              <a:rPr lang="en-GB" sz="3200" dirty="0">
                <a:effectLst/>
                <a:latin typeface="Aptos" panose="020B0004020202020204" pitchFamily="34" charset="0"/>
                <a:ea typeface="Aptos" panose="020B0004020202020204" pitchFamily="34" charset="0"/>
                <a:cs typeface="Times New Roman" panose="02020603050405020304" pitchFamily="18" charset="0"/>
              </a:rPr>
              <a:t> FM. 2018. Paramedic and Emergency Medical Technician Reflections on the Ongoing Impact of the 9/11 Terrorist Attacks. Prehospital and Disaster Medicine. 34(1):56–61. </a:t>
            </a:r>
            <a:r>
              <a:rPr lang="en-GB" sz="3200" dirty="0" err="1">
                <a:effectLst/>
                <a:latin typeface="Aptos" panose="020B0004020202020204" pitchFamily="34" charset="0"/>
                <a:ea typeface="Aptos" panose="020B0004020202020204" pitchFamily="34" charset="0"/>
                <a:cs typeface="Times New Roman" panose="02020603050405020304" pitchFamily="18" charset="0"/>
              </a:rPr>
              <a:t>doi:https</a:t>
            </a:r>
            <a:r>
              <a:rPr lang="en-GB" sz="3200" dirty="0">
                <a:effectLst/>
                <a:latin typeface="Aptos" panose="020B0004020202020204" pitchFamily="34" charset="0"/>
                <a:ea typeface="Aptos" panose="020B0004020202020204" pitchFamily="34" charset="0"/>
                <a:cs typeface="Times New Roman" panose="02020603050405020304" pitchFamily="18" charset="0"/>
              </a:rPr>
              <a:t>://doi.org/10.1017/s1049023x18001255.</a:t>
            </a:r>
          </a:p>
          <a:p>
            <a:pPr>
              <a:lnSpc>
                <a:spcPct val="107000"/>
              </a:lnSpc>
              <a:spcAft>
                <a:spcPts val="800"/>
              </a:spcAft>
            </a:pPr>
            <a:r>
              <a:rPr lang="en-GB" sz="3200" dirty="0">
                <a:effectLst/>
                <a:latin typeface="Aptos" panose="020B0004020202020204" pitchFamily="34" charset="0"/>
                <a:ea typeface="Aptos" panose="020B0004020202020204" pitchFamily="34" charset="0"/>
                <a:cs typeface="Times New Roman" panose="02020603050405020304" pitchFamily="18" charset="0"/>
              </a:rPr>
              <a:t>Thompson J, Rehn M, </a:t>
            </a:r>
            <a:r>
              <a:rPr lang="en-GB" sz="3200" dirty="0" err="1">
                <a:effectLst/>
                <a:latin typeface="Aptos" panose="020B0004020202020204" pitchFamily="34" charset="0"/>
                <a:ea typeface="Aptos" panose="020B0004020202020204" pitchFamily="34" charset="0"/>
                <a:cs typeface="Times New Roman" panose="02020603050405020304" pitchFamily="18" charset="0"/>
              </a:rPr>
              <a:t>Lossius</a:t>
            </a:r>
            <a:r>
              <a:rPr lang="en-GB" sz="3200" dirty="0">
                <a:effectLst/>
                <a:latin typeface="Aptos" panose="020B0004020202020204" pitchFamily="34" charset="0"/>
                <a:ea typeface="Aptos" panose="020B0004020202020204" pitchFamily="34" charset="0"/>
                <a:cs typeface="Times New Roman" panose="02020603050405020304" pitchFamily="18" charset="0"/>
              </a:rPr>
              <a:t> HM, </a:t>
            </a:r>
            <a:r>
              <a:rPr lang="en-GB" sz="3200" dirty="0" err="1">
                <a:effectLst/>
                <a:latin typeface="Aptos" panose="020B0004020202020204" pitchFamily="34" charset="0"/>
                <a:ea typeface="Aptos" panose="020B0004020202020204" pitchFamily="34" charset="0"/>
                <a:cs typeface="Times New Roman" panose="02020603050405020304" pitchFamily="18" charset="0"/>
              </a:rPr>
              <a:t>Lockey</a:t>
            </a:r>
            <a:r>
              <a:rPr lang="en-GB" sz="3200" dirty="0">
                <a:effectLst/>
                <a:latin typeface="Aptos" panose="020B0004020202020204" pitchFamily="34" charset="0"/>
                <a:ea typeface="Aptos" panose="020B0004020202020204" pitchFamily="34" charset="0"/>
                <a:cs typeface="Times New Roman" panose="02020603050405020304" pitchFamily="18" charset="0"/>
              </a:rPr>
              <a:t> D. 2014. Risks to emergency medical responders at terrorist incidents: a narrative review of the medical literature. Critical Care. 18(5). </a:t>
            </a:r>
            <a:r>
              <a:rPr lang="en-GB" sz="3200" dirty="0" err="1">
                <a:effectLst/>
                <a:latin typeface="Aptos" panose="020B0004020202020204" pitchFamily="34" charset="0"/>
                <a:ea typeface="Aptos" panose="020B0004020202020204" pitchFamily="34" charset="0"/>
                <a:cs typeface="Times New Roman" panose="02020603050405020304" pitchFamily="18" charset="0"/>
              </a:rPr>
              <a:t>doi:https</a:t>
            </a:r>
            <a:r>
              <a:rPr lang="en-GB" sz="3200" dirty="0">
                <a:effectLst/>
                <a:latin typeface="Aptos" panose="020B0004020202020204" pitchFamily="34" charset="0"/>
                <a:ea typeface="Aptos" panose="020B0004020202020204" pitchFamily="34" charset="0"/>
                <a:cs typeface="Times New Roman" panose="02020603050405020304" pitchFamily="18" charset="0"/>
              </a:rPr>
              <a:t>://doi.org/10.1186/s13054-014-0521-1.</a:t>
            </a:r>
          </a:p>
          <a:p>
            <a:pPr>
              <a:lnSpc>
                <a:spcPct val="107000"/>
              </a:lnSpc>
              <a:spcAft>
                <a:spcPts val="800"/>
              </a:spcAft>
            </a:pPr>
            <a:r>
              <a:rPr lang="en-GB" sz="3200" dirty="0" err="1">
                <a:effectLst/>
                <a:latin typeface="Aptos" panose="020B0004020202020204" pitchFamily="34" charset="0"/>
                <a:ea typeface="Aptos" panose="020B0004020202020204" pitchFamily="34" charset="0"/>
                <a:cs typeface="Times New Roman" panose="02020603050405020304" pitchFamily="18" charset="0"/>
              </a:rPr>
              <a:t>Tomberg</a:t>
            </a:r>
            <a:r>
              <a:rPr lang="en-GB" sz="3200" dirty="0">
                <a:effectLst/>
                <a:latin typeface="Aptos" panose="020B0004020202020204" pitchFamily="34" charset="0"/>
                <a:ea typeface="Aptos" panose="020B0004020202020204" pitchFamily="34" charset="0"/>
                <a:cs typeface="Times New Roman" panose="02020603050405020304" pitchFamily="18" charset="0"/>
              </a:rPr>
              <a:t> S. 2015. The Initial Response to the Boston Marathon Bombing: Lessons Learned to Prepare for the Next Disaster. The Journal of Emergency Medicine. 48(5):650–651. </a:t>
            </a:r>
            <a:r>
              <a:rPr lang="en-GB" sz="3200" dirty="0" err="1">
                <a:effectLst/>
                <a:latin typeface="Aptos" panose="020B0004020202020204" pitchFamily="34" charset="0"/>
                <a:ea typeface="Aptos" panose="020B0004020202020204" pitchFamily="34" charset="0"/>
                <a:cs typeface="Times New Roman" panose="02020603050405020304" pitchFamily="18" charset="0"/>
              </a:rPr>
              <a:t>doi:https</a:t>
            </a:r>
            <a:r>
              <a:rPr lang="en-GB" sz="3200" dirty="0">
                <a:effectLst/>
                <a:latin typeface="Aptos" panose="020B0004020202020204" pitchFamily="34" charset="0"/>
                <a:ea typeface="Aptos" panose="020B0004020202020204" pitchFamily="34" charset="0"/>
                <a:cs typeface="Times New Roman" panose="02020603050405020304" pitchFamily="18" charset="0"/>
              </a:rPr>
              <a:t>://doi.org/10.1016/j.jemermed.2015.03.038.</a:t>
            </a:r>
          </a:p>
          <a:p>
            <a:pPr>
              <a:lnSpc>
                <a:spcPct val="107000"/>
              </a:lnSpc>
              <a:spcAft>
                <a:spcPts val="800"/>
              </a:spcAft>
            </a:pPr>
            <a:r>
              <a:rPr lang="en-GB" sz="3200" dirty="0" err="1">
                <a:effectLst/>
                <a:latin typeface="Aptos" panose="020B0004020202020204" pitchFamily="34" charset="0"/>
                <a:ea typeface="Aptos" panose="020B0004020202020204" pitchFamily="34" charset="0"/>
                <a:cs typeface="Times New Roman" panose="02020603050405020304" pitchFamily="18" charset="0"/>
              </a:rPr>
              <a:t>Vandentorren</a:t>
            </a:r>
            <a:r>
              <a:rPr lang="en-GB" sz="3200" dirty="0">
                <a:effectLst/>
                <a:latin typeface="Aptos" panose="020B0004020202020204" pitchFamily="34" charset="0"/>
                <a:ea typeface="Aptos" panose="020B0004020202020204" pitchFamily="34" charset="0"/>
                <a:cs typeface="Times New Roman" panose="02020603050405020304" pitchFamily="18" charset="0"/>
              </a:rPr>
              <a:t> S, </a:t>
            </a:r>
            <a:r>
              <a:rPr lang="en-GB" sz="3200" dirty="0" err="1">
                <a:effectLst/>
                <a:latin typeface="Aptos" panose="020B0004020202020204" pitchFamily="34" charset="0"/>
                <a:ea typeface="Aptos" panose="020B0004020202020204" pitchFamily="34" charset="0"/>
                <a:cs typeface="Times New Roman" panose="02020603050405020304" pitchFamily="18" charset="0"/>
              </a:rPr>
              <a:t>Pirard</a:t>
            </a:r>
            <a:r>
              <a:rPr lang="en-GB" sz="3200" dirty="0">
                <a:effectLst/>
                <a:latin typeface="Aptos" panose="020B0004020202020204" pitchFamily="34" charset="0"/>
                <a:ea typeface="Aptos" panose="020B0004020202020204" pitchFamily="34" charset="0"/>
                <a:cs typeface="Times New Roman" panose="02020603050405020304" pitchFamily="18" charset="0"/>
              </a:rPr>
              <a:t> P, </a:t>
            </a:r>
            <a:r>
              <a:rPr lang="en-GB" sz="3200" dirty="0" err="1">
                <a:effectLst/>
                <a:latin typeface="Aptos" panose="020B0004020202020204" pitchFamily="34" charset="0"/>
                <a:ea typeface="Aptos" panose="020B0004020202020204" pitchFamily="34" charset="0"/>
                <a:cs typeface="Times New Roman" panose="02020603050405020304" pitchFamily="18" charset="0"/>
              </a:rPr>
              <a:t>Sanna</a:t>
            </a:r>
            <a:r>
              <a:rPr lang="en-GB" sz="3200" dirty="0">
                <a:effectLst/>
                <a:latin typeface="Aptos" panose="020B0004020202020204" pitchFamily="34" charset="0"/>
                <a:ea typeface="Aptos" panose="020B0004020202020204" pitchFamily="34" charset="0"/>
                <a:cs typeface="Times New Roman" panose="02020603050405020304" pitchFamily="18" charset="0"/>
              </a:rPr>
              <a:t> A, Aubert L, </a:t>
            </a:r>
            <a:r>
              <a:rPr lang="en-GB" sz="3200" dirty="0" err="1">
                <a:effectLst/>
                <a:latin typeface="Aptos" panose="020B0004020202020204" pitchFamily="34" charset="0"/>
                <a:ea typeface="Aptos" panose="020B0004020202020204" pitchFamily="34" charset="0"/>
                <a:cs typeface="Times New Roman" panose="02020603050405020304" pitchFamily="18" charset="0"/>
              </a:rPr>
              <a:t>Motreff</a:t>
            </a:r>
            <a:r>
              <a:rPr lang="en-GB" sz="3200" dirty="0">
                <a:effectLst/>
                <a:latin typeface="Aptos" panose="020B0004020202020204" pitchFamily="34" charset="0"/>
                <a:ea typeface="Aptos" panose="020B0004020202020204" pitchFamily="34" charset="0"/>
                <a:cs typeface="Times New Roman" panose="02020603050405020304" pitchFamily="18" charset="0"/>
              </a:rPr>
              <a:t> Y, </a:t>
            </a:r>
            <a:r>
              <a:rPr lang="en-GB" sz="3200" dirty="0" err="1">
                <a:effectLst/>
                <a:latin typeface="Aptos" panose="020B0004020202020204" pitchFamily="34" charset="0"/>
                <a:ea typeface="Aptos" panose="020B0004020202020204" pitchFamily="34" charset="0"/>
                <a:cs typeface="Times New Roman" panose="02020603050405020304" pitchFamily="18" charset="0"/>
              </a:rPr>
              <a:t>Dantchev</a:t>
            </a:r>
            <a:r>
              <a:rPr lang="en-GB" sz="3200" dirty="0">
                <a:effectLst/>
                <a:latin typeface="Aptos" panose="020B0004020202020204" pitchFamily="34" charset="0"/>
                <a:ea typeface="Aptos" panose="020B0004020202020204" pitchFamily="34" charset="0"/>
                <a:cs typeface="Times New Roman" panose="02020603050405020304" pitchFamily="18" charset="0"/>
              </a:rPr>
              <a:t> N, </a:t>
            </a:r>
            <a:r>
              <a:rPr lang="en-GB" sz="3200" dirty="0" err="1">
                <a:effectLst/>
                <a:latin typeface="Aptos" panose="020B0004020202020204" pitchFamily="34" charset="0"/>
                <a:ea typeface="Aptos" panose="020B0004020202020204" pitchFamily="34" charset="0"/>
                <a:cs typeface="Times New Roman" panose="02020603050405020304" pitchFamily="18" charset="0"/>
              </a:rPr>
              <a:t>Lesieur</a:t>
            </a:r>
            <a:r>
              <a:rPr lang="en-GB" sz="3200" dirty="0">
                <a:effectLst/>
                <a:latin typeface="Aptos" panose="020B0004020202020204" pitchFamily="34" charset="0"/>
                <a:ea typeface="Aptos" panose="020B0004020202020204" pitchFamily="34" charset="0"/>
                <a:cs typeface="Times New Roman" panose="02020603050405020304" pitchFamily="18" charset="0"/>
              </a:rPr>
              <a:t> S, Chauvin P, </a:t>
            </a:r>
            <a:r>
              <a:rPr lang="en-GB" sz="3200" dirty="0" err="1">
                <a:effectLst/>
                <a:latin typeface="Aptos" panose="020B0004020202020204" pitchFamily="34" charset="0"/>
                <a:ea typeface="Aptos" panose="020B0004020202020204" pitchFamily="34" charset="0"/>
                <a:cs typeface="Times New Roman" panose="02020603050405020304" pitchFamily="18" charset="0"/>
              </a:rPr>
              <a:t>Baubet</a:t>
            </a:r>
            <a:r>
              <a:rPr lang="en-GB" sz="3200" dirty="0">
                <a:effectLst/>
                <a:latin typeface="Aptos" panose="020B0004020202020204" pitchFamily="34" charset="0"/>
                <a:ea typeface="Aptos" panose="020B0004020202020204" pitchFamily="34" charset="0"/>
                <a:cs typeface="Times New Roman" panose="02020603050405020304" pitchFamily="18" charset="0"/>
              </a:rPr>
              <a:t> T. 2018. Healthcare provision and the psychological, somatic and social impact on people involved in the terror attacks in January 2015 in Paris: cohort study. The British Journal of Psychiatry. 212(4):207–214. </a:t>
            </a:r>
            <a:r>
              <a:rPr lang="en-GB" sz="3200" dirty="0" err="1">
                <a:effectLst/>
                <a:latin typeface="Aptos" panose="020B0004020202020204" pitchFamily="34" charset="0"/>
                <a:ea typeface="Aptos" panose="020B0004020202020204" pitchFamily="34" charset="0"/>
                <a:cs typeface="Times New Roman" panose="02020603050405020304" pitchFamily="18" charset="0"/>
              </a:rPr>
              <a:t>doi:https</a:t>
            </a:r>
            <a:r>
              <a:rPr lang="en-GB" sz="3200" dirty="0">
                <a:effectLst/>
                <a:latin typeface="Aptos" panose="020B0004020202020204" pitchFamily="34" charset="0"/>
                <a:ea typeface="Aptos" panose="020B0004020202020204" pitchFamily="34" charset="0"/>
                <a:cs typeface="Times New Roman" panose="02020603050405020304" pitchFamily="18" charset="0"/>
              </a:rPr>
              <a:t>://doi.org/10.1192/bjp.2017.63.</a:t>
            </a:r>
          </a:p>
          <a:p>
            <a:pPr>
              <a:lnSpc>
                <a:spcPct val="107000"/>
              </a:lnSpc>
              <a:spcAft>
                <a:spcPts val="800"/>
              </a:spcAft>
            </a:pPr>
            <a:r>
              <a:rPr lang="en-GB" sz="3200" dirty="0">
                <a:effectLst/>
                <a:latin typeface="Aptos" panose="020B0004020202020204" pitchFamily="34" charset="0"/>
                <a:ea typeface="Aptos" panose="020B0004020202020204" pitchFamily="34" charset="0"/>
                <a:cs typeface="Times New Roman" panose="02020603050405020304" pitchFamily="18" charset="0"/>
              </a:rPr>
              <a:t>Wesemann U, Applewhite B, </a:t>
            </a:r>
            <a:r>
              <a:rPr lang="en-GB" sz="3200" dirty="0" err="1">
                <a:effectLst/>
                <a:latin typeface="Aptos" panose="020B0004020202020204" pitchFamily="34" charset="0"/>
                <a:ea typeface="Aptos" panose="020B0004020202020204" pitchFamily="34" charset="0"/>
                <a:cs typeface="Times New Roman" panose="02020603050405020304" pitchFamily="18" charset="0"/>
              </a:rPr>
              <a:t>Himmerich</a:t>
            </a:r>
            <a:r>
              <a:rPr lang="en-GB" sz="3200" dirty="0">
                <a:effectLst/>
                <a:latin typeface="Aptos" panose="020B0004020202020204" pitchFamily="34" charset="0"/>
                <a:ea typeface="Aptos" panose="020B0004020202020204" pitchFamily="34" charset="0"/>
                <a:cs typeface="Times New Roman" panose="02020603050405020304" pitchFamily="18" charset="0"/>
              </a:rPr>
              <a:t> H. 2022. Investigating the impact of terrorist attacks on the mental health of emergency responders: systematic review. </a:t>
            </a:r>
            <a:r>
              <a:rPr lang="en-GB" sz="3200" dirty="0" err="1">
                <a:effectLst/>
                <a:latin typeface="Aptos" panose="020B0004020202020204" pitchFamily="34" charset="0"/>
                <a:ea typeface="Aptos" panose="020B0004020202020204" pitchFamily="34" charset="0"/>
                <a:cs typeface="Times New Roman" panose="02020603050405020304" pitchFamily="18" charset="0"/>
              </a:rPr>
              <a:t>BJPsych</a:t>
            </a:r>
            <a:r>
              <a:rPr lang="en-GB" sz="3200" dirty="0">
                <a:effectLst/>
                <a:latin typeface="Aptos" panose="020B0004020202020204" pitchFamily="34" charset="0"/>
                <a:ea typeface="Aptos" panose="020B0004020202020204" pitchFamily="34" charset="0"/>
                <a:cs typeface="Times New Roman" panose="02020603050405020304" pitchFamily="18" charset="0"/>
              </a:rPr>
              <a:t> Open. 8(4). </a:t>
            </a:r>
            <a:r>
              <a:rPr lang="en-GB" sz="3200" dirty="0" err="1">
                <a:effectLst/>
                <a:latin typeface="Aptos" panose="020B0004020202020204" pitchFamily="34" charset="0"/>
                <a:ea typeface="Aptos" panose="020B0004020202020204" pitchFamily="34" charset="0"/>
                <a:cs typeface="Times New Roman" panose="02020603050405020304" pitchFamily="18" charset="0"/>
              </a:rPr>
              <a:t>doi:https</a:t>
            </a:r>
            <a:r>
              <a:rPr lang="en-GB" sz="3200" dirty="0">
                <a:effectLst/>
                <a:latin typeface="Aptos" panose="020B0004020202020204" pitchFamily="34" charset="0"/>
                <a:ea typeface="Aptos" panose="020B0004020202020204" pitchFamily="34" charset="0"/>
                <a:cs typeface="Times New Roman" panose="02020603050405020304" pitchFamily="18" charset="0"/>
              </a:rPr>
              <a:t>://doi.org/10.1192/bjo.2022.69.</a:t>
            </a:r>
          </a:p>
          <a:p>
            <a:pPr>
              <a:lnSpc>
                <a:spcPct val="107000"/>
              </a:lnSpc>
              <a:spcAft>
                <a:spcPts val="800"/>
              </a:spcAft>
            </a:pPr>
            <a:r>
              <a:rPr lang="en-GB" sz="3200" dirty="0">
                <a:effectLst/>
                <a:latin typeface="Aptos" panose="020B0004020202020204" pitchFamily="34" charset="0"/>
                <a:ea typeface="Aptos" panose="020B0004020202020204" pitchFamily="34" charset="0"/>
                <a:cs typeface="Times New Roman" panose="02020603050405020304" pitchFamily="18" charset="0"/>
              </a:rPr>
              <a:t>Wilson LC. 2015. A systematic review of probable posttraumatic stress disorder in first responders following man-made mass violence. Psychiatry Research. 229(1-2):21–26. </a:t>
            </a:r>
            <a:r>
              <a:rPr lang="en-GB" sz="3200" dirty="0" err="1">
                <a:effectLst/>
                <a:latin typeface="Aptos" panose="020B0004020202020204" pitchFamily="34" charset="0"/>
                <a:ea typeface="Aptos" panose="020B0004020202020204" pitchFamily="34" charset="0"/>
                <a:cs typeface="Times New Roman" panose="02020603050405020304" pitchFamily="18" charset="0"/>
              </a:rPr>
              <a:t>doi:https</a:t>
            </a:r>
            <a:r>
              <a:rPr lang="en-GB" sz="3200" dirty="0">
                <a:effectLst/>
                <a:latin typeface="Aptos" panose="020B0004020202020204" pitchFamily="34" charset="0"/>
                <a:ea typeface="Aptos" panose="020B0004020202020204" pitchFamily="34" charset="0"/>
                <a:cs typeface="Times New Roman" panose="02020603050405020304" pitchFamily="18" charset="0"/>
              </a:rPr>
              <a:t>://doi.org/10.1016/j.psychres.2015.06.015.</a:t>
            </a:r>
          </a:p>
          <a:p>
            <a:endParaRPr lang="en-GB" dirty="0"/>
          </a:p>
        </p:txBody>
      </p:sp>
    </p:spTree>
    <p:extLst>
      <p:ext uri="{BB962C8B-B14F-4D97-AF65-F5344CB8AC3E}">
        <p14:creationId xmlns:p14="http://schemas.microsoft.com/office/powerpoint/2010/main" val="14186104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D99D33E-5971-7E67-6EFE-7F738DA2E10D}"/>
              </a:ext>
            </a:extLst>
          </p:cNvPr>
          <p:cNvSpPr>
            <a:spLocks noGrp="1"/>
          </p:cNvSpPr>
          <p:nvPr>
            <p:ph type="title"/>
          </p:nvPr>
        </p:nvSpPr>
        <p:spPr>
          <a:xfrm>
            <a:off x="379539" y="276851"/>
            <a:ext cx="11529374" cy="1025102"/>
          </a:xfrm>
        </p:spPr>
        <p:txBody>
          <a:bodyPr/>
          <a:lstStyle/>
          <a:p>
            <a:r>
              <a:rPr lang="en-US" dirty="0"/>
              <a:t>UoC Staff Support</a:t>
            </a:r>
          </a:p>
        </p:txBody>
      </p:sp>
      <p:pic>
        <p:nvPicPr>
          <p:cNvPr id="5" name="Picture 4">
            <a:extLst>
              <a:ext uri="{FF2B5EF4-FFF2-40B4-BE49-F238E27FC236}">
                <a16:creationId xmlns:a16="http://schemas.microsoft.com/office/drawing/2014/main" id="{81D72646-EA7E-1DDA-DA3A-629842C315DC}"/>
              </a:ext>
            </a:extLst>
          </p:cNvPr>
          <p:cNvPicPr>
            <a:picLocks noChangeAspect="1"/>
          </p:cNvPicPr>
          <p:nvPr/>
        </p:nvPicPr>
        <p:blipFill>
          <a:blip r:embed="rId2"/>
          <a:stretch>
            <a:fillRect/>
          </a:stretch>
        </p:blipFill>
        <p:spPr>
          <a:xfrm>
            <a:off x="1599663" y="1588451"/>
            <a:ext cx="8917880" cy="4837949"/>
          </a:xfrm>
          <a:prstGeom prst="rect">
            <a:avLst/>
          </a:prstGeom>
          <a:noFill/>
          <a:ln w="12700">
            <a:solidFill>
              <a:schemeClr val="accent5">
                <a:lumMod val="60000"/>
                <a:lumOff val="40000"/>
              </a:schemeClr>
            </a:solidFill>
          </a:ln>
        </p:spPr>
      </p:pic>
    </p:spTree>
    <p:extLst>
      <p:ext uri="{BB962C8B-B14F-4D97-AF65-F5344CB8AC3E}">
        <p14:creationId xmlns:p14="http://schemas.microsoft.com/office/powerpoint/2010/main" val="1733237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AAD04-FABB-8D14-F526-61BAF9F58F4A}"/>
              </a:ext>
            </a:extLst>
          </p:cNvPr>
          <p:cNvSpPr>
            <a:spLocks noGrp="1"/>
          </p:cNvSpPr>
          <p:nvPr>
            <p:ph type="title"/>
          </p:nvPr>
        </p:nvSpPr>
        <p:spPr/>
        <p:txBody>
          <a:bodyPr/>
          <a:lstStyle/>
          <a:p>
            <a:r>
              <a:rPr lang="en-US" dirty="0"/>
              <a:t>Content Warning</a:t>
            </a:r>
            <a:endParaRPr lang="en-GB" dirty="0"/>
          </a:p>
        </p:txBody>
      </p:sp>
      <p:sp>
        <p:nvSpPr>
          <p:cNvPr id="3" name="Content Placeholder 2">
            <a:extLst>
              <a:ext uri="{FF2B5EF4-FFF2-40B4-BE49-F238E27FC236}">
                <a16:creationId xmlns:a16="http://schemas.microsoft.com/office/drawing/2014/main" id="{11191D7F-2368-0B24-03DB-59A1E0FFD57D}"/>
              </a:ext>
            </a:extLst>
          </p:cNvPr>
          <p:cNvSpPr>
            <a:spLocks noGrp="1"/>
          </p:cNvSpPr>
          <p:nvPr>
            <p:ph sz="quarter" idx="10"/>
          </p:nvPr>
        </p:nvSpPr>
        <p:spPr>
          <a:xfrm>
            <a:off x="2088107" y="3719016"/>
            <a:ext cx="9558746" cy="2980725"/>
          </a:xfrm>
        </p:spPr>
        <p:txBody>
          <a:bodyPr>
            <a:normAutofit fontScale="62500" lnSpcReduction="20000"/>
          </a:bodyPr>
          <a:lstStyle/>
          <a:p>
            <a:r>
              <a:rPr lang="en-US" dirty="0"/>
              <a:t>Some attendees may find the content of this session distressing. Please feel free to leave if you wish, at any point, and do reach out if you need support. </a:t>
            </a:r>
          </a:p>
          <a:p>
            <a:r>
              <a:rPr lang="en-US" dirty="0"/>
              <a:t>Amongst other support mechanisms, TASC offer a range of support here:</a:t>
            </a:r>
          </a:p>
          <a:p>
            <a:r>
              <a:rPr lang="en-US" dirty="0">
                <a:hlinkClick r:id="rId2"/>
              </a:rPr>
              <a:t>https://www.theasc.org.uk/apply-for-support/</a:t>
            </a:r>
            <a:r>
              <a:rPr lang="en-US" dirty="0"/>
              <a:t> </a:t>
            </a:r>
          </a:p>
          <a:p>
            <a:r>
              <a:rPr lang="en-GB" b="1" i="0" dirty="0">
                <a:solidFill>
                  <a:srgbClr val="000000"/>
                </a:solidFill>
                <a:effectLst/>
                <a:highlight>
                  <a:srgbClr val="EFEFEE"/>
                </a:highlight>
                <a:latin typeface="Asap"/>
              </a:rPr>
              <a:t>Call 0300 373 0898</a:t>
            </a:r>
          </a:p>
          <a:p>
            <a:r>
              <a:rPr lang="en-US" dirty="0"/>
              <a:t> </a:t>
            </a:r>
            <a:endParaRPr lang="en-GB" dirty="0"/>
          </a:p>
        </p:txBody>
      </p:sp>
    </p:spTree>
    <p:extLst>
      <p:ext uri="{BB962C8B-B14F-4D97-AF65-F5344CB8AC3E}">
        <p14:creationId xmlns:p14="http://schemas.microsoft.com/office/powerpoint/2010/main" val="21210774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7BDC4355-2E25-A51E-F9BA-58C65F3A2B22}"/>
              </a:ext>
            </a:extLst>
          </p:cNvPr>
          <p:cNvSpPr>
            <a:spLocks noGrp="1"/>
          </p:cNvSpPr>
          <p:nvPr>
            <p:ph type="title"/>
          </p:nvPr>
        </p:nvSpPr>
        <p:spPr>
          <a:xfrm>
            <a:off x="379539" y="276851"/>
            <a:ext cx="11529374" cy="1025102"/>
          </a:xfrm>
        </p:spPr>
        <p:txBody>
          <a:bodyPr/>
          <a:lstStyle/>
          <a:p>
            <a:r>
              <a:rPr lang="en-US" dirty="0"/>
              <a:t>TASC</a:t>
            </a:r>
          </a:p>
        </p:txBody>
      </p:sp>
      <p:pic>
        <p:nvPicPr>
          <p:cNvPr id="7" name="Picture 6">
            <a:extLst>
              <a:ext uri="{FF2B5EF4-FFF2-40B4-BE49-F238E27FC236}">
                <a16:creationId xmlns:a16="http://schemas.microsoft.com/office/drawing/2014/main" id="{4FE22815-F767-D42E-137F-D2C14C1D417D}"/>
              </a:ext>
            </a:extLst>
          </p:cNvPr>
          <p:cNvPicPr>
            <a:picLocks noChangeAspect="1"/>
          </p:cNvPicPr>
          <p:nvPr/>
        </p:nvPicPr>
        <p:blipFill>
          <a:blip r:embed="rId2"/>
          <a:stretch>
            <a:fillRect/>
          </a:stretch>
        </p:blipFill>
        <p:spPr>
          <a:xfrm>
            <a:off x="1661920" y="2846491"/>
            <a:ext cx="8793366" cy="3579909"/>
          </a:xfrm>
          <a:prstGeom prst="rect">
            <a:avLst/>
          </a:prstGeom>
        </p:spPr>
      </p:pic>
      <p:pic>
        <p:nvPicPr>
          <p:cNvPr id="9" name="Picture 8">
            <a:extLst>
              <a:ext uri="{FF2B5EF4-FFF2-40B4-BE49-F238E27FC236}">
                <a16:creationId xmlns:a16="http://schemas.microsoft.com/office/drawing/2014/main" id="{2F01D656-EE82-7E1D-350F-CE8547843A51}"/>
              </a:ext>
            </a:extLst>
          </p:cNvPr>
          <p:cNvPicPr>
            <a:picLocks noChangeAspect="1"/>
          </p:cNvPicPr>
          <p:nvPr/>
        </p:nvPicPr>
        <p:blipFill>
          <a:blip r:embed="rId3"/>
          <a:stretch>
            <a:fillRect/>
          </a:stretch>
        </p:blipFill>
        <p:spPr>
          <a:xfrm>
            <a:off x="4384954" y="1588451"/>
            <a:ext cx="2202260" cy="1026676"/>
          </a:xfrm>
          <a:prstGeom prst="rect">
            <a:avLst/>
          </a:prstGeom>
        </p:spPr>
      </p:pic>
    </p:spTree>
    <p:extLst>
      <p:ext uri="{BB962C8B-B14F-4D97-AF65-F5344CB8AC3E}">
        <p14:creationId xmlns:p14="http://schemas.microsoft.com/office/powerpoint/2010/main" val="1062885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F28D01B5-A5BC-45A3-8718-13BDC694F21C}"/>
              </a:ext>
            </a:extLst>
          </p:cNvPr>
          <p:cNvSpPr>
            <a:spLocks noGrp="1"/>
          </p:cNvSpPr>
          <p:nvPr>
            <p:ph type="title"/>
          </p:nvPr>
        </p:nvSpPr>
        <p:spPr>
          <a:xfrm>
            <a:off x="230124" y="457199"/>
            <a:ext cx="11731752" cy="1176055"/>
          </a:xfrm>
        </p:spPr>
        <p:txBody>
          <a:bodyPr/>
          <a:lstStyle/>
          <a:p>
            <a:r>
              <a:rPr lang="en-US" dirty="0"/>
              <a:t>Academic Dissertation to Journal Literature Review</a:t>
            </a:r>
          </a:p>
        </p:txBody>
      </p:sp>
      <p:sp>
        <p:nvSpPr>
          <p:cNvPr id="27" name="Text Placeholder 26">
            <a:extLst>
              <a:ext uri="{FF2B5EF4-FFF2-40B4-BE49-F238E27FC236}">
                <a16:creationId xmlns:a16="http://schemas.microsoft.com/office/drawing/2014/main" id="{913CE214-29C3-EA9D-3970-5DA5596A91FB}"/>
              </a:ext>
            </a:extLst>
          </p:cNvPr>
          <p:cNvSpPr>
            <a:spLocks noGrp="1"/>
          </p:cNvSpPr>
          <p:nvPr>
            <p:ph type="body" sz="quarter" idx="18"/>
          </p:nvPr>
        </p:nvSpPr>
        <p:spPr>
          <a:xfrm>
            <a:off x="1980355" y="2660943"/>
            <a:ext cx="1161288" cy="1161288"/>
          </a:xfrm>
        </p:spPr>
        <p:txBody>
          <a:bodyPr/>
          <a:lstStyle/>
          <a:p>
            <a:r>
              <a:rPr lang="en-US" dirty="0"/>
              <a:t>1</a:t>
            </a:r>
          </a:p>
        </p:txBody>
      </p:sp>
      <p:sp>
        <p:nvSpPr>
          <p:cNvPr id="16" name="Text Placeholder 15">
            <a:extLst>
              <a:ext uri="{FF2B5EF4-FFF2-40B4-BE49-F238E27FC236}">
                <a16:creationId xmlns:a16="http://schemas.microsoft.com/office/drawing/2014/main" id="{B6086B1F-4F6D-4493-AE84-2520E93642DE}"/>
              </a:ext>
            </a:extLst>
          </p:cNvPr>
          <p:cNvSpPr>
            <a:spLocks noGrp="1"/>
          </p:cNvSpPr>
          <p:nvPr>
            <p:ph type="body" sz="quarter" idx="10"/>
          </p:nvPr>
        </p:nvSpPr>
        <p:spPr>
          <a:xfrm>
            <a:off x="1823914" y="4817717"/>
            <a:ext cx="1796396" cy="302186"/>
          </a:xfrm>
        </p:spPr>
        <p:txBody>
          <a:bodyPr/>
          <a:lstStyle/>
          <a:p>
            <a:r>
              <a:rPr lang="en-US" dirty="0"/>
              <a:t>Aug 2023</a:t>
            </a:r>
          </a:p>
        </p:txBody>
      </p:sp>
      <p:sp>
        <p:nvSpPr>
          <p:cNvPr id="17" name="Text Placeholder 16">
            <a:extLst>
              <a:ext uri="{FF2B5EF4-FFF2-40B4-BE49-F238E27FC236}">
                <a16:creationId xmlns:a16="http://schemas.microsoft.com/office/drawing/2014/main" id="{6A44816B-378D-41B5-84D7-39CECE2E452E}"/>
              </a:ext>
            </a:extLst>
          </p:cNvPr>
          <p:cNvSpPr>
            <a:spLocks noGrp="1"/>
          </p:cNvSpPr>
          <p:nvPr>
            <p:ph type="body" sz="quarter" idx="11"/>
          </p:nvPr>
        </p:nvSpPr>
        <p:spPr>
          <a:xfrm>
            <a:off x="1676962" y="5210963"/>
            <a:ext cx="1813567" cy="706438"/>
          </a:xfrm>
        </p:spPr>
        <p:txBody>
          <a:bodyPr vert="horz" lIns="91440" tIns="45720" rIns="91440" bIns="45720" rtlCol="0" anchor="t">
            <a:noAutofit/>
          </a:bodyPr>
          <a:lstStyle/>
          <a:p>
            <a:r>
              <a:rPr lang="en-US" dirty="0"/>
              <a:t>Jo reached out and wanted advice on how to write for publication. Her feedback on her dissertation suggested she should consider it!</a:t>
            </a:r>
          </a:p>
        </p:txBody>
      </p:sp>
      <p:sp>
        <p:nvSpPr>
          <p:cNvPr id="28" name="Text Placeholder 27">
            <a:extLst>
              <a:ext uri="{FF2B5EF4-FFF2-40B4-BE49-F238E27FC236}">
                <a16:creationId xmlns:a16="http://schemas.microsoft.com/office/drawing/2014/main" id="{7A8BC552-04A5-36FD-5758-5E17CB0400C6}"/>
              </a:ext>
            </a:extLst>
          </p:cNvPr>
          <p:cNvSpPr>
            <a:spLocks noGrp="1"/>
          </p:cNvSpPr>
          <p:nvPr>
            <p:ph type="body" sz="quarter" idx="19"/>
          </p:nvPr>
        </p:nvSpPr>
        <p:spPr>
          <a:xfrm>
            <a:off x="4279505" y="2660943"/>
            <a:ext cx="1161288" cy="1161288"/>
          </a:xfrm>
        </p:spPr>
        <p:txBody>
          <a:bodyPr/>
          <a:lstStyle/>
          <a:p>
            <a:r>
              <a:rPr lang="en-US" dirty="0"/>
              <a:t>2</a:t>
            </a:r>
          </a:p>
        </p:txBody>
      </p:sp>
      <p:sp>
        <p:nvSpPr>
          <p:cNvPr id="18" name="Text Placeholder 17">
            <a:extLst>
              <a:ext uri="{FF2B5EF4-FFF2-40B4-BE49-F238E27FC236}">
                <a16:creationId xmlns:a16="http://schemas.microsoft.com/office/drawing/2014/main" id="{2EFC63F8-23B1-4F22-9868-15EB446170F3}"/>
              </a:ext>
            </a:extLst>
          </p:cNvPr>
          <p:cNvSpPr>
            <a:spLocks noGrp="1"/>
          </p:cNvSpPr>
          <p:nvPr>
            <p:ph type="body" sz="quarter" idx="12"/>
          </p:nvPr>
        </p:nvSpPr>
        <p:spPr>
          <a:xfrm>
            <a:off x="4134076" y="4817717"/>
            <a:ext cx="1796396" cy="302186"/>
          </a:xfrm>
        </p:spPr>
        <p:txBody>
          <a:bodyPr/>
          <a:lstStyle/>
          <a:p>
            <a:r>
              <a:rPr lang="en-US" dirty="0"/>
              <a:t>OCT 2023</a:t>
            </a:r>
          </a:p>
        </p:txBody>
      </p:sp>
      <p:sp>
        <p:nvSpPr>
          <p:cNvPr id="20" name="Text Placeholder 19">
            <a:extLst>
              <a:ext uri="{FF2B5EF4-FFF2-40B4-BE49-F238E27FC236}">
                <a16:creationId xmlns:a16="http://schemas.microsoft.com/office/drawing/2014/main" id="{AA64E66E-DA3C-42CD-80D9-89BD3A8A401A}"/>
              </a:ext>
            </a:extLst>
          </p:cNvPr>
          <p:cNvSpPr>
            <a:spLocks noGrp="1"/>
          </p:cNvSpPr>
          <p:nvPr>
            <p:ph type="body" sz="quarter" idx="13"/>
          </p:nvPr>
        </p:nvSpPr>
        <p:spPr>
          <a:xfrm>
            <a:off x="3962626" y="5210963"/>
            <a:ext cx="1813567" cy="706438"/>
          </a:xfrm>
        </p:spPr>
        <p:txBody>
          <a:bodyPr vert="horz" lIns="91440" tIns="45720" rIns="91440" bIns="45720" rtlCol="0" anchor="t">
            <a:noAutofit/>
          </a:bodyPr>
          <a:lstStyle/>
          <a:p>
            <a:r>
              <a:rPr lang="en-US" dirty="0"/>
              <a:t>We met in October and agreed how we would ‘cut down’ the dissertation into a 3000-word Journal review and work began.</a:t>
            </a:r>
          </a:p>
          <a:p>
            <a:endParaRPr lang="en-US" dirty="0"/>
          </a:p>
        </p:txBody>
      </p:sp>
      <p:sp>
        <p:nvSpPr>
          <p:cNvPr id="29" name="Text Placeholder 28">
            <a:extLst>
              <a:ext uri="{FF2B5EF4-FFF2-40B4-BE49-F238E27FC236}">
                <a16:creationId xmlns:a16="http://schemas.microsoft.com/office/drawing/2014/main" id="{0F443B80-DE7B-85CB-3769-BFAB8DBE2ECB}"/>
              </a:ext>
            </a:extLst>
          </p:cNvPr>
          <p:cNvSpPr>
            <a:spLocks noGrp="1"/>
          </p:cNvSpPr>
          <p:nvPr>
            <p:ph type="body" sz="quarter" idx="20"/>
          </p:nvPr>
        </p:nvSpPr>
        <p:spPr>
          <a:xfrm>
            <a:off x="6578655" y="2660943"/>
            <a:ext cx="1161288" cy="1161288"/>
          </a:xfrm>
        </p:spPr>
        <p:txBody>
          <a:bodyPr/>
          <a:lstStyle/>
          <a:p>
            <a:r>
              <a:rPr lang="en-US" dirty="0"/>
              <a:t>3</a:t>
            </a:r>
          </a:p>
        </p:txBody>
      </p:sp>
      <p:sp>
        <p:nvSpPr>
          <p:cNvPr id="21" name="Text Placeholder 20">
            <a:extLst>
              <a:ext uri="{FF2B5EF4-FFF2-40B4-BE49-F238E27FC236}">
                <a16:creationId xmlns:a16="http://schemas.microsoft.com/office/drawing/2014/main" id="{F5A6A695-5271-4895-88EF-663A3F593E59}"/>
              </a:ext>
            </a:extLst>
          </p:cNvPr>
          <p:cNvSpPr>
            <a:spLocks noGrp="1"/>
          </p:cNvSpPr>
          <p:nvPr>
            <p:ph type="body" sz="quarter" idx="14"/>
          </p:nvPr>
        </p:nvSpPr>
        <p:spPr>
          <a:xfrm>
            <a:off x="6444238" y="4817717"/>
            <a:ext cx="1796396" cy="302186"/>
          </a:xfrm>
        </p:spPr>
        <p:txBody>
          <a:bodyPr/>
          <a:lstStyle/>
          <a:p>
            <a:r>
              <a:rPr lang="en-US" dirty="0"/>
              <a:t>DEC 2023</a:t>
            </a:r>
          </a:p>
        </p:txBody>
      </p:sp>
      <p:sp>
        <p:nvSpPr>
          <p:cNvPr id="22" name="Text Placeholder 21">
            <a:extLst>
              <a:ext uri="{FF2B5EF4-FFF2-40B4-BE49-F238E27FC236}">
                <a16:creationId xmlns:a16="http://schemas.microsoft.com/office/drawing/2014/main" id="{93CA8393-83FA-4B7B-BF41-CB601BA16432}"/>
              </a:ext>
            </a:extLst>
          </p:cNvPr>
          <p:cNvSpPr>
            <a:spLocks noGrp="1"/>
          </p:cNvSpPr>
          <p:nvPr>
            <p:ph type="body" sz="quarter" idx="15"/>
          </p:nvPr>
        </p:nvSpPr>
        <p:spPr>
          <a:xfrm>
            <a:off x="6252515" y="5210963"/>
            <a:ext cx="1813567" cy="706438"/>
          </a:xfrm>
        </p:spPr>
        <p:txBody>
          <a:bodyPr vert="horz" lIns="91440" tIns="45720" rIns="91440" bIns="45720" rtlCol="0" anchor="t">
            <a:noAutofit/>
          </a:bodyPr>
          <a:lstStyle/>
          <a:p>
            <a:r>
              <a:rPr lang="en-US" dirty="0"/>
              <a:t>After finishing the final edits, we submitted to the Journal of Paramedic Practice. </a:t>
            </a:r>
          </a:p>
        </p:txBody>
      </p:sp>
      <p:sp>
        <p:nvSpPr>
          <p:cNvPr id="30" name="Text Placeholder 29">
            <a:extLst>
              <a:ext uri="{FF2B5EF4-FFF2-40B4-BE49-F238E27FC236}">
                <a16:creationId xmlns:a16="http://schemas.microsoft.com/office/drawing/2014/main" id="{230153FE-8F5A-E903-AD9D-FAD7244E186A}"/>
              </a:ext>
            </a:extLst>
          </p:cNvPr>
          <p:cNvSpPr>
            <a:spLocks noGrp="1"/>
          </p:cNvSpPr>
          <p:nvPr>
            <p:ph type="body" sz="quarter" idx="21"/>
          </p:nvPr>
        </p:nvSpPr>
        <p:spPr>
          <a:xfrm>
            <a:off x="8877805" y="2644842"/>
            <a:ext cx="1161288" cy="1161288"/>
          </a:xfrm>
        </p:spPr>
        <p:txBody>
          <a:bodyPr/>
          <a:lstStyle/>
          <a:p>
            <a:r>
              <a:rPr lang="en-US" dirty="0"/>
              <a:t>4</a:t>
            </a:r>
          </a:p>
        </p:txBody>
      </p:sp>
      <p:sp>
        <p:nvSpPr>
          <p:cNvPr id="24" name="Text Placeholder 23">
            <a:extLst>
              <a:ext uri="{FF2B5EF4-FFF2-40B4-BE49-F238E27FC236}">
                <a16:creationId xmlns:a16="http://schemas.microsoft.com/office/drawing/2014/main" id="{3CD04606-2C05-4AC9-9F6C-C0E9EDF1BC26}"/>
              </a:ext>
            </a:extLst>
          </p:cNvPr>
          <p:cNvSpPr>
            <a:spLocks noGrp="1"/>
          </p:cNvSpPr>
          <p:nvPr>
            <p:ph type="body" sz="quarter" idx="16"/>
          </p:nvPr>
        </p:nvSpPr>
        <p:spPr>
          <a:xfrm>
            <a:off x="8754400" y="4817717"/>
            <a:ext cx="1796396" cy="302186"/>
          </a:xfrm>
        </p:spPr>
        <p:txBody>
          <a:bodyPr/>
          <a:lstStyle/>
          <a:p>
            <a:r>
              <a:rPr lang="en-US" dirty="0"/>
              <a:t>July 2024</a:t>
            </a:r>
          </a:p>
        </p:txBody>
      </p:sp>
      <p:sp>
        <p:nvSpPr>
          <p:cNvPr id="25" name="Text Placeholder 24">
            <a:extLst>
              <a:ext uri="{FF2B5EF4-FFF2-40B4-BE49-F238E27FC236}">
                <a16:creationId xmlns:a16="http://schemas.microsoft.com/office/drawing/2014/main" id="{DA3309B0-9F41-47B2-8F25-109874864183}"/>
              </a:ext>
            </a:extLst>
          </p:cNvPr>
          <p:cNvSpPr>
            <a:spLocks noGrp="1"/>
          </p:cNvSpPr>
          <p:nvPr>
            <p:ph type="body" sz="quarter" idx="17"/>
          </p:nvPr>
        </p:nvSpPr>
        <p:spPr>
          <a:xfrm>
            <a:off x="8550296" y="5186471"/>
            <a:ext cx="1813567" cy="706438"/>
          </a:xfrm>
        </p:spPr>
        <p:txBody>
          <a:bodyPr vert="horz" lIns="91440" tIns="45720" rIns="91440" bIns="45720" rtlCol="0" anchor="t">
            <a:noAutofit/>
          </a:bodyPr>
          <a:lstStyle/>
          <a:p>
            <a:r>
              <a:rPr lang="en-US" dirty="0"/>
              <a:t>We heard back from the JPP. Overall, the reviewers were complimentary of the article but had some feedback we needed to respond to. Revisions submitted.</a:t>
            </a:r>
          </a:p>
        </p:txBody>
      </p:sp>
    </p:spTree>
    <p:extLst>
      <p:ext uri="{BB962C8B-B14F-4D97-AF65-F5344CB8AC3E}">
        <p14:creationId xmlns:p14="http://schemas.microsoft.com/office/powerpoint/2010/main" val="4230622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DA624C5E-5B0C-8303-3E29-45EA71A12EAB}"/>
              </a:ext>
            </a:extLst>
          </p:cNvPr>
          <p:cNvSpPr>
            <a:spLocks noGrp="1"/>
          </p:cNvSpPr>
          <p:nvPr>
            <p:ph type="title"/>
          </p:nvPr>
        </p:nvSpPr>
        <p:spPr/>
        <p:txBody>
          <a:bodyPr/>
          <a:lstStyle/>
          <a:p>
            <a:r>
              <a:rPr lang="en-US" dirty="0"/>
              <a:t>August Update – 20/8/24</a:t>
            </a:r>
            <a:endParaRPr lang="en-GB" dirty="0"/>
          </a:p>
        </p:txBody>
      </p:sp>
      <p:pic>
        <p:nvPicPr>
          <p:cNvPr id="1026" name="Picture 2" descr="In which I am accepted for publication. – The Adventures of Library Heather">
            <a:extLst>
              <a:ext uri="{FF2B5EF4-FFF2-40B4-BE49-F238E27FC236}">
                <a16:creationId xmlns:a16="http://schemas.microsoft.com/office/drawing/2014/main" id="{7164C840-1FBF-6A5D-19AF-7B7A1370D8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2700" y="2287139"/>
            <a:ext cx="3162300" cy="31079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G Subscriptions. Journal of Paramedic Practice Print">
            <a:extLst>
              <a:ext uri="{FF2B5EF4-FFF2-40B4-BE49-F238E27FC236}">
                <a16:creationId xmlns:a16="http://schemas.microsoft.com/office/drawing/2014/main" id="{23B351F1-BA82-0690-3AF6-7A08B2A0EF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6339" y="1588451"/>
            <a:ext cx="3481388" cy="450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5489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E67DC-C7AD-BFA0-960C-C6377E861B91}"/>
              </a:ext>
            </a:extLst>
          </p:cNvPr>
          <p:cNvSpPr>
            <a:spLocks noGrp="1"/>
          </p:cNvSpPr>
          <p:nvPr>
            <p:ph type="title"/>
          </p:nvPr>
        </p:nvSpPr>
        <p:spPr>
          <a:xfrm>
            <a:off x="809362" y="624625"/>
            <a:ext cx="8995946" cy="3971868"/>
          </a:xfrm>
        </p:spPr>
        <p:txBody>
          <a:bodyPr>
            <a:normAutofit fontScale="90000"/>
          </a:bodyPr>
          <a:lstStyle/>
          <a:p>
            <a:r>
              <a:rPr lang="en-GB" sz="4900" dirty="0">
                <a:effectLst/>
                <a:latin typeface="Arial" panose="020B0604020202020204" pitchFamily="34" charset="0"/>
                <a:ea typeface="Times New Roman" panose="02020603050405020304" pitchFamily="18" charset="0"/>
              </a:rPr>
              <a:t>“How does responding to a terror attack (TA) impact the mental wellbeing of paramedics?”</a:t>
            </a:r>
            <a:br>
              <a:rPr lang="en-GB" sz="1800" dirty="0">
                <a:effectLst/>
                <a:latin typeface="Times New Roman" panose="02020603050405020304" pitchFamily="18" charset="0"/>
                <a:ea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1EE43598-9E53-3033-E97C-C0AA4C386914}"/>
              </a:ext>
            </a:extLst>
          </p:cNvPr>
          <p:cNvSpPr>
            <a:spLocks noGrp="1"/>
          </p:cNvSpPr>
          <p:nvPr>
            <p:ph sz="quarter" idx="10"/>
          </p:nvPr>
        </p:nvSpPr>
        <p:spPr>
          <a:xfrm>
            <a:off x="447221" y="4312696"/>
            <a:ext cx="11031649" cy="2112595"/>
          </a:xfrm>
        </p:spPr>
        <p:txBody>
          <a:bodyPr>
            <a:normAutofit/>
          </a:bodyPr>
          <a:lstStyle/>
          <a:p>
            <a:r>
              <a:rPr lang="en-GB" sz="2600" b="0" dirty="0">
                <a:solidFill>
                  <a:srgbClr val="0E101A"/>
                </a:solidFill>
                <a:effectLst/>
                <a:latin typeface="Arial" panose="020B0604020202020204" pitchFamily="34" charset="0"/>
                <a:ea typeface="Times New Roman" panose="02020603050405020304" pitchFamily="18" charset="0"/>
              </a:rPr>
              <a:t>The literature review</a:t>
            </a:r>
            <a:r>
              <a:rPr lang="en-GB" sz="2600" dirty="0">
                <a:effectLst/>
                <a:latin typeface="Arial" panose="020B0604020202020204" pitchFamily="34" charset="0"/>
                <a:ea typeface="Times New Roman" panose="02020603050405020304" pitchFamily="18" charset="0"/>
              </a:rPr>
              <a:t> aims to critically analyse contemporary research that explores the psychological impact of real-life TAs on paramedics within the prehospital environment to answer the above question </a:t>
            </a:r>
            <a:endParaRPr lang="en-GB" sz="2600" dirty="0">
              <a:effectLst/>
              <a:latin typeface="Times New Roman" panose="02020603050405020304" pitchFamily="18" charset="0"/>
              <a:ea typeface="Times New Roman" panose="02020603050405020304" pitchFamily="18" charset="0"/>
            </a:endParaRPr>
          </a:p>
          <a:p>
            <a:endParaRPr lang="en-GB" dirty="0"/>
          </a:p>
        </p:txBody>
      </p:sp>
    </p:spTree>
    <p:extLst>
      <p:ext uri="{BB962C8B-B14F-4D97-AF65-F5344CB8AC3E}">
        <p14:creationId xmlns:p14="http://schemas.microsoft.com/office/powerpoint/2010/main" val="3678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C11770A-866E-459C-EC02-EE726D1010FE}"/>
              </a:ext>
            </a:extLst>
          </p:cNvPr>
          <p:cNvSpPr>
            <a:spLocks noGrp="1"/>
          </p:cNvSpPr>
          <p:nvPr>
            <p:ph type="title"/>
          </p:nvPr>
        </p:nvSpPr>
        <p:spPr>
          <a:xfrm>
            <a:off x="379539" y="276851"/>
            <a:ext cx="11529374" cy="1025102"/>
          </a:xfrm>
        </p:spPr>
        <p:txBody>
          <a:bodyPr anchor="b">
            <a:normAutofit/>
          </a:bodyPr>
          <a:lstStyle/>
          <a:p>
            <a:r>
              <a:rPr lang="en-US" dirty="0"/>
              <a:t>Introduction</a:t>
            </a:r>
            <a:endParaRPr lang="en-GB" dirty="0"/>
          </a:p>
        </p:txBody>
      </p:sp>
      <p:graphicFrame>
        <p:nvGraphicFramePr>
          <p:cNvPr id="12" name="Content Placeholder 8">
            <a:extLst>
              <a:ext uri="{FF2B5EF4-FFF2-40B4-BE49-F238E27FC236}">
                <a16:creationId xmlns:a16="http://schemas.microsoft.com/office/drawing/2014/main" id="{7D99DF3A-F23F-996E-BC8E-CCC7D4558E48}"/>
              </a:ext>
            </a:extLst>
          </p:cNvPr>
          <p:cNvGraphicFramePr>
            <a:graphicFrameLocks noGrp="1"/>
          </p:cNvGraphicFramePr>
          <p:nvPr>
            <p:ph sz="quarter" idx="13"/>
            <p:extLst>
              <p:ext uri="{D42A27DB-BD31-4B8C-83A1-F6EECF244321}">
                <p14:modId xmlns:p14="http://schemas.microsoft.com/office/powerpoint/2010/main" val="1286607528"/>
              </p:ext>
            </p:extLst>
          </p:nvPr>
        </p:nvGraphicFramePr>
        <p:xfrm>
          <a:off x="511360" y="1588451"/>
          <a:ext cx="11094486" cy="48379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79476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BB356-2695-995C-010D-571224C90657}"/>
              </a:ext>
            </a:extLst>
          </p:cNvPr>
          <p:cNvSpPr>
            <a:spLocks noGrp="1"/>
          </p:cNvSpPr>
          <p:nvPr>
            <p:ph type="title"/>
          </p:nvPr>
        </p:nvSpPr>
        <p:spPr/>
        <p:txBody>
          <a:bodyPr/>
          <a:lstStyle/>
          <a:p>
            <a:r>
              <a:rPr lang="en-US" dirty="0"/>
              <a:t>Introduction cont.</a:t>
            </a:r>
            <a:endParaRPr lang="en-GB" dirty="0"/>
          </a:p>
        </p:txBody>
      </p:sp>
      <p:sp>
        <p:nvSpPr>
          <p:cNvPr id="3" name="Content Placeholder 2">
            <a:extLst>
              <a:ext uri="{FF2B5EF4-FFF2-40B4-BE49-F238E27FC236}">
                <a16:creationId xmlns:a16="http://schemas.microsoft.com/office/drawing/2014/main" id="{DC90B593-D4EE-0A21-EF72-0EE8365585AA}"/>
              </a:ext>
            </a:extLst>
          </p:cNvPr>
          <p:cNvSpPr>
            <a:spLocks noGrp="1"/>
          </p:cNvSpPr>
          <p:nvPr>
            <p:ph sz="quarter" idx="13"/>
          </p:nvPr>
        </p:nvSpPr>
        <p:spPr/>
        <p:txBody>
          <a:bodyPr>
            <a:normAutofit fontScale="92500" lnSpcReduction="10000"/>
          </a:bodyPr>
          <a:lstStyle/>
          <a:p>
            <a:pPr marL="457200" indent="-457200">
              <a:buFont typeface="Arial" panose="020B0604020202020204" pitchFamily="34" charset="0"/>
              <a:buChar char="•"/>
            </a:pPr>
            <a:r>
              <a:rPr lang="en-GB" sz="1800" dirty="0">
                <a:solidFill>
                  <a:srgbClr val="0E101A"/>
                </a:solidFill>
                <a:effectLst/>
                <a:latin typeface="Arial" panose="020B0604020202020204" pitchFamily="34" charset="0"/>
                <a:ea typeface="Calibri" panose="020F0502020204030204" pitchFamily="34" charset="0"/>
              </a:rPr>
              <a:t>The </a:t>
            </a:r>
            <a:r>
              <a:rPr lang="en-GB" sz="1800" b="1" dirty="0">
                <a:solidFill>
                  <a:srgbClr val="0E101A"/>
                </a:solidFill>
                <a:effectLst/>
                <a:latin typeface="Arial" panose="020B0604020202020204" pitchFamily="34" charset="0"/>
                <a:ea typeface="Calibri" panose="020F0502020204030204" pitchFamily="34" charset="0"/>
              </a:rPr>
              <a:t>prevalence of PTSD </a:t>
            </a:r>
            <a:r>
              <a:rPr lang="en-GB" sz="1800" dirty="0">
                <a:solidFill>
                  <a:srgbClr val="0E101A"/>
                </a:solidFill>
                <a:effectLst/>
                <a:latin typeface="Arial" panose="020B0604020202020204" pitchFamily="34" charset="0"/>
                <a:ea typeface="Calibri" panose="020F0502020204030204" pitchFamily="34" charset="0"/>
              </a:rPr>
              <a:t>in first responders </a:t>
            </a:r>
            <a:r>
              <a:rPr lang="en-GB" sz="1800" b="1" dirty="0">
                <a:solidFill>
                  <a:srgbClr val="0E101A"/>
                </a:solidFill>
                <a:effectLst/>
                <a:latin typeface="Arial" panose="020B0604020202020204" pitchFamily="34" charset="0"/>
                <a:ea typeface="Calibri" panose="020F0502020204030204" pitchFamily="34" charset="0"/>
              </a:rPr>
              <a:t>varies</a:t>
            </a:r>
            <a:r>
              <a:rPr lang="en-GB" sz="1800" dirty="0">
                <a:solidFill>
                  <a:srgbClr val="0E101A"/>
                </a:solidFill>
                <a:effectLst/>
                <a:latin typeface="Arial" panose="020B0604020202020204" pitchFamily="34" charset="0"/>
                <a:ea typeface="Calibri" panose="020F0502020204030204" pitchFamily="34" charset="0"/>
              </a:rPr>
              <a:t> across occupational groups, with </a:t>
            </a:r>
            <a:r>
              <a:rPr lang="en-GB" sz="1800" b="1" dirty="0">
                <a:solidFill>
                  <a:srgbClr val="0E101A"/>
                </a:solidFill>
                <a:effectLst/>
                <a:latin typeface="Arial" panose="020B0604020202020204" pitchFamily="34" charset="0"/>
                <a:ea typeface="Calibri" panose="020F0502020204030204" pitchFamily="34" charset="0"/>
              </a:rPr>
              <a:t>high rates </a:t>
            </a:r>
            <a:r>
              <a:rPr lang="en-GB" sz="1800" dirty="0">
                <a:solidFill>
                  <a:srgbClr val="0E101A"/>
                </a:solidFill>
                <a:effectLst/>
                <a:latin typeface="Arial" panose="020B0604020202020204" pitchFamily="34" charset="0"/>
                <a:ea typeface="Calibri" panose="020F0502020204030204" pitchFamily="34" charset="0"/>
              </a:rPr>
              <a:t>being found among </a:t>
            </a:r>
            <a:r>
              <a:rPr lang="en-GB" sz="1800" b="1" dirty="0">
                <a:solidFill>
                  <a:srgbClr val="0E101A"/>
                </a:solidFill>
                <a:effectLst/>
                <a:latin typeface="Arial" panose="020B0604020202020204" pitchFamily="34" charset="0"/>
                <a:ea typeface="Calibri" panose="020F0502020204030204" pitchFamily="34" charset="0"/>
              </a:rPr>
              <a:t>ambulance personnel</a:t>
            </a:r>
            <a:r>
              <a:rPr lang="en-GB" sz="1800" dirty="0">
                <a:solidFill>
                  <a:srgbClr val="0E101A"/>
                </a:solidFill>
                <a:effectLst/>
                <a:latin typeface="Arial" panose="020B0604020202020204" pitchFamily="34" charset="0"/>
                <a:ea typeface="Calibri" panose="020F0502020204030204" pitchFamily="34" charset="0"/>
              </a:rPr>
              <a:t>.</a:t>
            </a:r>
          </a:p>
          <a:p>
            <a:pPr marL="457200" indent="-457200">
              <a:buFont typeface="Arial" panose="020B0604020202020204" pitchFamily="34" charset="0"/>
              <a:buChar char="•"/>
            </a:pPr>
            <a:r>
              <a:rPr lang="en-GB" sz="1800" dirty="0">
                <a:solidFill>
                  <a:srgbClr val="0E101A"/>
                </a:solidFill>
                <a:effectLst/>
                <a:latin typeface="Arial" panose="020B0604020202020204" pitchFamily="34" charset="0"/>
                <a:ea typeface="Calibri" panose="020F0502020204030204" pitchFamily="34" charset="0"/>
              </a:rPr>
              <a:t>Recent studies found that paramedics reported </a:t>
            </a:r>
            <a:r>
              <a:rPr lang="en-GB" sz="1800" b="1" dirty="0">
                <a:solidFill>
                  <a:srgbClr val="0E101A"/>
                </a:solidFill>
                <a:effectLst/>
                <a:latin typeface="Arial" panose="020B0604020202020204" pitchFamily="34" charset="0"/>
                <a:ea typeface="Calibri" panose="020F0502020204030204" pitchFamily="34" charset="0"/>
              </a:rPr>
              <a:t>shortcomings in preparations </a:t>
            </a:r>
            <a:r>
              <a:rPr lang="en-GB" sz="1800" dirty="0">
                <a:solidFill>
                  <a:srgbClr val="0E101A"/>
                </a:solidFill>
                <a:effectLst/>
                <a:latin typeface="Arial" panose="020B0604020202020204" pitchFamily="34" charset="0"/>
                <a:ea typeface="Calibri" panose="020F0502020204030204" pitchFamily="34" charset="0"/>
              </a:rPr>
              <a:t>to manage the personal stressors associated with TAs with expectations they </a:t>
            </a:r>
            <a:r>
              <a:rPr lang="en-GB" sz="1800" b="1" dirty="0">
                <a:solidFill>
                  <a:srgbClr val="0E101A"/>
                </a:solidFill>
                <a:effectLst/>
                <a:latin typeface="Arial" panose="020B0604020202020204" pitchFamily="34" charset="0"/>
                <a:ea typeface="Calibri" panose="020F0502020204030204" pitchFamily="34" charset="0"/>
              </a:rPr>
              <a:t>continue on as normal after</a:t>
            </a:r>
            <a:r>
              <a:rPr lang="en-GB" sz="1800" dirty="0">
                <a:solidFill>
                  <a:srgbClr val="0E101A"/>
                </a:solidFill>
                <a:effectLst/>
                <a:latin typeface="Arial" panose="020B0604020202020204" pitchFamily="34" charset="0"/>
                <a:ea typeface="Calibri" panose="020F0502020204030204" pitchFamily="34" charset="0"/>
              </a:rPr>
              <a:t>.</a:t>
            </a:r>
            <a:endParaRPr lang="en-GB" sz="1800" dirty="0">
              <a:solidFill>
                <a:srgbClr val="0E101A"/>
              </a:solidFill>
              <a:ea typeface="Calibri" panose="020F0502020204030204" pitchFamily="34" charset="0"/>
            </a:endParaRPr>
          </a:p>
          <a:p>
            <a:pPr marL="457200" indent="-457200">
              <a:buFont typeface="Arial" panose="020B0604020202020204" pitchFamily="34" charset="0"/>
              <a:buChar char="•"/>
            </a:pPr>
            <a:r>
              <a:rPr lang="en-GB" sz="1800" dirty="0">
                <a:solidFill>
                  <a:srgbClr val="0E101A"/>
                </a:solidFill>
                <a:effectLst/>
                <a:latin typeface="Arial" panose="020B0604020202020204" pitchFamily="34" charset="0"/>
                <a:ea typeface="Calibri" panose="020F0502020204030204" pitchFamily="34" charset="0"/>
              </a:rPr>
              <a:t>While these issues profoundly </a:t>
            </a:r>
            <a:r>
              <a:rPr lang="en-GB" sz="1800" b="1" dirty="0">
                <a:solidFill>
                  <a:srgbClr val="0E101A"/>
                </a:solidFill>
                <a:effectLst/>
                <a:latin typeface="Arial" panose="020B0604020202020204" pitchFamily="34" charset="0"/>
                <a:ea typeface="Calibri" panose="020F0502020204030204" pitchFamily="34" charset="0"/>
              </a:rPr>
              <a:t>impact the individual</a:t>
            </a:r>
            <a:r>
              <a:rPr lang="en-GB" sz="1800" dirty="0">
                <a:solidFill>
                  <a:srgbClr val="0E101A"/>
                </a:solidFill>
                <a:effectLst/>
                <a:latin typeface="Arial" panose="020B0604020202020204" pitchFamily="34" charset="0"/>
                <a:ea typeface="Calibri" panose="020F0502020204030204" pitchFamily="34" charset="0"/>
              </a:rPr>
              <a:t>, they also </a:t>
            </a:r>
            <a:r>
              <a:rPr lang="en-GB" sz="1800" b="1" dirty="0">
                <a:solidFill>
                  <a:srgbClr val="0E101A"/>
                </a:solidFill>
                <a:effectLst/>
                <a:latin typeface="Arial" panose="020B0604020202020204" pitchFamily="34" charset="0"/>
                <a:ea typeface="Calibri" panose="020F0502020204030204" pitchFamily="34" charset="0"/>
              </a:rPr>
              <a:t>affect the organisation </a:t>
            </a:r>
            <a:r>
              <a:rPr lang="en-GB" sz="1800" dirty="0">
                <a:solidFill>
                  <a:srgbClr val="0E101A"/>
                </a:solidFill>
                <a:effectLst/>
                <a:latin typeface="Arial" panose="020B0604020202020204" pitchFamily="34" charset="0"/>
                <a:ea typeface="Calibri" panose="020F0502020204030204" pitchFamily="34" charset="0"/>
              </a:rPr>
              <a:t>with increased sick leave, retention issues and early retirement. </a:t>
            </a:r>
          </a:p>
          <a:p>
            <a:pPr marL="457200" indent="-457200">
              <a:buFont typeface="Arial" panose="020B0604020202020204" pitchFamily="34" charset="0"/>
              <a:buChar char="•"/>
            </a:pPr>
            <a:r>
              <a:rPr lang="en-GB" sz="1800" dirty="0">
                <a:solidFill>
                  <a:srgbClr val="0E101A"/>
                </a:solidFill>
                <a:effectLst/>
                <a:latin typeface="Arial" panose="020B0604020202020204" pitchFamily="34" charset="0"/>
                <a:ea typeface="Calibri" panose="020F0502020204030204" pitchFamily="34" charset="0"/>
              </a:rPr>
              <a:t>The wider literature calls for consideration of this </a:t>
            </a:r>
            <a:r>
              <a:rPr lang="en-GB" sz="1800" b="1" dirty="0">
                <a:solidFill>
                  <a:srgbClr val="0E101A"/>
                </a:solidFill>
                <a:effectLst/>
                <a:latin typeface="Arial" panose="020B0604020202020204" pitchFamily="34" charset="0"/>
                <a:ea typeface="Calibri" panose="020F0502020204030204" pitchFamily="34" charset="0"/>
              </a:rPr>
              <a:t>‘hidden risk’ </a:t>
            </a:r>
            <a:r>
              <a:rPr lang="en-GB" sz="1800" dirty="0">
                <a:solidFill>
                  <a:srgbClr val="0E101A"/>
                </a:solidFill>
                <a:effectLst/>
                <a:latin typeface="Arial" panose="020B0604020202020204" pitchFamily="34" charset="0"/>
                <a:ea typeface="Calibri" panose="020F0502020204030204" pitchFamily="34" charset="0"/>
              </a:rPr>
              <a:t>when planning for future responses with improved individual emergency preparedness.</a:t>
            </a:r>
          </a:p>
          <a:p>
            <a:pPr marL="457200" indent="-457200">
              <a:buFont typeface="Arial" panose="020B0604020202020204" pitchFamily="34" charset="0"/>
              <a:buChar char="•"/>
            </a:pPr>
            <a:r>
              <a:rPr lang="en-GB" sz="1800" dirty="0">
                <a:solidFill>
                  <a:srgbClr val="0E101A"/>
                </a:solidFill>
              </a:rPr>
              <a:t>The authors recognise </a:t>
            </a:r>
            <a:r>
              <a:rPr lang="en-GB" sz="1800" b="1" dirty="0">
                <a:solidFill>
                  <a:srgbClr val="0E101A"/>
                </a:solidFill>
              </a:rPr>
              <a:t>exposure is rare</a:t>
            </a:r>
            <a:r>
              <a:rPr lang="en-GB" sz="1800" dirty="0">
                <a:solidFill>
                  <a:srgbClr val="0E101A"/>
                </a:solidFill>
              </a:rPr>
              <a:t>, however paramedics are being required to </a:t>
            </a:r>
            <a:r>
              <a:rPr lang="en-GB" sz="1800" b="1" dirty="0">
                <a:solidFill>
                  <a:srgbClr val="0E101A"/>
                </a:solidFill>
              </a:rPr>
              <a:t>work closer to attack sites</a:t>
            </a:r>
            <a:r>
              <a:rPr lang="en-GB" sz="1800" dirty="0">
                <a:solidFill>
                  <a:srgbClr val="0E101A"/>
                </a:solidFill>
              </a:rPr>
              <a:t>.</a:t>
            </a:r>
          </a:p>
          <a:p>
            <a:pPr marL="457200" indent="-457200">
              <a:buFont typeface="Arial" panose="020B0604020202020204" pitchFamily="34" charset="0"/>
              <a:buChar char="•"/>
            </a:pPr>
            <a:r>
              <a:rPr lang="en-GB" sz="1800" dirty="0">
                <a:solidFill>
                  <a:srgbClr val="0E101A"/>
                </a:solidFill>
              </a:rPr>
              <a:t>Most of our understanding of how TAs impact responders is from </a:t>
            </a:r>
            <a:r>
              <a:rPr lang="en-GB" sz="1800" b="1" dirty="0">
                <a:solidFill>
                  <a:srgbClr val="0E101A"/>
                </a:solidFill>
              </a:rPr>
              <a:t>police</a:t>
            </a:r>
            <a:r>
              <a:rPr lang="en-GB" sz="1800" dirty="0">
                <a:solidFill>
                  <a:srgbClr val="0E101A"/>
                </a:solidFill>
              </a:rPr>
              <a:t> and </a:t>
            </a:r>
            <a:r>
              <a:rPr lang="en-GB" sz="1800" b="1" dirty="0">
                <a:solidFill>
                  <a:srgbClr val="0E101A"/>
                </a:solidFill>
              </a:rPr>
              <a:t>fire research</a:t>
            </a:r>
            <a:r>
              <a:rPr lang="en-GB" sz="1800" dirty="0">
                <a:solidFill>
                  <a:srgbClr val="0E101A"/>
                </a:solidFill>
              </a:rPr>
              <a:t>.</a:t>
            </a:r>
            <a:endParaRPr lang="en-GB" sz="1800" dirty="0"/>
          </a:p>
        </p:txBody>
      </p:sp>
    </p:spTree>
    <p:extLst>
      <p:ext uri="{BB962C8B-B14F-4D97-AF65-F5344CB8AC3E}">
        <p14:creationId xmlns:p14="http://schemas.microsoft.com/office/powerpoint/2010/main" val="3945097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C7D198E-EF88-7AF1-F115-6C11FC91D225}"/>
              </a:ext>
            </a:extLst>
          </p:cNvPr>
          <p:cNvSpPr>
            <a:spLocks noGrp="1"/>
          </p:cNvSpPr>
          <p:nvPr>
            <p:ph sz="quarter" idx="10"/>
          </p:nvPr>
        </p:nvSpPr>
        <p:spPr>
          <a:xfrm>
            <a:off x="580175" y="1848387"/>
            <a:ext cx="11031649" cy="3451538"/>
          </a:xfrm>
        </p:spPr>
        <p:txBody>
          <a:bodyPr>
            <a:normAutofit/>
          </a:bodyPr>
          <a:lstStyle/>
          <a:p>
            <a:r>
              <a:rPr lang="en-GB" sz="3600" b="1" dirty="0">
                <a:solidFill>
                  <a:srgbClr val="0E101A"/>
                </a:solidFill>
                <a:effectLst/>
                <a:latin typeface="Arial" panose="020B0604020202020204" pitchFamily="34" charset="0"/>
                <a:ea typeface="Calibri" panose="020F0502020204030204" pitchFamily="34" charset="0"/>
              </a:rPr>
              <a:t>It is becoming apparent that the biggest threat from a TA to responders is their psychological wellbeing, not the physical hazards at the incident (Thompson </a:t>
            </a:r>
            <a:r>
              <a:rPr lang="en-GB" sz="3600" b="1" i="1" dirty="0">
                <a:solidFill>
                  <a:srgbClr val="0E101A"/>
                </a:solidFill>
                <a:effectLst/>
                <a:latin typeface="Arial" panose="020B0604020202020204" pitchFamily="34" charset="0"/>
                <a:ea typeface="Calibri" panose="020F0502020204030204" pitchFamily="34" charset="0"/>
              </a:rPr>
              <a:t>et al</a:t>
            </a:r>
            <a:r>
              <a:rPr lang="en-GB" sz="3600" b="1" dirty="0">
                <a:solidFill>
                  <a:srgbClr val="0E101A"/>
                </a:solidFill>
                <a:effectLst/>
                <a:latin typeface="Arial" panose="020B0604020202020204" pitchFamily="34" charset="0"/>
                <a:ea typeface="Calibri" panose="020F0502020204030204" pitchFamily="34" charset="0"/>
              </a:rPr>
              <a:t>., 2014; Wilson, 2015). </a:t>
            </a:r>
            <a:endParaRPr lang="en-GB" sz="5400" dirty="0"/>
          </a:p>
        </p:txBody>
      </p:sp>
    </p:spTree>
    <p:extLst>
      <p:ext uri="{BB962C8B-B14F-4D97-AF65-F5344CB8AC3E}">
        <p14:creationId xmlns:p14="http://schemas.microsoft.com/office/powerpoint/2010/main" val="3063451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76EC8-FBF9-D243-6F6E-226B7CC31A6F}"/>
              </a:ext>
            </a:extLst>
          </p:cNvPr>
          <p:cNvSpPr>
            <a:spLocks noGrp="1"/>
          </p:cNvSpPr>
          <p:nvPr>
            <p:ph type="title"/>
          </p:nvPr>
        </p:nvSpPr>
        <p:spPr>
          <a:xfrm>
            <a:off x="1004825" y="1658405"/>
            <a:ext cx="10063396" cy="1522412"/>
          </a:xfrm>
        </p:spPr>
        <p:txBody>
          <a:bodyPr>
            <a:noAutofit/>
          </a:bodyPr>
          <a:lstStyle/>
          <a:p>
            <a:r>
              <a:rPr lang="en-GB" sz="3600" b="1" dirty="0">
                <a:solidFill>
                  <a:srgbClr val="0E101A"/>
                </a:solidFill>
                <a:effectLst/>
                <a:latin typeface="Arial" panose="020B0604020202020204" pitchFamily="34" charset="0"/>
                <a:ea typeface="Calibri" panose="020F0502020204030204" pitchFamily="34" charset="0"/>
              </a:rPr>
              <a:t>To adequately prepare paramedics and manage the psychological burden…</a:t>
            </a:r>
            <a:endParaRPr lang="en-GB" sz="3600" dirty="0"/>
          </a:p>
        </p:txBody>
      </p:sp>
      <p:sp>
        <p:nvSpPr>
          <p:cNvPr id="3" name="Content Placeholder 2">
            <a:extLst>
              <a:ext uri="{FF2B5EF4-FFF2-40B4-BE49-F238E27FC236}">
                <a16:creationId xmlns:a16="http://schemas.microsoft.com/office/drawing/2014/main" id="{193E8E8F-E33F-0470-91B4-A4A1184D3101}"/>
              </a:ext>
            </a:extLst>
          </p:cNvPr>
          <p:cNvSpPr>
            <a:spLocks noGrp="1"/>
          </p:cNvSpPr>
          <p:nvPr>
            <p:ph sz="quarter" idx="10"/>
          </p:nvPr>
        </p:nvSpPr>
        <p:spPr>
          <a:xfrm>
            <a:off x="1004825" y="3677184"/>
            <a:ext cx="9355233" cy="1761883"/>
          </a:xfrm>
        </p:spPr>
        <p:txBody>
          <a:bodyPr>
            <a:normAutofit/>
          </a:bodyPr>
          <a:lstStyle/>
          <a:p>
            <a:r>
              <a:rPr lang="en-GB" sz="3600" b="1" dirty="0">
                <a:solidFill>
                  <a:srgbClr val="0E101A"/>
                </a:solidFill>
                <a:effectLst/>
                <a:latin typeface="Arial" panose="020B0604020202020204" pitchFamily="34" charset="0"/>
                <a:ea typeface="Calibri" panose="020F0502020204030204" pitchFamily="34" charset="0"/>
              </a:rPr>
              <a:t>…we first need to understand what that burden is!</a:t>
            </a:r>
            <a:endParaRPr lang="en-GB" sz="3600" dirty="0"/>
          </a:p>
        </p:txBody>
      </p:sp>
    </p:spTree>
    <p:extLst>
      <p:ext uri="{BB962C8B-B14F-4D97-AF65-F5344CB8AC3E}">
        <p14:creationId xmlns:p14="http://schemas.microsoft.com/office/powerpoint/2010/main" val="120185279"/>
      </p:ext>
    </p:extLst>
  </p:cSld>
  <p:clrMapOvr>
    <a:masterClrMapping/>
  </p:clrMapOvr>
</p:sld>
</file>

<file path=ppt/theme/theme1.xml><?xml version="1.0" encoding="utf-8"?>
<a:theme xmlns:a="http://schemas.openxmlformats.org/drawingml/2006/main" name="WelcomeDoc">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b" anchorCtr="0">
        <a:noAutofit/>
      </a:bodyPr>
      <a:lstStyle>
        <a:defPPr>
          <a:defRPr sz="3200" dirty="0" smtClean="0"/>
        </a:defPPr>
      </a:lstStyle>
    </a:txDef>
  </a:objectDefaults>
  <a:extraClrSchemeLst/>
  <a:extLst>
    <a:ext uri="{05A4C25C-085E-4340-85A3-A5531E510DB2}">
      <thm15:themeFamily xmlns:thm15="http://schemas.microsoft.com/office/thememl/2012/main" name="Final UoC Accessible PowerPoint" id="{36F4225D-0BB2-4207-908D-D321E576E82D}" vid="{2F22E62B-373E-4A01-9CB9-BC7BCDEEF68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themeOverride>
</file>

<file path=ppt/theme/themeOverride2.xml><?xml version="1.0" encoding="utf-8"?>
<a:themeOverride xmlns:a="http://schemas.openxmlformats.org/drawingml/2006/main">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themeOverride>
</file>

<file path=ppt/theme/themeOverride3.xml><?xml version="1.0" encoding="utf-8"?>
<a:themeOverride xmlns:a="http://schemas.openxmlformats.org/drawingml/2006/main">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themeOverride>
</file>

<file path=ppt/theme/themeOverride4.xml><?xml version="1.0" encoding="utf-8"?>
<a:themeOverride xmlns:a="http://schemas.openxmlformats.org/drawingml/2006/main">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themeOverride>
</file>

<file path=ppt/theme/themeOverride5.xml><?xml version="1.0" encoding="utf-8"?>
<a:themeOverride xmlns:a="http://schemas.openxmlformats.org/drawingml/2006/main">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ad76f7e1-3f08-4c2a-a8fa-a1b0cf72e7bd">
      <UserInfo>
        <DisplayName>Martin, Nicola</DisplayName>
        <AccountId>59</AccountId>
        <AccountType/>
      </UserInfo>
      <UserInfo>
        <DisplayName>Johnson, Samantha</DisplayName>
        <AccountId>496</AccountId>
        <AccountType/>
      </UserInfo>
      <UserInfo>
        <DisplayName>Jamieson, Dawn</DisplayName>
        <AccountId>497</AccountId>
        <AccountType/>
      </UserInfo>
      <UserInfo>
        <DisplayName>O365-IOH</DisplayName>
        <AccountId>236</AccountId>
        <AccountType/>
      </UserInfo>
      <UserInfo>
        <DisplayName>Cox, Louise</DisplayName>
        <AccountId>177</AccountId>
        <AccountType/>
      </UserInfo>
      <UserInfo>
        <DisplayName>Tinker, Claire</DisplayName>
        <AccountId>171</AccountId>
        <AccountType/>
      </UserInfo>
      <UserInfo>
        <DisplayName>Ball, Dawn</DisplayName>
        <AccountId>498</AccountId>
        <AccountType/>
      </UserInfo>
      <UserInfo>
        <DisplayName>Boraston, Sarah</DisplayName>
        <AccountId>216</AccountId>
        <AccountType/>
      </UserInfo>
      <UserInfo>
        <DisplayName>Gedge, Claire</DisplayName>
        <AccountId>178</AccountId>
        <AccountType/>
      </UserInfo>
      <UserInfo>
        <DisplayName>Calitz, Brenda</DisplayName>
        <AccountId>505</AccountId>
        <AccountType/>
      </UserInfo>
      <UserInfo>
        <DisplayName>Smith, Rachael</DisplayName>
        <AccountId>506</AccountId>
        <AccountType/>
      </UserInfo>
      <UserInfo>
        <DisplayName>Leggott, Jenny</DisplayName>
        <AccountId>23</AccountId>
        <AccountType/>
      </UserInfo>
      <UserInfo>
        <DisplayName>Nixon, Tyler</DisplayName>
        <AccountId>179</AccountId>
        <AccountType/>
      </UserInfo>
      <UserInfo>
        <DisplayName>Holland, Emily</DisplayName>
        <AccountId>170</AccountId>
        <AccountType/>
      </UserInfo>
      <UserInfo>
        <DisplayName>Mccallion, Hayley</DisplayName>
        <AccountId>508</AccountId>
        <AccountType/>
      </UserInfo>
      <UserInfo>
        <DisplayName>Humfrey, Charlotte</DisplayName>
        <AccountId>510</AccountId>
        <AccountType/>
      </UserInfo>
    </SharedWithUsers>
    <lcf76f155ced4ddcb4097134ff3c332f xmlns="d0a64a3c-1bd1-4e62-b728-d76fdaf129aa">
      <Terms xmlns="http://schemas.microsoft.com/office/infopath/2007/PartnerControls"/>
    </lcf76f155ced4ddcb4097134ff3c332f>
    <TaxCatchAll xmlns="ad76f7e1-3f08-4c2a-a8fa-a1b0cf72e7b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4CF2EFE637B664D9E2CBBA6AAE5E805" ma:contentTypeVersion="16" ma:contentTypeDescription="Create a new document." ma:contentTypeScope="" ma:versionID="0a8b4db6ff0174111cac129083f0f5e0">
  <xsd:schema xmlns:xsd="http://www.w3.org/2001/XMLSchema" xmlns:xs="http://www.w3.org/2001/XMLSchema" xmlns:p="http://schemas.microsoft.com/office/2006/metadata/properties" xmlns:ns2="ad76f7e1-3f08-4c2a-a8fa-a1b0cf72e7bd" xmlns:ns3="d0a64a3c-1bd1-4e62-b728-d76fdaf129aa" targetNamespace="http://schemas.microsoft.com/office/2006/metadata/properties" ma:root="true" ma:fieldsID="cb466a0a745c69ee66e0da657b817850" ns2:_="" ns3:_="">
    <xsd:import namespace="ad76f7e1-3f08-4c2a-a8fa-a1b0cf72e7bd"/>
    <xsd:import namespace="d0a64a3c-1bd1-4e62-b728-d76fdaf129a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Locatio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76f7e1-3f08-4c2a-a8fa-a1b0cf72e7b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29a74cb-3f29-446a-99c9-bb423687ec62}" ma:internalName="TaxCatchAll" ma:showField="CatchAllData" ma:web="ad76f7e1-3f08-4c2a-a8fa-a1b0cf72e7b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0a64a3c-1bd1-4e62-b728-d76fdaf129a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4b78912-6706-44cd-be05-92597e5f7f6f"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50072C5-DDE0-4258-BA7A-4D4B80DFA632}">
  <ds:schemaRefs>
    <ds:schemaRef ds:uri="http://schemas.microsoft.com/office/2006/documentManagement/types"/>
    <ds:schemaRef ds:uri="ad76f7e1-3f08-4c2a-a8fa-a1b0cf72e7bd"/>
    <ds:schemaRef ds:uri="http://schemas.microsoft.com/office/infopath/2007/PartnerControls"/>
    <ds:schemaRef ds:uri="http://purl.org/dc/terms/"/>
    <ds:schemaRef ds:uri="d0a64a3c-1bd1-4e62-b728-d76fdaf129aa"/>
    <ds:schemaRef ds:uri="http://schemas.microsoft.com/office/2006/metadata/properties"/>
    <ds:schemaRef ds:uri="http://schemas.openxmlformats.org/package/2006/metadata/core-properties"/>
    <ds:schemaRef ds:uri="http://www.w3.org/XML/1998/namespace"/>
    <ds:schemaRef ds:uri="http://purl.org/dc/dcmitype/"/>
    <ds:schemaRef ds:uri="http://purl.org/dc/elements/1.1/"/>
  </ds:schemaRefs>
</ds:datastoreItem>
</file>

<file path=customXml/itemProps2.xml><?xml version="1.0" encoding="utf-8"?>
<ds:datastoreItem xmlns:ds="http://schemas.openxmlformats.org/officeDocument/2006/customXml" ds:itemID="{7EE8C63A-4744-4DE4-BB49-0FF0B5375C60}">
  <ds:schemaRefs>
    <ds:schemaRef ds:uri="http://schemas.microsoft.com/sharepoint/v3/contenttype/forms"/>
  </ds:schemaRefs>
</ds:datastoreItem>
</file>

<file path=customXml/itemProps3.xml><?xml version="1.0" encoding="utf-8"?>
<ds:datastoreItem xmlns:ds="http://schemas.openxmlformats.org/officeDocument/2006/customXml" ds:itemID="{211F9977-744E-429D-AE49-B9A0B12A25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d76f7e1-3f08-4c2a-a8fa-a1b0cf72e7bd"/>
    <ds:schemaRef ds:uri="d0a64a3c-1bd1-4e62-b728-d76fdaf129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WelcomeDoc</Template>
  <TotalTime>1420</TotalTime>
  <Words>3517</Words>
  <Application>Microsoft Office PowerPoint</Application>
  <PresentationFormat>Widescreen</PresentationFormat>
  <Paragraphs>169</Paragraphs>
  <Slides>20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Aptos</vt:lpstr>
      <vt:lpstr>Arial</vt:lpstr>
      <vt:lpstr>Asap</vt:lpstr>
      <vt:lpstr>Calibri</vt:lpstr>
      <vt:lpstr>Times New Roman</vt:lpstr>
      <vt:lpstr>WelcomeDoc</vt:lpstr>
      <vt:lpstr>Terror Attacks: Are risks greater for patients or first responders? </vt:lpstr>
      <vt:lpstr>Content Warning</vt:lpstr>
      <vt:lpstr>Academic Dissertation to Journal Literature Review</vt:lpstr>
      <vt:lpstr>August Update – 20/8/24</vt:lpstr>
      <vt:lpstr>“How does responding to a terror attack (TA) impact the mental wellbeing of paramedics?” </vt:lpstr>
      <vt:lpstr>Introduction</vt:lpstr>
      <vt:lpstr>Introduction cont.</vt:lpstr>
      <vt:lpstr>PowerPoint Presentation</vt:lpstr>
      <vt:lpstr>To adequately prepare paramedics and manage the psychological burden…</vt:lpstr>
      <vt:lpstr>“How does responding to a terror attack impact the mental wellbeing of paramedics?” </vt:lpstr>
      <vt:lpstr>Methods – Literature Review </vt:lpstr>
      <vt:lpstr>Findings – Level of Exposure </vt:lpstr>
      <vt:lpstr>Findings – Level of Preparedness </vt:lpstr>
      <vt:lpstr>Discussion</vt:lpstr>
      <vt:lpstr>Conclusion</vt:lpstr>
      <vt:lpstr>Any Questions?</vt:lpstr>
      <vt:lpstr>References (1/2) </vt:lpstr>
      <vt:lpstr>References (2/2)</vt:lpstr>
      <vt:lpstr>UoC Staff Support</vt:lpstr>
      <vt:lpstr>TASC</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UoC Accessible Presentation</dc:title>
  <dc:creator>Morgan, Freya</dc:creator>
  <cp:keywords/>
  <cp:lastModifiedBy>Lupton, Anna</cp:lastModifiedBy>
  <cp:revision>42</cp:revision>
  <dcterms:created xsi:type="dcterms:W3CDTF">2021-08-18T07:34:25Z</dcterms:created>
  <dcterms:modified xsi:type="dcterms:W3CDTF">2024-09-06T09:26:15Z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0x01010014CF2EFE637B664D9E2CBBA6AAE5E805</vt:lpwstr>
  </property>
  <property fmtid="{D5CDD505-2E9C-101B-9397-08002B2CF9AE}" pid="3" name="TaxKeyword">
    <vt:lpwstr/>
  </property>
  <property fmtid="{D5CDD505-2E9C-101B-9397-08002B2CF9AE}" pid="4" name="Order">
    <vt:r8>3594800</vt:r8>
  </property>
  <property fmtid="{D5CDD505-2E9C-101B-9397-08002B2CF9AE}" pid="5" name="_ExtendedDescription">
    <vt:lpwstr/>
  </property>
</Properties>
</file>