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56" r:id="rId5"/>
    <p:sldId id="257" r:id="rId6"/>
    <p:sldId id="258" r:id="rId7"/>
    <p:sldId id="259" r:id="rId8"/>
    <p:sldId id="260" r:id="rId9"/>
    <p:sldId id="261" r:id="rId10"/>
    <p:sldId id="263" r:id="rId11"/>
    <p:sldId id="265" r:id="rId12"/>
    <p:sldId id="266" r:id="rId13"/>
    <p:sldId id="267" r:id="rId14"/>
  </p:sldIdLst>
  <p:sldSz cx="18288000" cy="10287000"/>
  <p:notesSz cx="6858000" cy="9144000"/>
  <p:embeddedFontLst>
    <p:embeddedFont>
      <p:font typeface="Arima Madurai Heavy" panose="020B0604020202020204" charset="0"/>
      <p:regular r:id="rId16"/>
      <p:bold r:id="rId17"/>
    </p:embeddedFont>
    <p:embeddedFont>
      <p:font typeface="DM Sans" pitchFamily="2" charset="0"/>
      <p:regular r:id="rId18"/>
      <p:bold r:id="rId19"/>
      <p:italic r:id="rId20"/>
      <p:boldItalic r:id="rId21"/>
    </p:embeddedFont>
    <p:embeddedFont>
      <p:font typeface="Fraunces" panose="020B0604020202020204" charset="0"/>
      <p:regular r:id="rId22"/>
    </p:embeddedFont>
    <p:embeddedFont>
      <p:font typeface="Fraunces Bold" panose="020B0604020202020204" charset="0"/>
      <p:regular r:id="rId23"/>
      <p:bold r:id="rId24"/>
    </p:embeddedFont>
    <p:embeddedFont>
      <p:font typeface="Open Sans 1" panose="020B0604020202020204" charset="0"/>
      <p:regular r:id="rId25"/>
    </p:embeddedFont>
    <p:embeddedFont>
      <p:font typeface="Open Sans 1 Bold" panose="020B0604020202020204" charset="0"/>
      <p:regular r:id="rId26"/>
      <p:bold r:id="rId27"/>
    </p:embeddedFont>
    <p:embeddedFont>
      <p:font typeface="Open Sans 1 Light" panose="020B0604020202020204" charset="0"/>
      <p:regular r:id="rId28"/>
    </p:embeddedFont>
    <p:embeddedFont>
      <p:font typeface="Open Sans 1 Semi-Bold" panose="020B0604020202020204" charset="0"/>
      <p:regular r:id="rId29"/>
      <p:bold r:id="rId30"/>
    </p:embeddedFont>
    <p:embeddedFont>
      <p:font typeface="Open Sans 1 Semi-Bold Italics" panose="020B0604020202020204" charset="0"/>
      <p:regular r:id="rId31"/>
      <p:bold r:id="rId32"/>
      <p:italic r:id="rId33"/>
      <p:boldItalic r:id="rId34"/>
    </p:embeddedFont>
    <p:embeddedFont>
      <p:font typeface="Open Sans 2 Bold" panose="020B0604020202020204" charset="0"/>
      <p:regular r:id="rId35"/>
      <p:bold r:id="rId36"/>
    </p:embeddedFont>
    <p:embeddedFont>
      <p:font typeface="Univers Light" panose="020B0403020202020204" pitchFamily="3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0C4BCB-E1B7-4D67-8CAC-5A8866DB5A6E}" v="60" dt="2024-03-28T11:50:27.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940" y="40"/>
      </p:cViewPr>
      <p:guideLst>
        <p:guide orient="horz" pos="2160"/>
        <p:guide pos="2880"/>
      </p:guideLst>
    </p:cSldViewPr>
  </p:slideViewPr>
  <p:notesTextViewPr>
    <p:cViewPr>
      <p:scale>
        <a:sx n="1" d="1"/>
        <a:sy n="1" d="1"/>
      </p:scale>
      <p:origin x="0" y="-158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viewProps" Target="viewProps.xml"/><Relationship Id="rId21" Type="http://schemas.openxmlformats.org/officeDocument/2006/relationships/font" Target="fonts/font6.fntdata"/><Relationship Id="rId34" Type="http://schemas.openxmlformats.org/officeDocument/2006/relationships/font" Target="fonts/font19.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Hello, for those that don’t know who I am, my name is Rachael Thomas. This presentation will aim to give you some background, thoughts and considerations of the patient perspective of RSV, this includes that of the parent and carers of those impacted by this virus. </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a:t>Thank you for listening. </a:t>
            </a:r>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93105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first, the background - I am here, standing in front of you because nearly 14 years ago I was unwilling catapulted into the world of RSV, when my 13 week old son Alexander contracted the virus and died. </a:t>
            </a:r>
          </a:p>
          <a:p>
            <a:endParaRPr lang="en-US" dirty="0"/>
          </a:p>
          <a:p>
            <a:r>
              <a:rPr lang="en-US" dirty="0"/>
              <a:t>For those of you that don’t know, Alexander was my third son of four boys and was born a happy healthy baby. The week of his death Alexander had experienced cold like symptoms, but remained alert albeit a little grumpy. The day before his death I took him to the see the local doctor as I was concerned about his </a:t>
            </a:r>
            <a:r>
              <a:rPr lang="en-US" dirty="0" err="1"/>
              <a:t>colour</a:t>
            </a:r>
            <a:r>
              <a:rPr lang="en-US" dirty="0"/>
              <a:t> and the cough that he had developed, I was told that he would be fine and may have a little bit of bronchiolitis. </a:t>
            </a:r>
          </a:p>
          <a:p>
            <a:endParaRPr lang="en-US" dirty="0"/>
          </a:p>
          <a:p>
            <a:r>
              <a:rPr lang="en-US" dirty="0"/>
              <a:t>That evening everything changed, Alexander woke from a sleep screaming, the cry was not normal and my first thoughts were that of meningitis, he sounded like he was struggling for breath and an ambulance was called. Once we were at the hospital Alexander arrested and for two and half hours doctors and their teams fought to keep him alive, but he was just too small and the virus was just too big. </a:t>
            </a:r>
          </a:p>
          <a:p>
            <a:endParaRPr lang="en-US" dirty="0"/>
          </a:p>
          <a:p>
            <a:r>
              <a:rPr lang="en-US" dirty="0"/>
              <a:t>Since then, it has become a personal mission of mine to raise awareness of RSV. Although I am a lecturer in my professional life, talking to you about my personal experiences is far more challenging than presenting anything I have ever learnt in the academic world. It is also hard when talking about and reflecting on, personal experience to not get drawn into areas that although important to me may not offer you as medical practitioners any useful insight or information.</a:t>
            </a:r>
          </a:p>
          <a:p>
            <a:endParaRPr lang="en-US" dirty="0"/>
          </a:p>
          <a:p>
            <a:r>
              <a:rPr lang="en-US" dirty="0"/>
              <a:t>What can I as a mere parent, offer those of you that have studied for years about a subject I only know through trauma of the loss of my young son. However, I was reminded of the importance of research, vaccine development and why I try and raise awareness, in November of last year, when my nephew, Tobias who was 7months old at the time, became seriously ill with RSV. </a:t>
            </a:r>
          </a:p>
          <a:p>
            <a:endParaRPr lang="en-US" dirty="0"/>
          </a:p>
          <a:p>
            <a:endParaRPr lang="en-US" dirty="0"/>
          </a:p>
          <a:p>
            <a:endParaRPr lang="en-US" dirty="0"/>
          </a:p>
          <a:p>
            <a:endParaRPr lang="en-US" dirty="0"/>
          </a:p>
          <a:p>
            <a:r>
              <a:rPr lang="en-US" dirty="0"/>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impact on family’s when they have experienced or witnessed RSV is significant. Yes, the child is or has been sick but the trauma it can cause the family is something that also needs to be considered and addressed. Both my sister and I </a:t>
            </a:r>
            <a:r>
              <a:rPr lang="en-US" dirty="0" err="1"/>
              <a:t>recognised</a:t>
            </a:r>
            <a:r>
              <a:rPr lang="en-US" dirty="0"/>
              <a:t> our babies were ill and neither of us were first time parents, we had experience, we both took our babies to doctors yet were told that our babies would be fine, even though we both challenged the doctors in front of us, we were sent away with what we now know were extremely unwell children. </a:t>
            </a:r>
          </a:p>
          <a:p>
            <a:endParaRPr lang="en-US" dirty="0"/>
          </a:p>
          <a:p>
            <a:r>
              <a:rPr lang="en-US" dirty="0"/>
              <a:t>Tobias was in hospital being assessed and was released just hours before he was rushed to hospital in an ambulance, unconscious and barely breathing, he was transferred to the high dependency unit, fighting for his life. </a:t>
            </a:r>
          </a:p>
          <a:p>
            <a:endParaRPr lang="en-US" dirty="0"/>
          </a:p>
          <a:p>
            <a:r>
              <a:rPr lang="en-US" dirty="0"/>
              <a:t>The experience of his parents very much reflected my own, and I question, how can we be 14 years on from when my own son lost his battle with RSV and yet still be witnessing such horrendous incidents. </a:t>
            </a:r>
          </a:p>
          <a:p>
            <a:endParaRPr lang="en-US" dirty="0"/>
          </a:p>
          <a:p>
            <a:endParaRPr lang="en-US" dirty="0"/>
          </a:p>
          <a:p>
            <a:r>
              <a:rPr lang="en-US" dirty="0"/>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Thankfully and with the care of amazing medical professionals such as yourselves, Tobias is now a very noisy, happy, 9 month old baby as you can see here, but the feeling or experience of not being listened to, can have serious consequences. </a:t>
            </a:r>
          </a:p>
          <a:p>
            <a:endParaRPr lang="en-US" dirty="0"/>
          </a:p>
          <a:p>
            <a:r>
              <a:rPr lang="en-US" dirty="0"/>
              <a:t>A parent, a carer knows that person, they notice the tiny nuances that means something may be wrong, by disregarding the voice of the patient (or in a babies case, the parent) this can induce feelings of doubt in their ability to </a:t>
            </a:r>
            <a:r>
              <a:rPr lang="en-US" dirty="0" err="1"/>
              <a:t>recognise</a:t>
            </a:r>
            <a:r>
              <a:rPr lang="en-US" dirty="0"/>
              <a:t> when the loved one is seriously ill.  These feelings of doubt are one I have experienced many a time, both when Alexander was ill, but since with my other children.</a:t>
            </a:r>
          </a:p>
          <a:p>
            <a:endParaRPr lang="en-US" dirty="0"/>
          </a:p>
          <a:p>
            <a:r>
              <a:rPr lang="en-US" dirty="0"/>
              <a:t>What exacerbates this is the aftermath of RSV, such as the remaining cough and knowing that your child at some point is highly likely to contract another illness in the not too distant future, as that is what happens with young children and their undeveloped immune systems.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00" dirty="0">
                <a:solidFill>
                  <a:srgbClr val="0070C0"/>
                </a:solidFill>
                <a:effectLst/>
                <a:latin typeface="Calibri" panose="020F0502020204030204" pitchFamily="34" charset="0"/>
                <a:ea typeface="Aptos" panose="020B0004020202020204" pitchFamily="34" charset="0"/>
                <a:cs typeface="Times New Roman" panose="02020603050405020304" pitchFamily="18" charset="0"/>
              </a:rPr>
              <a:t>It is true to say, that this is what happened with my sister, as Tobias has only just been released again from hospital after a stay of another 12 days. A consequence of the potential implications of having a severe RSV infection. Tobias lungs and body just couldn’t manage on their own and he ended up back on oxygen and other supportive equipment, along with antibiotics and inhalers. </a:t>
            </a:r>
          </a:p>
          <a:p>
            <a:endParaRPr lang="en-US" dirty="0"/>
          </a:p>
          <a:p>
            <a:endParaRPr lang="en-US" dirty="0"/>
          </a:p>
          <a:p>
            <a:r>
              <a:rPr lang="en-US" dirty="0"/>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my own experience has been through witnessing young babies becoming ill, it is important that I acknowledge that the elderly are also at risk of contracting serious illness as a result of catching RSV, and the difficulties this can present for them and their families. In some of the personal stories used in the RSV awareness week in November last year, there are a number of accounts from elderly patients who voice just how awful contracting RSV was and how ill it made them. </a:t>
            </a:r>
          </a:p>
          <a:p>
            <a:endParaRPr lang="en-US"/>
          </a:p>
          <a:p>
            <a:r>
              <a:rPr lang="en-US"/>
              <a:t>The anxiety that surrounds families and patients can be intense, what are we meant to do when turned away by those that we seek reassurance from. Not only when we present with an unwell person but once that child or elderly person is released back into our sole care from the hospitals. What guidance is there that truly supports the families and the patient?</a:t>
            </a:r>
          </a:p>
          <a:p>
            <a:endParaRPr lang="en-US"/>
          </a:p>
          <a:p>
            <a:r>
              <a:rPr lang="en-US"/>
              <a:t>It can be very daunting taking a person back home when you have just witnessed them fighting for their lives, even the loss of the sound of the breathing machines, the oxygen, the lack of alarms going off and the hum of a hospital ward can be a difficult transition for families. Going from a noisy environment with the comfort of medical staff nearby, to the quiet of a home can, in itself, be a terrifying experience, one which is enhanced by the self doubt you have also potentially developed. </a:t>
            </a:r>
          </a:p>
          <a:p>
            <a:endParaRPr lang="en-US"/>
          </a:p>
          <a:p>
            <a:r>
              <a:rPr lang="en-US"/>
              <a:t>The question then remains how do we, those of us at conferences such as this, help those people in need of support. </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a:p>
            <a:endParaRPr lang="en-US"/>
          </a:p>
          <a:p>
            <a:r>
              <a:rPr lang="en-GB"/>
              <a:t>Immunisation</a:t>
            </a:r>
          </a:p>
          <a:p>
            <a:endParaRPr lang="en-GB"/>
          </a:p>
          <a:p>
            <a:r>
              <a:rPr lang="en-GB"/>
              <a:t>The introduction of preventive injections are a good start and I know that years and years of work have gone into these, but immunisation in themselves may cause anxieties amongst families and patients. It is potentially a big ask for people to receive another new preventive injection, having fairly recently engaged with the covid 19 vaccines and the concern that these caused when they first arrived on the scene, not always helped by the high media coverage which depicted the preventive injections in a less than favourable light.</a:t>
            </a:r>
          </a:p>
          <a:p>
            <a:endParaRPr lang="en-GB"/>
          </a:p>
          <a:p>
            <a:r>
              <a:rPr lang="en-GB"/>
              <a:t>The advantage that the distribution of the covid vaccine had, was that it was a global pandemic and everyone knew what they were trying to be protected from. The difficulty the RSV immunisations may encounter are that the many people I have spoken to still seem to have little or no knowledge at all of RSV and if this is the case,  how do we expect immunisation programmes to work if people do not understand what they are be protected against. </a:t>
            </a:r>
          </a:p>
          <a:p>
            <a:endParaRPr lang="en-GB"/>
          </a:p>
          <a:p>
            <a:r>
              <a:rPr lang="en-GB"/>
              <a:t>Educating people is so important, if families recognise the impact of RSV and understand how prevention is better than a reaction, than the benefits of not only the preventive injections, but preventative measures such as those seen by the covid pandemic may help us have a bigger impact on reducing RSV numbers. Families need to understand that sometimes distance is the kindest gift you can give your loved one if you are ill, NOT hugging the cute baby when you ‘just have a cold’ may save their life – sometimes caring, is not sharing! </a:t>
            </a:r>
          </a:p>
          <a:p>
            <a:endParaRPr lang="en-GB"/>
          </a:p>
          <a:p>
            <a:endParaRPr lang="en-US"/>
          </a:p>
          <a:p>
            <a:endParaRPr lang="en-US"/>
          </a:p>
          <a:p>
            <a:endParaRPr lang="en-US"/>
          </a:p>
          <a:p>
            <a:endParaRPr lang="en-US"/>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en-US"/>
              <a:t>Beyond education for families is the continued education for health professionals, it became very apparent to me 14 years ago that many midwives and local doctors in the UK do not have the same awareness of RSV as those that are in the hospitals, those that see the endless amounts of people being admitted and needing supportive therapy to survive and hopefully recover. </a:t>
            </a:r>
          </a:p>
          <a:p>
            <a:endParaRPr lang="en-US"/>
          </a:p>
          <a:p>
            <a:r>
              <a:rPr lang="en-US"/>
              <a:t>For doctors and nurses who deal with RSV every day, it is reminding yourselves that the patient or parent in front of you does not deal with RSV on a regular basis and it is likely that this is their first encounter with it, the patient, the parents and the wider family may be tired, scared and desperate for reassurance and help from you, the experts,</a:t>
            </a:r>
          </a:p>
          <a:p>
            <a:endParaRPr lang="en-US"/>
          </a:p>
          <a:p>
            <a:r>
              <a:rPr lang="en-US"/>
              <a:t>This is a tall order for anyone regardless of training, I see it in my own profession both in teachers but also in the Police recruits that I educate, the very real potential of suffering with compassion fatigue. Hansen et al., (2018) </a:t>
            </a:r>
            <a:r>
              <a:rPr lang="en-US" err="1"/>
              <a:t>recognise</a:t>
            </a:r>
            <a:r>
              <a:rPr lang="en-US"/>
              <a:t> this in their article from the Journal of Psychology and argue that not only can professionals such as yourselves encounter compassion fatigue but also suffer from emotional exhaustion.</a:t>
            </a:r>
          </a:p>
          <a:p>
            <a:endParaRPr lang="en-US"/>
          </a:p>
          <a:p>
            <a:r>
              <a:rPr lang="en-US"/>
              <a:t>Needless to say this does not stop families needing you to be able to </a:t>
            </a:r>
            <a:r>
              <a:rPr lang="en-US" err="1"/>
              <a:t>empathise</a:t>
            </a:r>
            <a:r>
              <a:rPr lang="en-US"/>
              <a:t> and explain what may seem like the most basic of information. Making sure that knowledge is not assumed, but rather that there are safeguards in place that allow you, if needed to step away so that the continued support of patients and their families is still possible</a:t>
            </a:r>
            <a:endParaRPr lang="nl-NL"/>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385352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picture on this slide is, as you can see of a teddy bear with a blue ribbon on it stitched together with a little star. These ribbons were made by my friends, family and local community for Alexanders funeral, everyone that attended wore one of these ribbons and my children still have one each, pinned to one of these bears, even though the eldest is now 18. This bear always reminds me of the empathy rather than sympathy that those I knew around me showed at the time of Alexanders death, that little moment in time that they all decided to stand alongside me, to help share the pain. It is something that I will always appreciate, a bit like the families that may only meet you for a few hours, your empathy and guidance will stay with that person, whatever the outcome. </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Going forwards.. </a:t>
            </a:r>
          </a:p>
          <a:p>
            <a:endParaRPr lang="en-US"/>
          </a:p>
          <a:p>
            <a:r>
              <a:rPr lang="en-US"/>
              <a:t>We need to  work together; this sounds basic but bridging the gap between families and those with medical training can be hard. </a:t>
            </a:r>
          </a:p>
          <a:p>
            <a:endParaRPr lang="en-US"/>
          </a:p>
          <a:p>
            <a:r>
              <a:rPr lang="en-US"/>
              <a:t>Managing a family's expectations is by no means easy, but it can at times feel like you are being left in the dark about how and why some decisions are being made about your loved one; honest, accurate and timely information is key along with understanding and empathy, to a family this is possibly one of, if not the worst time of their lives and may believe that to you, the medical staff, it is just another day at work. </a:t>
            </a:r>
          </a:p>
          <a:p>
            <a:endParaRPr lang="en-US"/>
          </a:p>
          <a:p>
            <a:r>
              <a:rPr lang="en-US"/>
              <a:t>Families need to feel involved in the decision-making process. It can be really conflicting seeing your loved one needing lifesaving support, to 24 hours later being ready to go home, this quick change in pace can itself be difficult, when you are the parent or carer who has been living on a high state of alert through fear and worry. Far more time needs to be taken in reassuring people and explaining the processes so that they understand and feel informed enough to have confidence in themselves - little changes can make a huge difference.  </a:t>
            </a:r>
          </a:p>
          <a:p>
            <a:endParaRPr lang="en-US"/>
          </a:p>
          <a:p>
            <a:r>
              <a:rPr lang="en-US"/>
              <a:t>For me, the loss of Alexander changed the course of my life, some may say for the better, I would of course much rather my son was walking alongside me and that I could have seen him grow up, but if I can help in some small way in the fight against RSV then the memory of Alexander will be that of saving lives, even if it wasn’t in time for him.</a:t>
            </a:r>
          </a:p>
          <a:p>
            <a:endParaRPr lang="en-US"/>
          </a:p>
          <a:p>
            <a:r>
              <a:rPr lang="en-US"/>
              <a:t> </a:t>
            </a:r>
          </a:p>
          <a:p>
            <a:endParaRPr lang="en-US"/>
          </a:p>
          <a:p>
            <a:endParaRPr lang="en-US"/>
          </a:p>
          <a:p>
            <a:endParaRPr lang="en-US"/>
          </a:p>
          <a:p>
            <a:endParaRPr lang="en-US"/>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sv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42.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41.svg"/><Relationship Id="rId17" Type="http://schemas.openxmlformats.org/officeDocument/2006/relationships/image" Target="../media/image18.png"/><Relationship Id="rId2" Type="http://schemas.openxmlformats.org/officeDocument/2006/relationships/notesSlide" Target="../notesSlides/notesSlide10.xml"/><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40.png"/><Relationship Id="rId5" Type="http://schemas.openxmlformats.org/officeDocument/2006/relationships/image" Target="../media/image7.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6.png"/><Relationship Id="rId9" Type="http://schemas.openxmlformats.org/officeDocument/2006/relationships/image" Target="../media/image38.png"/><Relationship Id="rId14"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1.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3.svg"/><Relationship Id="rId10" Type="http://schemas.openxmlformats.org/officeDocument/2006/relationships/image" Target="../media/image24.svg"/><Relationship Id="rId4" Type="http://schemas.openxmlformats.org/officeDocument/2006/relationships/image" Target="../media/image12.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1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ECE7"/>
        </a:solidFill>
        <a:effectLst/>
      </p:bgPr>
    </p:bg>
    <p:spTree>
      <p:nvGrpSpPr>
        <p:cNvPr id="1" name=""/>
        <p:cNvGrpSpPr/>
        <p:nvPr/>
      </p:nvGrpSpPr>
      <p:grpSpPr>
        <a:xfrm>
          <a:off x="0" y="0"/>
          <a:ext cx="0" cy="0"/>
          <a:chOff x="0" y="0"/>
          <a:chExt cx="0" cy="0"/>
        </a:xfrm>
      </p:grpSpPr>
      <p:sp>
        <p:nvSpPr>
          <p:cNvPr id="2" name="AutoShape 2"/>
          <p:cNvSpPr/>
          <p:nvPr/>
        </p:nvSpPr>
        <p:spPr>
          <a:xfrm rot="5389448">
            <a:off x="-3545912" y="4631277"/>
            <a:ext cx="9310223" cy="0"/>
          </a:xfrm>
          <a:prstGeom prst="line">
            <a:avLst/>
          </a:prstGeom>
          <a:ln w="19050" cap="rnd">
            <a:solidFill>
              <a:srgbClr val="C3A398"/>
            </a:solidFill>
            <a:prstDash val="solid"/>
            <a:headEnd type="none" w="sm" len="sm"/>
            <a:tailEnd type="none" w="sm" len="sm"/>
          </a:ln>
        </p:spPr>
        <p:txBody>
          <a:bodyPr/>
          <a:lstStyle/>
          <a:p>
            <a:endParaRPr lang="nl-NL"/>
          </a:p>
        </p:txBody>
      </p:sp>
      <p:grpSp>
        <p:nvGrpSpPr>
          <p:cNvPr id="3" name="Group 3"/>
          <p:cNvGrpSpPr/>
          <p:nvPr/>
        </p:nvGrpSpPr>
        <p:grpSpPr>
          <a:xfrm>
            <a:off x="0" y="79033"/>
            <a:ext cx="14629961" cy="10286970"/>
            <a:chOff x="0" y="105677"/>
            <a:chExt cx="19562119" cy="13754988"/>
          </a:xfrm>
        </p:grpSpPr>
        <p:sp>
          <p:nvSpPr>
            <p:cNvPr id="4" name="Freeform 4"/>
            <p:cNvSpPr/>
            <p:nvPr/>
          </p:nvSpPr>
          <p:spPr>
            <a:xfrm flipV="1">
              <a:off x="0" y="105677"/>
              <a:ext cx="19562119" cy="13754988"/>
            </a:xfrm>
            <a:custGeom>
              <a:avLst/>
              <a:gdLst/>
              <a:ahLst/>
              <a:cxnLst/>
              <a:rect l="l" t="t" r="r" b="b"/>
              <a:pathLst>
                <a:path w="19562119" h="13754988">
                  <a:moveTo>
                    <a:pt x="0" y="0"/>
                  </a:moveTo>
                  <a:lnTo>
                    <a:pt x="19562119" y="0"/>
                  </a:lnTo>
                  <a:lnTo>
                    <a:pt x="19562119" y="13754988"/>
                  </a:lnTo>
                  <a:lnTo>
                    <a:pt x="0" y="13754988"/>
                  </a:lnTo>
                  <a:lnTo>
                    <a:pt x="0" y="0"/>
                  </a:lnTo>
                  <a:close/>
                </a:path>
              </a:pathLst>
            </a:custGeom>
            <a:solidFill>
              <a:srgbClr val="05726B"/>
            </a:solidFill>
            <a:ln w="12700">
              <a:solidFill>
                <a:srgbClr val="000000"/>
              </a:solidFill>
            </a:ln>
          </p:spPr>
          <p:txBody>
            <a:bodyPr/>
            <a:lstStyle/>
            <a:p>
              <a:endParaRPr lang="nl-NL"/>
            </a:p>
          </p:txBody>
        </p:sp>
      </p:grpSp>
      <p:grpSp>
        <p:nvGrpSpPr>
          <p:cNvPr id="5" name="Group 5"/>
          <p:cNvGrpSpPr/>
          <p:nvPr/>
        </p:nvGrpSpPr>
        <p:grpSpPr>
          <a:xfrm>
            <a:off x="14770646" y="-27018"/>
            <a:ext cx="3373755" cy="3373755"/>
            <a:chOff x="0" y="0"/>
            <a:chExt cx="1021042" cy="1021042"/>
          </a:xfrm>
        </p:grpSpPr>
        <p:sp>
          <p:nvSpPr>
            <p:cNvPr id="6" name="Freeform 6"/>
            <p:cNvSpPr/>
            <p:nvPr/>
          </p:nvSpPr>
          <p:spPr>
            <a:xfrm>
              <a:off x="0" y="0"/>
              <a:ext cx="1021042" cy="1021042"/>
            </a:xfrm>
            <a:custGeom>
              <a:avLst/>
              <a:gdLst/>
              <a:ahLst/>
              <a:cxnLst/>
              <a:rect l="l" t="t" r="r" b="b"/>
              <a:pathLst>
                <a:path w="1021042" h="1021042">
                  <a:moveTo>
                    <a:pt x="0" y="0"/>
                  </a:moveTo>
                  <a:lnTo>
                    <a:pt x="1021042" y="0"/>
                  </a:lnTo>
                  <a:lnTo>
                    <a:pt x="1021042" y="1021042"/>
                  </a:lnTo>
                  <a:lnTo>
                    <a:pt x="0" y="1021042"/>
                  </a:lnTo>
                  <a:close/>
                </a:path>
              </a:pathLst>
            </a:custGeom>
            <a:blipFill>
              <a:blip r:embed="rId3"/>
              <a:stretch>
                <a:fillRect t="-18121" r="-13807" b="-18121"/>
              </a:stretch>
            </a:blipFill>
          </p:spPr>
          <p:txBody>
            <a:bodyPr/>
            <a:lstStyle/>
            <a:p>
              <a:endParaRPr lang="nl-NL"/>
            </a:p>
          </p:txBody>
        </p:sp>
      </p:grpSp>
      <p:grpSp>
        <p:nvGrpSpPr>
          <p:cNvPr id="7" name="Group 7"/>
          <p:cNvGrpSpPr/>
          <p:nvPr/>
        </p:nvGrpSpPr>
        <p:grpSpPr>
          <a:xfrm>
            <a:off x="14770646" y="3441987"/>
            <a:ext cx="3373755" cy="3373755"/>
            <a:chOff x="0" y="0"/>
            <a:chExt cx="1021042" cy="1021042"/>
          </a:xfrm>
        </p:grpSpPr>
        <p:sp>
          <p:nvSpPr>
            <p:cNvPr id="8" name="Freeform 8"/>
            <p:cNvSpPr/>
            <p:nvPr/>
          </p:nvSpPr>
          <p:spPr>
            <a:xfrm>
              <a:off x="0" y="0"/>
              <a:ext cx="1021042" cy="1021042"/>
            </a:xfrm>
            <a:custGeom>
              <a:avLst/>
              <a:gdLst/>
              <a:ahLst/>
              <a:cxnLst/>
              <a:rect l="l" t="t" r="r" b="b"/>
              <a:pathLst>
                <a:path w="1021042" h="1021042">
                  <a:moveTo>
                    <a:pt x="0" y="0"/>
                  </a:moveTo>
                  <a:lnTo>
                    <a:pt x="1021042" y="0"/>
                  </a:lnTo>
                  <a:lnTo>
                    <a:pt x="1021042" y="1021042"/>
                  </a:lnTo>
                  <a:lnTo>
                    <a:pt x="0" y="1021042"/>
                  </a:lnTo>
                  <a:close/>
                </a:path>
              </a:pathLst>
            </a:custGeom>
            <a:blipFill>
              <a:blip r:embed="rId4"/>
              <a:stretch>
                <a:fillRect t="-16667" b="-16667"/>
              </a:stretch>
            </a:blipFill>
          </p:spPr>
          <p:txBody>
            <a:bodyPr/>
            <a:lstStyle/>
            <a:p>
              <a:endParaRPr lang="nl-NL"/>
            </a:p>
          </p:txBody>
        </p:sp>
      </p:grpSp>
      <p:grpSp>
        <p:nvGrpSpPr>
          <p:cNvPr id="9" name="Group 9"/>
          <p:cNvGrpSpPr/>
          <p:nvPr/>
        </p:nvGrpSpPr>
        <p:grpSpPr>
          <a:xfrm>
            <a:off x="14770646" y="6912960"/>
            <a:ext cx="3374040" cy="3374040"/>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5"/>
              <a:stretch>
                <a:fillRect t="-410" b="-47415"/>
              </a:stretch>
            </a:blipFill>
          </p:spPr>
          <p:txBody>
            <a:bodyPr/>
            <a:lstStyle/>
            <a:p>
              <a:endParaRPr lang="nl-NL"/>
            </a:p>
          </p:txBody>
        </p:sp>
      </p:grpSp>
      <p:sp>
        <p:nvSpPr>
          <p:cNvPr id="11" name="TextBox 11"/>
          <p:cNvSpPr txBox="1"/>
          <p:nvPr/>
        </p:nvSpPr>
        <p:spPr>
          <a:xfrm>
            <a:off x="1617063" y="3142203"/>
            <a:ext cx="12645448" cy="1787477"/>
          </a:xfrm>
          <a:prstGeom prst="rect">
            <a:avLst/>
          </a:prstGeom>
        </p:spPr>
        <p:txBody>
          <a:bodyPr wrap="square" lIns="0" tIns="0" rIns="0" bIns="0" rtlCol="0" anchor="t">
            <a:spAutoFit/>
          </a:bodyPr>
          <a:lstStyle/>
          <a:p>
            <a:pPr algn="l">
              <a:lnSpc>
                <a:spcPts val="7200"/>
              </a:lnSpc>
            </a:pPr>
            <a:r>
              <a:rPr lang="en-US" sz="5200" spc="150">
                <a:solidFill>
                  <a:srgbClr val="F3EDEA"/>
                </a:solidFill>
                <a:latin typeface="Fraunces"/>
              </a:rPr>
              <a:t>The impact on families, how to move forward</a:t>
            </a:r>
          </a:p>
        </p:txBody>
      </p:sp>
      <p:sp>
        <p:nvSpPr>
          <p:cNvPr id="12" name="TextBox 12"/>
          <p:cNvSpPr txBox="1"/>
          <p:nvPr/>
        </p:nvSpPr>
        <p:spPr>
          <a:xfrm>
            <a:off x="5817734" y="9619653"/>
            <a:ext cx="4593124" cy="358902"/>
          </a:xfrm>
          <a:prstGeom prst="rect">
            <a:avLst/>
          </a:prstGeom>
        </p:spPr>
        <p:txBody>
          <a:bodyPr lIns="0" tIns="0" rIns="0" bIns="0" rtlCol="0" anchor="t">
            <a:spAutoFit/>
          </a:bodyPr>
          <a:lstStyle/>
          <a:p>
            <a:pPr algn="l">
              <a:lnSpc>
                <a:spcPts val="2304"/>
              </a:lnSpc>
            </a:pPr>
            <a:r>
              <a:rPr lang="en-US" sz="2400" spc="150">
                <a:solidFill>
                  <a:srgbClr val="FFFFFF"/>
                </a:solidFill>
                <a:latin typeface="Univers Light"/>
              </a:rPr>
              <a:t>Mumbai, February 14, 2024</a:t>
            </a:r>
          </a:p>
        </p:txBody>
      </p:sp>
      <p:sp>
        <p:nvSpPr>
          <p:cNvPr id="13" name="TextBox 13"/>
          <p:cNvSpPr txBox="1"/>
          <p:nvPr/>
        </p:nvSpPr>
        <p:spPr>
          <a:xfrm>
            <a:off x="1610450" y="5128864"/>
            <a:ext cx="13007691" cy="1571625"/>
          </a:xfrm>
          <a:prstGeom prst="rect">
            <a:avLst/>
          </a:prstGeom>
        </p:spPr>
        <p:txBody>
          <a:bodyPr lIns="0" tIns="0" rIns="0" bIns="0" rtlCol="0" anchor="t">
            <a:spAutoFit/>
          </a:bodyPr>
          <a:lstStyle/>
          <a:p>
            <a:pPr algn="l">
              <a:lnSpc>
                <a:spcPts val="4320"/>
              </a:lnSpc>
            </a:pPr>
            <a:r>
              <a:rPr lang="en-US" sz="3200" spc="709">
                <a:solidFill>
                  <a:srgbClr val="E69B00"/>
                </a:solidFill>
                <a:latin typeface="Open Sans 1 Semi-Bold"/>
              </a:rPr>
              <a:t>RACHAEL THOMAS</a:t>
            </a:r>
          </a:p>
          <a:p>
            <a:pPr algn="l">
              <a:lnSpc>
                <a:spcPts val="3840"/>
              </a:lnSpc>
            </a:pPr>
            <a:r>
              <a:rPr lang="en-US" sz="3200" spc="632">
                <a:solidFill>
                  <a:srgbClr val="E69B00"/>
                </a:solidFill>
                <a:latin typeface="Open Sans 1 Semi-Bold Italics"/>
              </a:rPr>
              <a:t>Member of the ReSViNET Patient Advisory Board</a:t>
            </a:r>
          </a:p>
          <a:p>
            <a:pPr algn="l">
              <a:lnSpc>
                <a:spcPts val="4320"/>
              </a:lnSpc>
            </a:pPr>
            <a:endParaRPr lang="en-US" sz="3200" spc="632">
              <a:solidFill>
                <a:srgbClr val="E69B00"/>
              </a:solidFill>
              <a:latin typeface="Open Sans 1 Semi-Bold Italics"/>
            </a:endParaRPr>
          </a:p>
        </p:txBody>
      </p:sp>
      <p:grpSp>
        <p:nvGrpSpPr>
          <p:cNvPr id="14" name="Group 14"/>
          <p:cNvGrpSpPr/>
          <p:nvPr/>
        </p:nvGrpSpPr>
        <p:grpSpPr>
          <a:xfrm>
            <a:off x="11750637" y="-1826981"/>
            <a:ext cx="3653963" cy="365396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9B00"/>
            </a:solidFill>
          </p:spPr>
          <p:txBody>
            <a:bodyPr/>
            <a:lstStyle/>
            <a:p>
              <a:endParaRPr lang="nl-NL"/>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sp>
        <p:nvSpPr>
          <p:cNvPr id="17" name="Freeform 17"/>
          <p:cNvSpPr/>
          <p:nvPr/>
        </p:nvSpPr>
        <p:spPr>
          <a:xfrm>
            <a:off x="10795029" y="-1826981"/>
            <a:ext cx="2782590" cy="2782590"/>
          </a:xfrm>
          <a:custGeom>
            <a:avLst/>
            <a:gdLst/>
            <a:ahLst/>
            <a:cxnLst/>
            <a:rect l="l" t="t" r="r" b="b"/>
            <a:pathLst>
              <a:path w="2782590" h="2782590">
                <a:moveTo>
                  <a:pt x="0" y="0"/>
                </a:moveTo>
                <a:lnTo>
                  <a:pt x="2782590" y="0"/>
                </a:lnTo>
                <a:lnTo>
                  <a:pt x="2782590" y="2782589"/>
                </a:lnTo>
                <a:lnTo>
                  <a:pt x="0" y="2782589"/>
                </a:lnTo>
                <a:lnTo>
                  <a:pt x="0" y="0"/>
                </a:lnTo>
                <a:close/>
              </a:path>
            </a:pathLst>
          </a:custGeom>
          <a:blipFill>
            <a:blip r:embed="rId6"/>
            <a:stretch>
              <a:fillRect/>
            </a:stretch>
          </a:blipFill>
        </p:spPr>
        <p:txBody>
          <a:bodyPr/>
          <a:lstStyle/>
          <a:p>
            <a:endParaRPr lang="nl-NL"/>
          </a:p>
        </p:txBody>
      </p:sp>
      <p:sp>
        <p:nvSpPr>
          <p:cNvPr id="18" name="Freeform 18"/>
          <p:cNvSpPr/>
          <p:nvPr/>
        </p:nvSpPr>
        <p:spPr>
          <a:xfrm>
            <a:off x="-2336022" y="5318325"/>
            <a:ext cx="3939975" cy="3939975"/>
          </a:xfrm>
          <a:custGeom>
            <a:avLst/>
            <a:gdLst/>
            <a:ahLst/>
            <a:cxnLst/>
            <a:rect l="l" t="t" r="r" b="b"/>
            <a:pathLst>
              <a:path w="3939975" h="3939975">
                <a:moveTo>
                  <a:pt x="0" y="0"/>
                </a:moveTo>
                <a:lnTo>
                  <a:pt x="3939975" y="0"/>
                </a:lnTo>
                <a:lnTo>
                  <a:pt x="3939975" y="3939975"/>
                </a:lnTo>
                <a:lnTo>
                  <a:pt x="0" y="3939975"/>
                </a:lnTo>
                <a:lnTo>
                  <a:pt x="0" y="0"/>
                </a:lnTo>
                <a:close/>
              </a:path>
            </a:pathLst>
          </a:custGeom>
          <a:blipFill>
            <a:blip r:embed="rId6"/>
            <a:stretch>
              <a:fillRect/>
            </a:stretch>
          </a:blipFill>
        </p:spPr>
        <p:txBody>
          <a:bodyPr/>
          <a:lstStyle/>
          <a:p>
            <a:endParaRPr lang="nl-NL"/>
          </a:p>
        </p:txBody>
      </p:sp>
      <p:grpSp>
        <p:nvGrpSpPr>
          <p:cNvPr id="19" name="Group 19"/>
          <p:cNvGrpSpPr/>
          <p:nvPr/>
        </p:nvGrpSpPr>
        <p:grpSpPr>
          <a:xfrm>
            <a:off x="687213" y="6543636"/>
            <a:ext cx="3569146" cy="356914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t="-16666" b="-16666"/>
              </a:stretch>
            </a:blipFill>
          </p:spPr>
          <p:txBody>
            <a:bodyPr/>
            <a:lstStyle/>
            <a:p>
              <a:endParaRPr lang="nl-NL"/>
            </a:p>
          </p:txBody>
        </p:sp>
      </p:grpSp>
      <p:grpSp>
        <p:nvGrpSpPr>
          <p:cNvPr id="21" name="Group 21"/>
          <p:cNvGrpSpPr/>
          <p:nvPr/>
        </p:nvGrpSpPr>
        <p:grpSpPr>
          <a:xfrm>
            <a:off x="226789" y="309256"/>
            <a:ext cx="8500273" cy="1925422"/>
            <a:chOff x="0" y="0"/>
            <a:chExt cx="11333697" cy="2567229"/>
          </a:xfrm>
        </p:grpSpPr>
        <p:sp>
          <p:nvSpPr>
            <p:cNvPr id="22" name="TextBox 22"/>
            <p:cNvSpPr txBox="1"/>
            <p:nvPr/>
          </p:nvSpPr>
          <p:spPr>
            <a:xfrm>
              <a:off x="2324092" y="375539"/>
              <a:ext cx="9009605" cy="1402093"/>
            </a:xfrm>
            <a:prstGeom prst="rect">
              <a:avLst/>
            </a:prstGeom>
          </p:spPr>
          <p:txBody>
            <a:bodyPr wrap="square" lIns="0" tIns="0" rIns="0" bIns="0" rtlCol="0" anchor="t">
              <a:spAutoFit/>
            </a:bodyPr>
            <a:lstStyle/>
            <a:p>
              <a:pPr>
                <a:lnSpc>
                  <a:spcPts val="8198"/>
                </a:lnSpc>
              </a:pPr>
              <a:r>
                <a:rPr lang="en-US" sz="8629" spc="431">
                  <a:solidFill>
                    <a:srgbClr val="FFFFFF"/>
                  </a:solidFill>
                  <a:latin typeface="Arima Madurai Heavy"/>
                </a:rPr>
                <a:t>RSV</a:t>
              </a:r>
              <a:r>
                <a:rPr lang="en-US" sz="8629" spc="431">
                  <a:solidFill>
                    <a:srgbClr val="000000"/>
                  </a:solidFill>
                  <a:latin typeface="Arima Madurai Heavy"/>
                </a:rPr>
                <a:t>VW</a:t>
              </a:r>
              <a:r>
                <a:rPr lang="en-US" sz="8629" spc="431">
                  <a:solidFill>
                    <a:srgbClr val="E69B00"/>
                  </a:solidFill>
                  <a:latin typeface="Arima Madurai Heavy"/>
                </a:rPr>
                <a:t>'24</a:t>
              </a:r>
            </a:p>
          </p:txBody>
        </p:sp>
        <p:sp>
          <p:nvSpPr>
            <p:cNvPr id="23" name="Freeform 23"/>
            <p:cNvSpPr/>
            <p:nvPr/>
          </p:nvSpPr>
          <p:spPr>
            <a:xfrm>
              <a:off x="400665" y="133930"/>
              <a:ext cx="1426351" cy="1423399"/>
            </a:xfrm>
            <a:custGeom>
              <a:avLst/>
              <a:gdLst/>
              <a:ahLst/>
              <a:cxnLst/>
              <a:rect l="l" t="t" r="r" b="b"/>
              <a:pathLst>
                <a:path w="1426351" h="1423399">
                  <a:moveTo>
                    <a:pt x="0" y="0"/>
                  </a:moveTo>
                  <a:lnTo>
                    <a:pt x="1426352" y="0"/>
                  </a:lnTo>
                  <a:lnTo>
                    <a:pt x="1426352" y="1423398"/>
                  </a:lnTo>
                  <a:lnTo>
                    <a:pt x="0" y="1423398"/>
                  </a:lnTo>
                  <a:lnTo>
                    <a:pt x="0" y="0"/>
                  </a:lnTo>
                  <a:close/>
                </a:path>
              </a:pathLst>
            </a:custGeom>
            <a:blipFill>
              <a:blip r:embed="rId8"/>
              <a:stretch>
                <a:fillRect l="-4909" t="-6009" r="-590620" b="-44710"/>
              </a:stretch>
            </a:blipFill>
          </p:spPr>
          <p:txBody>
            <a:bodyPr/>
            <a:lstStyle/>
            <a:p>
              <a:endParaRPr lang="nl-NL"/>
            </a:p>
          </p:txBody>
        </p:sp>
        <p:sp>
          <p:nvSpPr>
            <p:cNvPr id="24" name="TextBox 24"/>
            <p:cNvSpPr txBox="1"/>
            <p:nvPr/>
          </p:nvSpPr>
          <p:spPr>
            <a:xfrm>
              <a:off x="377477" y="1464738"/>
              <a:ext cx="9365517" cy="622905"/>
            </a:xfrm>
            <a:prstGeom prst="rect">
              <a:avLst/>
            </a:prstGeom>
          </p:spPr>
          <p:txBody>
            <a:bodyPr lIns="0" tIns="0" rIns="0" bIns="0" rtlCol="0" anchor="t">
              <a:spAutoFit/>
            </a:bodyPr>
            <a:lstStyle/>
            <a:p>
              <a:pPr algn="ctr">
                <a:lnSpc>
                  <a:spcPts val="2270"/>
                </a:lnSpc>
              </a:pPr>
              <a:endParaRPr/>
            </a:p>
            <a:p>
              <a:pPr algn="ctr">
                <a:lnSpc>
                  <a:spcPts val="1374"/>
                </a:lnSpc>
              </a:pPr>
              <a:r>
                <a:rPr lang="en-US" sz="1135" spc="51">
                  <a:solidFill>
                    <a:srgbClr val="000000"/>
                  </a:solidFill>
                  <a:latin typeface="Open Sans 2 Bold"/>
                </a:rPr>
                <a:t>A GLOBAL CONFERENCE ON NOVEL RSV PREVENTIVE AND THERAPEUTIC INTERVENTIONS</a:t>
              </a:r>
            </a:p>
          </p:txBody>
        </p:sp>
        <p:sp>
          <p:nvSpPr>
            <p:cNvPr id="25" name="Freeform 25"/>
            <p:cNvSpPr/>
            <p:nvPr/>
          </p:nvSpPr>
          <p:spPr>
            <a:xfrm>
              <a:off x="1680189" y="16791"/>
              <a:ext cx="329394" cy="329394"/>
            </a:xfrm>
            <a:custGeom>
              <a:avLst/>
              <a:gdLst/>
              <a:ahLst/>
              <a:cxnLst/>
              <a:rect l="l" t="t" r="r" b="b"/>
              <a:pathLst>
                <a:path w="329394" h="329394">
                  <a:moveTo>
                    <a:pt x="0" y="0"/>
                  </a:moveTo>
                  <a:lnTo>
                    <a:pt x="329394" y="0"/>
                  </a:lnTo>
                  <a:lnTo>
                    <a:pt x="329394" y="329394"/>
                  </a:lnTo>
                  <a:lnTo>
                    <a:pt x="0" y="3293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26" name="Freeform 26"/>
            <p:cNvSpPr/>
            <p:nvPr/>
          </p:nvSpPr>
          <p:spPr>
            <a:xfrm>
              <a:off x="1928116" y="346185"/>
              <a:ext cx="279932" cy="279932"/>
            </a:xfrm>
            <a:custGeom>
              <a:avLst/>
              <a:gdLst/>
              <a:ahLst/>
              <a:cxnLst/>
              <a:rect l="l" t="t" r="r" b="b"/>
              <a:pathLst>
                <a:path w="279932" h="279932">
                  <a:moveTo>
                    <a:pt x="0" y="0"/>
                  </a:moveTo>
                  <a:lnTo>
                    <a:pt x="279932" y="0"/>
                  </a:lnTo>
                  <a:lnTo>
                    <a:pt x="279932" y="279932"/>
                  </a:lnTo>
                  <a:lnTo>
                    <a:pt x="0" y="2799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27" name="Freeform 27"/>
            <p:cNvSpPr/>
            <p:nvPr/>
          </p:nvSpPr>
          <p:spPr>
            <a:xfrm>
              <a:off x="212780" y="0"/>
              <a:ext cx="329394" cy="329394"/>
            </a:xfrm>
            <a:custGeom>
              <a:avLst/>
              <a:gdLst/>
              <a:ahLst/>
              <a:cxnLst/>
              <a:rect l="l" t="t" r="r" b="b"/>
              <a:pathLst>
                <a:path w="329394" h="329394">
                  <a:moveTo>
                    <a:pt x="0" y="0"/>
                  </a:moveTo>
                  <a:lnTo>
                    <a:pt x="329394" y="0"/>
                  </a:lnTo>
                  <a:lnTo>
                    <a:pt x="329394" y="329394"/>
                  </a:lnTo>
                  <a:lnTo>
                    <a:pt x="0" y="3293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28" name="Freeform 28"/>
            <p:cNvSpPr/>
            <p:nvPr/>
          </p:nvSpPr>
          <p:spPr>
            <a:xfrm>
              <a:off x="0" y="346185"/>
              <a:ext cx="279932" cy="279932"/>
            </a:xfrm>
            <a:custGeom>
              <a:avLst/>
              <a:gdLst/>
              <a:ahLst/>
              <a:cxnLst/>
              <a:rect l="l" t="t" r="r" b="b"/>
              <a:pathLst>
                <a:path w="279932" h="279932">
                  <a:moveTo>
                    <a:pt x="0" y="0"/>
                  </a:moveTo>
                  <a:lnTo>
                    <a:pt x="279932" y="0"/>
                  </a:lnTo>
                  <a:lnTo>
                    <a:pt x="279932" y="279932"/>
                  </a:lnTo>
                  <a:lnTo>
                    <a:pt x="0" y="2799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29" name="TextBox 29"/>
            <p:cNvSpPr txBox="1"/>
            <p:nvPr/>
          </p:nvSpPr>
          <p:spPr>
            <a:xfrm>
              <a:off x="446404" y="2247253"/>
              <a:ext cx="3709729" cy="317779"/>
            </a:xfrm>
            <a:prstGeom prst="rect">
              <a:avLst/>
            </a:prstGeom>
          </p:spPr>
          <p:txBody>
            <a:bodyPr lIns="0" tIns="0" rIns="0" bIns="0" rtlCol="0" anchor="t">
              <a:spAutoFit/>
            </a:bodyPr>
            <a:lstStyle/>
            <a:p>
              <a:pPr>
                <a:lnSpc>
                  <a:spcPts val="2216"/>
                </a:lnSpc>
              </a:pPr>
              <a:r>
                <a:rPr lang="en-US" sz="1411">
                  <a:solidFill>
                    <a:srgbClr val="FFFFFF"/>
                  </a:solidFill>
                  <a:latin typeface="Open Sans 2 Bold"/>
                </a:rPr>
                <a:t>8th ReSViNET Conference</a:t>
              </a:r>
            </a:p>
          </p:txBody>
        </p:sp>
        <p:sp>
          <p:nvSpPr>
            <p:cNvPr id="30" name="TextBox 30"/>
            <p:cNvSpPr txBox="1"/>
            <p:nvPr/>
          </p:nvSpPr>
          <p:spPr>
            <a:xfrm>
              <a:off x="6050769" y="2275828"/>
              <a:ext cx="3634499" cy="291401"/>
            </a:xfrm>
            <a:prstGeom prst="rect">
              <a:avLst/>
            </a:prstGeom>
          </p:spPr>
          <p:txBody>
            <a:bodyPr lIns="0" tIns="0" rIns="0" bIns="0" rtlCol="0" anchor="t">
              <a:spAutoFit/>
            </a:bodyPr>
            <a:lstStyle/>
            <a:p>
              <a:pPr algn="r">
                <a:lnSpc>
                  <a:spcPts val="1986"/>
                </a:lnSpc>
                <a:spcBef>
                  <a:spcPct val="0"/>
                </a:spcBef>
              </a:pPr>
              <a:r>
                <a:rPr lang="en-US" sz="1419" spc="70">
                  <a:solidFill>
                    <a:srgbClr val="E69B00"/>
                  </a:solidFill>
                  <a:latin typeface="Open Sans 2 Bold"/>
                </a:rPr>
                <a:t>Mumbai, </a:t>
              </a:r>
              <a:r>
                <a:rPr lang="en-US" sz="1419" spc="70">
                  <a:solidFill>
                    <a:srgbClr val="E69B00"/>
                  </a:solidFill>
                  <a:latin typeface="Open Sans 2 Bold"/>
                  <a:cs typeface="Open Sans 2 Bold"/>
                </a:rPr>
                <a:t>India  मुंबई, भारत</a:t>
              </a:r>
            </a:p>
          </p:txBody>
        </p:sp>
        <p:sp>
          <p:nvSpPr>
            <p:cNvPr id="31" name="TextBox 31"/>
            <p:cNvSpPr txBox="1"/>
            <p:nvPr/>
          </p:nvSpPr>
          <p:spPr>
            <a:xfrm>
              <a:off x="4074853" y="2273631"/>
              <a:ext cx="1975670" cy="291401"/>
            </a:xfrm>
            <a:prstGeom prst="rect">
              <a:avLst/>
            </a:prstGeom>
          </p:spPr>
          <p:txBody>
            <a:bodyPr lIns="0" tIns="0" rIns="0" bIns="0" rtlCol="0" anchor="t">
              <a:spAutoFit/>
            </a:bodyPr>
            <a:lstStyle/>
            <a:p>
              <a:pPr>
                <a:lnSpc>
                  <a:spcPts val="1986"/>
                </a:lnSpc>
                <a:spcBef>
                  <a:spcPct val="0"/>
                </a:spcBef>
              </a:pPr>
              <a:r>
                <a:rPr lang="en-US" sz="1419" spc="70">
                  <a:solidFill>
                    <a:srgbClr val="000000"/>
                  </a:solidFill>
                  <a:latin typeface="Open Sans 2 Bold"/>
                </a:rPr>
                <a:t>Feb 13-16, 2024</a:t>
              </a:r>
            </a:p>
          </p:txBody>
        </p:sp>
      </p:grpSp>
      <p:grpSp>
        <p:nvGrpSpPr>
          <p:cNvPr id="32" name="Group 32"/>
          <p:cNvGrpSpPr/>
          <p:nvPr/>
        </p:nvGrpSpPr>
        <p:grpSpPr>
          <a:xfrm>
            <a:off x="11252599" y="9476291"/>
            <a:ext cx="3247975" cy="645628"/>
            <a:chOff x="0" y="0"/>
            <a:chExt cx="4330633" cy="860837"/>
          </a:xfrm>
        </p:grpSpPr>
        <p:grpSp>
          <p:nvGrpSpPr>
            <p:cNvPr id="33" name="Group 33"/>
            <p:cNvGrpSpPr/>
            <p:nvPr/>
          </p:nvGrpSpPr>
          <p:grpSpPr>
            <a:xfrm>
              <a:off x="2263128" y="0"/>
              <a:ext cx="20424" cy="860837"/>
              <a:chOff x="0" y="0"/>
              <a:chExt cx="85578" cy="3606885"/>
            </a:xfrm>
          </p:grpSpPr>
          <p:sp>
            <p:nvSpPr>
              <p:cNvPr id="34" name="Freeform 34"/>
              <p:cNvSpPr/>
              <p:nvPr/>
            </p:nvSpPr>
            <p:spPr>
              <a:xfrm>
                <a:off x="-127" y="-127"/>
                <a:ext cx="107061" cy="3628390"/>
              </a:xfrm>
              <a:custGeom>
                <a:avLst/>
                <a:gdLst/>
                <a:ahLst/>
                <a:cxnLst/>
                <a:rect l="l" t="t" r="r" b="b"/>
                <a:pathLst>
                  <a:path w="107061" h="3628390">
                    <a:moveTo>
                      <a:pt x="84963" y="42291"/>
                    </a:moveTo>
                    <a:lnTo>
                      <a:pt x="106934" y="3585591"/>
                    </a:lnTo>
                    <a:cubicBezTo>
                      <a:pt x="107061" y="3608959"/>
                      <a:pt x="88265" y="3628136"/>
                      <a:pt x="64770" y="3628263"/>
                    </a:cubicBezTo>
                    <a:cubicBezTo>
                      <a:pt x="41275" y="3628390"/>
                      <a:pt x="22225" y="3609594"/>
                      <a:pt x="22098" y="3586099"/>
                    </a:cubicBezTo>
                    <a:lnTo>
                      <a:pt x="127" y="42799"/>
                    </a:lnTo>
                    <a:cubicBezTo>
                      <a:pt x="0" y="19431"/>
                      <a:pt x="18796" y="254"/>
                      <a:pt x="42291" y="127"/>
                    </a:cubicBezTo>
                    <a:cubicBezTo>
                      <a:pt x="65786" y="0"/>
                      <a:pt x="84709" y="18796"/>
                      <a:pt x="84963" y="42291"/>
                    </a:cubicBezTo>
                    <a:close/>
                  </a:path>
                </a:pathLst>
              </a:custGeom>
              <a:solidFill>
                <a:srgbClr val="15A69A"/>
              </a:solidFill>
            </p:spPr>
            <p:txBody>
              <a:bodyPr/>
              <a:lstStyle/>
              <a:p>
                <a:endParaRPr lang="nl-NL"/>
              </a:p>
            </p:txBody>
          </p:sp>
        </p:grpSp>
        <p:grpSp>
          <p:nvGrpSpPr>
            <p:cNvPr id="35" name="Group 35"/>
            <p:cNvGrpSpPr/>
            <p:nvPr/>
          </p:nvGrpSpPr>
          <p:grpSpPr>
            <a:xfrm>
              <a:off x="2506362" y="27594"/>
              <a:ext cx="1824272" cy="825723"/>
              <a:chOff x="0" y="0"/>
              <a:chExt cx="7643652" cy="3459758"/>
            </a:xfrm>
          </p:grpSpPr>
          <p:sp>
            <p:nvSpPr>
              <p:cNvPr id="36" name="Freeform 36"/>
              <p:cNvSpPr/>
              <p:nvPr/>
            </p:nvSpPr>
            <p:spPr>
              <a:xfrm>
                <a:off x="0" y="0"/>
                <a:ext cx="7643622" cy="3459734"/>
              </a:xfrm>
              <a:custGeom>
                <a:avLst/>
                <a:gdLst/>
                <a:ahLst/>
                <a:cxnLst/>
                <a:rect l="l" t="t" r="r" b="b"/>
                <a:pathLst>
                  <a:path w="7643622" h="3459734">
                    <a:moveTo>
                      <a:pt x="0" y="0"/>
                    </a:moveTo>
                    <a:lnTo>
                      <a:pt x="7643622" y="0"/>
                    </a:lnTo>
                    <a:lnTo>
                      <a:pt x="7643622" y="3459734"/>
                    </a:lnTo>
                    <a:lnTo>
                      <a:pt x="0" y="3459734"/>
                    </a:lnTo>
                    <a:lnTo>
                      <a:pt x="0" y="0"/>
                    </a:lnTo>
                    <a:close/>
                  </a:path>
                </a:pathLst>
              </a:custGeom>
              <a:blipFill>
                <a:blip r:embed="rId13"/>
                <a:stretch>
                  <a:fillRect/>
                </a:stretch>
              </a:blipFill>
            </p:spPr>
            <p:txBody>
              <a:bodyPr/>
              <a:lstStyle/>
              <a:p>
                <a:endParaRPr lang="nl-NL"/>
              </a:p>
            </p:txBody>
          </p:sp>
        </p:grpSp>
        <p:sp>
          <p:nvSpPr>
            <p:cNvPr id="37" name="Freeform 37"/>
            <p:cNvSpPr/>
            <p:nvPr/>
          </p:nvSpPr>
          <p:spPr>
            <a:xfrm>
              <a:off x="0" y="105691"/>
              <a:ext cx="2198798" cy="669530"/>
            </a:xfrm>
            <a:custGeom>
              <a:avLst/>
              <a:gdLst/>
              <a:ahLst/>
              <a:cxnLst/>
              <a:rect l="l" t="t" r="r" b="b"/>
              <a:pathLst>
                <a:path w="2198798" h="669530">
                  <a:moveTo>
                    <a:pt x="0" y="0"/>
                  </a:moveTo>
                  <a:lnTo>
                    <a:pt x="2198798" y="0"/>
                  </a:lnTo>
                  <a:lnTo>
                    <a:pt x="2198798" y="669530"/>
                  </a:lnTo>
                  <a:lnTo>
                    <a:pt x="0" y="6695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nl-NL"/>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ECE7"/>
        </a:solidFill>
        <a:effectLst/>
      </p:bgPr>
    </p:bg>
    <p:spTree>
      <p:nvGrpSpPr>
        <p:cNvPr id="1" name=""/>
        <p:cNvGrpSpPr/>
        <p:nvPr/>
      </p:nvGrpSpPr>
      <p:grpSpPr>
        <a:xfrm>
          <a:off x="0" y="0"/>
          <a:ext cx="0" cy="0"/>
          <a:chOff x="0" y="0"/>
          <a:chExt cx="0" cy="0"/>
        </a:xfrm>
      </p:grpSpPr>
      <p:grpSp>
        <p:nvGrpSpPr>
          <p:cNvPr id="2" name="Group 2"/>
          <p:cNvGrpSpPr/>
          <p:nvPr/>
        </p:nvGrpSpPr>
        <p:grpSpPr>
          <a:xfrm>
            <a:off x="15351671" y="490674"/>
            <a:ext cx="4848267" cy="484826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A69A"/>
            </a:solidFill>
          </p:spPr>
          <p:txBody>
            <a:bodyPr/>
            <a:lstStyle/>
            <a:p>
              <a:endParaRPr lang="nl-NL"/>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sp>
        <p:nvSpPr>
          <p:cNvPr id="5" name="Freeform 5"/>
          <p:cNvSpPr/>
          <p:nvPr/>
        </p:nvSpPr>
        <p:spPr>
          <a:xfrm>
            <a:off x="15120653" y="-2238080"/>
            <a:ext cx="4822337" cy="4822337"/>
          </a:xfrm>
          <a:custGeom>
            <a:avLst/>
            <a:gdLst/>
            <a:ahLst/>
            <a:cxnLst/>
            <a:rect l="l" t="t" r="r" b="b"/>
            <a:pathLst>
              <a:path w="4822337" h="4822337">
                <a:moveTo>
                  <a:pt x="0" y="0"/>
                </a:moveTo>
                <a:lnTo>
                  <a:pt x="4822337" y="0"/>
                </a:lnTo>
                <a:lnTo>
                  <a:pt x="4822337" y="4822337"/>
                </a:lnTo>
                <a:lnTo>
                  <a:pt x="0" y="4822337"/>
                </a:lnTo>
                <a:lnTo>
                  <a:pt x="0" y="0"/>
                </a:lnTo>
                <a:close/>
              </a:path>
            </a:pathLst>
          </a:custGeom>
          <a:blipFill>
            <a:blip r:embed="rId3"/>
            <a:stretch>
              <a:fillRect/>
            </a:stretch>
          </a:blipFill>
        </p:spPr>
        <p:txBody>
          <a:bodyPr/>
          <a:lstStyle/>
          <a:p>
            <a:endParaRPr lang="nl-NL"/>
          </a:p>
        </p:txBody>
      </p:sp>
      <p:grpSp>
        <p:nvGrpSpPr>
          <p:cNvPr id="6" name="Group 6"/>
          <p:cNvGrpSpPr/>
          <p:nvPr/>
        </p:nvGrpSpPr>
        <p:grpSpPr>
          <a:xfrm>
            <a:off x="-1826981" y="4737551"/>
            <a:ext cx="3653963" cy="365396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9B00"/>
            </a:solidFill>
          </p:spPr>
          <p:txBody>
            <a:bodyPr/>
            <a:lstStyle/>
            <a:p>
              <a:endParaRPr lang="nl-NL"/>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sp>
        <p:nvSpPr>
          <p:cNvPr id="9" name="Freeform 9"/>
          <p:cNvSpPr/>
          <p:nvPr/>
        </p:nvSpPr>
        <p:spPr>
          <a:xfrm>
            <a:off x="-3278814" y="2732332"/>
            <a:ext cx="4822337" cy="4822337"/>
          </a:xfrm>
          <a:custGeom>
            <a:avLst/>
            <a:gdLst/>
            <a:ahLst/>
            <a:cxnLst/>
            <a:rect l="l" t="t" r="r" b="b"/>
            <a:pathLst>
              <a:path w="4822337" h="4822337">
                <a:moveTo>
                  <a:pt x="0" y="0"/>
                </a:moveTo>
                <a:lnTo>
                  <a:pt x="4822337" y="0"/>
                </a:lnTo>
                <a:lnTo>
                  <a:pt x="4822337" y="4822336"/>
                </a:lnTo>
                <a:lnTo>
                  <a:pt x="0" y="4822336"/>
                </a:lnTo>
                <a:lnTo>
                  <a:pt x="0" y="0"/>
                </a:lnTo>
                <a:close/>
              </a:path>
            </a:pathLst>
          </a:custGeom>
          <a:blipFill>
            <a:blip r:embed="rId3"/>
            <a:stretch>
              <a:fillRect/>
            </a:stretch>
          </a:blipFill>
        </p:spPr>
        <p:txBody>
          <a:bodyPr/>
          <a:lstStyle/>
          <a:p>
            <a:endParaRPr lang="nl-NL"/>
          </a:p>
        </p:txBody>
      </p:sp>
      <p:sp>
        <p:nvSpPr>
          <p:cNvPr id="10" name="TextBox 10"/>
          <p:cNvSpPr txBox="1"/>
          <p:nvPr/>
        </p:nvSpPr>
        <p:spPr>
          <a:xfrm>
            <a:off x="5495776" y="6564532"/>
            <a:ext cx="7296448" cy="352425"/>
          </a:xfrm>
          <a:prstGeom prst="rect">
            <a:avLst/>
          </a:prstGeom>
        </p:spPr>
        <p:txBody>
          <a:bodyPr lIns="0" tIns="0" rIns="0" bIns="0" rtlCol="0" anchor="t">
            <a:spAutoFit/>
          </a:bodyPr>
          <a:lstStyle/>
          <a:p>
            <a:pPr algn="ctr">
              <a:lnSpc>
                <a:spcPts val="2879"/>
              </a:lnSpc>
              <a:spcBef>
                <a:spcPct val="0"/>
              </a:spcBef>
            </a:pPr>
            <a:r>
              <a:rPr lang="en-US" sz="2400" spc="400">
                <a:solidFill>
                  <a:srgbClr val="000000"/>
                </a:solidFill>
                <a:latin typeface="Open Sans 1 Light"/>
              </a:rPr>
              <a:t>WWW.RESVINET.ORG/PATIENT-NETWORK</a:t>
            </a:r>
          </a:p>
        </p:txBody>
      </p:sp>
      <p:grpSp>
        <p:nvGrpSpPr>
          <p:cNvPr id="18" name="Group 18"/>
          <p:cNvGrpSpPr/>
          <p:nvPr/>
        </p:nvGrpSpPr>
        <p:grpSpPr>
          <a:xfrm>
            <a:off x="129126" y="192139"/>
            <a:ext cx="7948074" cy="1925422"/>
            <a:chOff x="0" y="0"/>
            <a:chExt cx="10125377" cy="2567229"/>
          </a:xfrm>
        </p:grpSpPr>
        <p:sp>
          <p:nvSpPr>
            <p:cNvPr id="19" name="TextBox 19"/>
            <p:cNvSpPr txBox="1"/>
            <p:nvPr/>
          </p:nvSpPr>
          <p:spPr>
            <a:xfrm>
              <a:off x="2324092" y="375538"/>
              <a:ext cx="7801285" cy="1532821"/>
            </a:xfrm>
            <a:prstGeom prst="rect">
              <a:avLst/>
            </a:prstGeom>
          </p:spPr>
          <p:txBody>
            <a:bodyPr lIns="0" tIns="0" rIns="0" bIns="0" rtlCol="0" anchor="t">
              <a:spAutoFit/>
            </a:bodyPr>
            <a:lstStyle/>
            <a:p>
              <a:pPr>
                <a:lnSpc>
                  <a:spcPts val="8198"/>
                </a:lnSpc>
              </a:pPr>
              <a:r>
                <a:rPr lang="en-US" sz="8629" spc="431">
                  <a:solidFill>
                    <a:srgbClr val="FFFFFF"/>
                  </a:solidFill>
                  <a:latin typeface="Arima Madurai Heavy"/>
                </a:rPr>
                <a:t>RSV</a:t>
              </a:r>
              <a:r>
                <a:rPr lang="en-US" sz="8629" spc="431">
                  <a:solidFill>
                    <a:srgbClr val="000000"/>
                  </a:solidFill>
                  <a:latin typeface="Arima Madurai Heavy"/>
                </a:rPr>
                <a:t>VW</a:t>
              </a:r>
              <a:r>
                <a:rPr lang="en-US" sz="8629" spc="431">
                  <a:solidFill>
                    <a:srgbClr val="E69B00"/>
                  </a:solidFill>
                  <a:latin typeface="Arima Madurai Heavy"/>
                </a:rPr>
                <a:t>'24</a:t>
              </a:r>
            </a:p>
          </p:txBody>
        </p:sp>
        <p:sp>
          <p:nvSpPr>
            <p:cNvPr id="20" name="Freeform 20"/>
            <p:cNvSpPr/>
            <p:nvPr/>
          </p:nvSpPr>
          <p:spPr>
            <a:xfrm>
              <a:off x="400665" y="133930"/>
              <a:ext cx="1426351" cy="1423399"/>
            </a:xfrm>
            <a:custGeom>
              <a:avLst/>
              <a:gdLst/>
              <a:ahLst/>
              <a:cxnLst/>
              <a:rect l="l" t="t" r="r" b="b"/>
              <a:pathLst>
                <a:path w="1426351" h="1423399">
                  <a:moveTo>
                    <a:pt x="0" y="0"/>
                  </a:moveTo>
                  <a:lnTo>
                    <a:pt x="1426352" y="0"/>
                  </a:lnTo>
                  <a:lnTo>
                    <a:pt x="1426352" y="1423398"/>
                  </a:lnTo>
                  <a:lnTo>
                    <a:pt x="0" y="1423398"/>
                  </a:lnTo>
                  <a:lnTo>
                    <a:pt x="0" y="0"/>
                  </a:lnTo>
                  <a:close/>
                </a:path>
              </a:pathLst>
            </a:custGeom>
            <a:blipFill>
              <a:blip r:embed="rId4"/>
              <a:stretch>
                <a:fillRect l="-4909" t="-6009" r="-590620" b="-44710"/>
              </a:stretch>
            </a:blipFill>
          </p:spPr>
          <p:txBody>
            <a:bodyPr/>
            <a:lstStyle/>
            <a:p>
              <a:endParaRPr lang="nl-NL"/>
            </a:p>
          </p:txBody>
        </p:sp>
        <p:sp>
          <p:nvSpPr>
            <p:cNvPr id="21" name="TextBox 21"/>
            <p:cNvSpPr txBox="1"/>
            <p:nvPr/>
          </p:nvSpPr>
          <p:spPr>
            <a:xfrm>
              <a:off x="377478" y="1464738"/>
              <a:ext cx="9365517" cy="622905"/>
            </a:xfrm>
            <a:prstGeom prst="rect">
              <a:avLst/>
            </a:prstGeom>
          </p:spPr>
          <p:txBody>
            <a:bodyPr lIns="0" tIns="0" rIns="0" bIns="0" rtlCol="0" anchor="t">
              <a:spAutoFit/>
            </a:bodyPr>
            <a:lstStyle/>
            <a:p>
              <a:pPr algn="ctr">
                <a:lnSpc>
                  <a:spcPts val="2270"/>
                </a:lnSpc>
              </a:pPr>
              <a:endParaRPr/>
            </a:p>
            <a:p>
              <a:pPr algn="ctr">
                <a:lnSpc>
                  <a:spcPts val="1374"/>
                </a:lnSpc>
              </a:pPr>
              <a:r>
                <a:rPr lang="en-US" sz="1135" spc="51">
                  <a:solidFill>
                    <a:srgbClr val="000000"/>
                  </a:solidFill>
                  <a:latin typeface="Open Sans 2 Bold"/>
                </a:rPr>
                <a:t>A GLOBAL CONFERENCE ON NOVEL RSV PREVENTIVE AND THERAPEUTIC INTERVENTIONS</a:t>
              </a:r>
            </a:p>
          </p:txBody>
        </p:sp>
        <p:sp>
          <p:nvSpPr>
            <p:cNvPr id="22" name="Freeform 22"/>
            <p:cNvSpPr/>
            <p:nvPr/>
          </p:nvSpPr>
          <p:spPr>
            <a:xfrm>
              <a:off x="1680189" y="16791"/>
              <a:ext cx="329394" cy="329394"/>
            </a:xfrm>
            <a:custGeom>
              <a:avLst/>
              <a:gdLst/>
              <a:ahLst/>
              <a:cxnLst/>
              <a:rect l="l" t="t" r="r" b="b"/>
              <a:pathLst>
                <a:path w="329394" h="329394">
                  <a:moveTo>
                    <a:pt x="0" y="0"/>
                  </a:moveTo>
                  <a:lnTo>
                    <a:pt x="329394" y="0"/>
                  </a:lnTo>
                  <a:lnTo>
                    <a:pt x="329394" y="329394"/>
                  </a:lnTo>
                  <a:lnTo>
                    <a:pt x="0" y="3293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23" name="Freeform 23"/>
            <p:cNvSpPr/>
            <p:nvPr/>
          </p:nvSpPr>
          <p:spPr>
            <a:xfrm>
              <a:off x="1928116" y="346185"/>
              <a:ext cx="279932" cy="279932"/>
            </a:xfrm>
            <a:custGeom>
              <a:avLst/>
              <a:gdLst/>
              <a:ahLst/>
              <a:cxnLst/>
              <a:rect l="l" t="t" r="r" b="b"/>
              <a:pathLst>
                <a:path w="279932" h="279932">
                  <a:moveTo>
                    <a:pt x="0" y="0"/>
                  </a:moveTo>
                  <a:lnTo>
                    <a:pt x="279932" y="0"/>
                  </a:lnTo>
                  <a:lnTo>
                    <a:pt x="279932" y="279932"/>
                  </a:lnTo>
                  <a:lnTo>
                    <a:pt x="0" y="2799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
          <p:nvSpPr>
            <p:cNvPr id="24" name="Freeform 24"/>
            <p:cNvSpPr/>
            <p:nvPr/>
          </p:nvSpPr>
          <p:spPr>
            <a:xfrm>
              <a:off x="212780" y="0"/>
              <a:ext cx="329394" cy="329394"/>
            </a:xfrm>
            <a:custGeom>
              <a:avLst/>
              <a:gdLst/>
              <a:ahLst/>
              <a:cxnLst/>
              <a:rect l="l" t="t" r="r" b="b"/>
              <a:pathLst>
                <a:path w="329394" h="329394">
                  <a:moveTo>
                    <a:pt x="0" y="0"/>
                  </a:moveTo>
                  <a:lnTo>
                    <a:pt x="329394" y="0"/>
                  </a:lnTo>
                  <a:lnTo>
                    <a:pt x="329394" y="329394"/>
                  </a:lnTo>
                  <a:lnTo>
                    <a:pt x="0" y="3293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25" name="Freeform 25"/>
            <p:cNvSpPr/>
            <p:nvPr/>
          </p:nvSpPr>
          <p:spPr>
            <a:xfrm>
              <a:off x="0" y="346185"/>
              <a:ext cx="279932" cy="279932"/>
            </a:xfrm>
            <a:custGeom>
              <a:avLst/>
              <a:gdLst/>
              <a:ahLst/>
              <a:cxnLst/>
              <a:rect l="l" t="t" r="r" b="b"/>
              <a:pathLst>
                <a:path w="279932" h="279932">
                  <a:moveTo>
                    <a:pt x="0" y="0"/>
                  </a:moveTo>
                  <a:lnTo>
                    <a:pt x="279932" y="0"/>
                  </a:lnTo>
                  <a:lnTo>
                    <a:pt x="279932" y="279932"/>
                  </a:lnTo>
                  <a:lnTo>
                    <a:pt x="0" y="2799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
          <p:nvSpPr>
            <p:cNvPr id="26" name="TextBox 26"/>
            <p:cNvSpPr txBox="1"/>
            <p:nvPr/>
          </p:nvSpPr>
          <p:spPr>
            <a:xfrm>
              <a:off x="446404" y="2247253"/>
              <a:ext cx="3709729" cy="317779"/>
            </a:xfrm>
            <a:prstGeom prst="rect">
              <a:avLst/>
            </a:prstGeom>
          </p:spPr>
          <p:txBody>
            <a:bodyPr lIns="0" tIns="0" rIns="0" bIns="0" rtlCol="0" anchor="t">
              <a:spAutoFit/>
            </a:bodyPr>
            <a:lstStyle/>
            <a:p>
              <a:pPr>
                <a:lnSpc>
                  <a:spcPts val="2216"/>
                </a:lnSpc>
              </a:pPr>
              <a:r>
                <a:rPr lang="en-US" sz="1411">
                  <a:solidFill>
                    <a:srgbClr val="FFFFFF"/>
                  </a:solidFill>
                  <a:latin typeface="Open Sans 2 Bold"/>
                </a:rPr>
                <a:t>8th ReSViNET Conference</a:t>
              </a:r>
            </a:p>
          </p:txBody>
        </p:sp>
        <p:sp>
          <p:nvSpPr>
            <p:cNvPr id="27" name="TextBox 27"/>
            <p:cNvSpPr txBox="1"/>
            <p:nvPr/>
          </p:nvSpPr>
          <p:spPr>
            <a:xfrm>
              <a:off x="6050769" y="2275828"/>
              <a:ext cx="3634499" cy="291401"/>
            </a:xfrm>
            <a:prstGeom prst="rect">
              <a:avLst/>
            </a:prstGeom>
          </p:spPr>
          <p:txBody>
            <a:bodyPr lIns="0" tIns="0" rIns="0" bIns="0" rtlCol="0" anchor="t">
              <a:spAutoFit/>
            </a:bodyPr>
            <a:lstStyle/>
            <a:p>
              <a:pPr algn="r">
                <a:lnSpc>
                  <a:spcPts val="1986"/>
                </a:lnSpc>
                <a:spcBef>
                  <a:spcPct val="0"/>
                </a:spcBef>
              </a:pPr>
              <a:r>
                <a:rPr lang="en-US" sz="1419" spc="70">
                  <a:solidFill>
                    <a:srgbClr val="E69B00"/>
                  </a:solidFill>
                  <a:latin typeface="Open Sans 2 Bold"/>
                </a:rPr>
                <a:t>Mumbai, </a:t>
              </a:r>
              <a:r>
                <a:rPr lang="en-US" sz="1419" spc="70">
                  <a:solidFill>
                    <a:srgbClr val="E69B00"/>
                  </a:solidFill>
                  <a:latin typeface="Open Sans 2 Bold"/>
                  <a:cs typeface="Open Sans 2 Bold"/>
                </a:rPr>
                <a:t>India  मुंबई, भारत</a:t>
              </a:r>
            </a:p>
          </p:txBody>
        </p:sp>
        <p:sp>
          <p:nvSpPr>
            <p:cNvPr id="28" name="TextBox 28"/>
            <p:cNvSpPr txBox="1"/>
            <p:nvPr/>
          </p:nvSpPr>
          <p:spPr>
            <a:xfrm>
              <a:off x="4074853" y="2273631"/>
              <a:ext cx="1975670" cy="291401"/>
            </a:xfrm>
            <a:prstGeom prst="rect">
              <a:avLst/>
            </a:prstGeom>
          </p:spPr>
          <p:txBody>
            <a:bodyPr lIns="0" tIns="0" rIns="0" bIns="0" rtlCol="0" anchor="t">
              <a:spAutoFit/>
            </a:bodyPr>
            <a:lstStyle/>
            <a:p>
              <a:pPr>
                <a:lnSpc>
                  <a:spcPts val="1986"/>
                </a:lnSpc>
                <a:spcBef>
                  <a:spcPct val="0"/>
                </a:spcBef>
              </a:pPr>
              <a:r>
                <a:rPr lang="en-US" sz="1419" spc="70">
                  <a:solidFill>
                    <a:srgbClr val="000000"/>
                  </a:solidFill>
                  <a:latin typeface="Open Sans 2 Bold"/>
                </a:rPr>
                <a:t>Feb 13-16, 2024</a:t>
              </a:r>
            </a:p>
          </p:txBody>
        </p:sp>
      </p:grpSp>
      <p:grpSp>
        <p:nvGrpSpPr>
          <p:cNvPr id="29" name="Group 29"/>
          <p:cNvGrpSpPr/>
          <p:nvPr/>
        </p:nvGrpSpPr>
        <p:grpSpPr>
          <a:xfrm>
            <a:off x="129126" y="8653788"/>
            <a:ext cx="4112330" cy="1260858"/>
            <a:chOff x="0" y="-66675"/>
            <a:chExt cx="5483107" cy="1681145"/>
          </a:xfrm>
        </p:grpSpPr>
        <p:sp>
          <p:nvSpPr>
            <p:cNvPr id="30" name="Freeform 30"/>
            <p:cNvSpPr/>
            <p:nvPr/>
          </p:nvSpPr>
          <p:spPr>
            <a:xfrm>
              <a:off x="0" y="70799"/>
              <a:ext cx="313168" cy="313168"/>
            </a:xfrm>
            <a:custGeom>
              <a:avLst/>
              <a:gdLst/>
              <a:ahLst/>
              <a:cxnLst/>
              <a:rect l="l" t="t" r="r" b="b"/>
              <a:pathLst>
                <a:path w="313168" h="313168">
                  <a:moveTo>
                    <a:pt x="0" y="0"/>
                  </a:moveTo>
                  <a:lnTo>
                    <a:pt x="313168" y="0"/>
                  </a:lnTo>
                  <a:lnTo>
                    <a:pt x="313168" y="313168"/>
                  </a:lnTo>
                  <a:lnTo>
                    <a:pt x="0" y="3131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31" name="Freeform 31"/>
            <p:cNvSpPr/>
            <p:nvPr/>
          </p:nvSpPr>
          <p:spPr>
            <a:xfrm>
              <a:off x="84417" y="481916"/>
              <a:ext cx="143339" cy="275651"/>
            </a:xfrm>
            <a:custGeom>
              <a:avLst/>
              <a:gdLst/>
              <a:ahLst/>
              <a:cxnLst/>
              <a:rect l="l" t="t" r="r" b="b"/>
              <a:pathLst>
                <a:path w="143339" h="275651">
                  <a:moveTo>
                    <a:pt x="0" y="0"/>
                  </a:moveTo>
                  <a:lnTo>
                    <a:pt x="143338" y="0"/>
                  </a:lnTo>
                  <a:lnTo>
                    <a:pt x="143338" y="275652"/>
                  </a:lnTo>
                  <a:lnTo>
                    <a:pt x="0" y="27565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32" name="Freeform 32"/>
            <p:cNvSpPr/>
            <p:nvPr/>
          </p:nvSpPr>
          <p:spPr>
            <a:xfrm>
              <a:off x="9187" y="888835"/>
              <a:ext cx="303981" cy="253133"/>
            </a:xfrm>
            <a:custGeom>
              <a:avLst/>
              <a:gdLst/>
              <a:ahLst/>
              <a:cxnLst/>
              <a:rect l="l" t="t" r="r" b="b"/>
              <a:pathLst>
                <a:path w="303981" h="253133">
                  <a:moveTo>
                    <a:pt x="0" y="0"/>
                  </a:moveTo>
                  <a:lnTo>
                    <a:pt x="303981" y="0"/>
                  </a:lnTo>
                  <a:lnTo>
                    <a:pt x="303981" y="253133"/>
                  </a:lnTo>
                  <a:lnTo>
                    <a:pt x="0" y="25313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33" name="Freeform 33"/>
            <p:cNvSpPr/>
            <p:nvPr/>
          </p:nvSpPr>
          <p:spPr>
            <a:xfrm>
              <a:off x="9187" y="1260652"/>
              <a:ext cx="302985" cy="302985"/>
            </a:xfrm>
            <a:custGeom>
              <a:avLst/>
              <a:gdLst/>
              <a:ahLst/>
              <a:cxnLst/>
              <a:rect l="l" t="t" r="r" b="b"/>
              <a:pathLst>
                <a:path w="302985" h="302985">
                  <a:moveTo>
                    <a:pt x="0" y="0"/>
                  </a:moveTo>
                  <a:lnTo>
                    <a:pt x="302985" y="0"/>
                  </a:lnTo>
                  <a:lnTo>
                    <a:pt x="302985" y="302985"/>
                  </a:lnTo>
                  <a:lnTo>
                    <a:pt x="0" y="30298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nl-NL"/>
            </a:p>
          </p:txBody>
        </p:sp>
        <p:sp>
          <p:nvSpPr>
            <p:cNvPr id="34" name="TextBox 34"/>
            <p:cNvSpPr txBox="1"/>
            <p:nvPr/>
          </p:nvSpPr>
          <p:spPr>
            <a:xfrm>
              <a:off x="478268" y="-66675"/>
              <a:ext cx="5004839" cy="1681145"/>
            </a:xfrm>
            <a:prstGeom prst="rect">
              <a:avLst/>
            </a:prstGeom>
          </p:spPr>
          <p:txBody>
            <a:bodyPr lIns="0" tIns="0" rIns="0" bIns="0" rtlCol="0" anchor="t">
              <a:spAutoFit/>
            </a:bodyPr>
            <a:lstStyle/>
            <a:p>
              <a:pPr>
                <a:lnSpc>
                  <a:spcPts val="2511"/>
                </a:lnSpc>
              </a:pPr>
              <a:r>
                <a:rPr lang="en-US" sz="1599">
                  <a:solidFill>
                    <a:srgbClr val="0C423A"/>
                  </a:solidFill>
                  <a:latin typeface="DM Sans"/>
                </a:rPr>
                <a:t>@rsvpatientnetwork</a:t>
              </a:r>
            </a:p>
            <a:p>
              <a:pPr>
                <a:lnSpc>
                  <a:spcPts val="2511"/>
                </a:lnSpc>
              </a:pPr>
              <a:r>
                <a:rPr lang="en-US" sz="1599">
                  <a:solidFill>
                    <a:srgbClr val="0C423A"/>
                  </a:solidFill>
                  <a:latin typeface="DM Sans"/>
                </a:rPr>
                <a:t>RSV Patient Network</a:t>
              </a:r>
            </a:p>
            <a:p>
              <a:pPr>
                <a:lnSpc>
                  <a:spcPts val="2511"/>
                </a:lnSpc>
              </a:pPr>
              <a:r>
                <a:rPr lang="en-US" sz="1599">
                  <a:solidFill>
                    <a:srgbClr val="0C423A"/>
                  </a:solidFill>
                  <a:latin typeface="DM Sans"/>
                </a:rPr>
                <a:t>@rsvpatients</a:t>
              </a:r>
            </a:p>
            <a:p>
              <a:pPr>
                <a:lnSpc>
                  <a:spcPts val="2511"/>
                </a:lnSpc>
              </a:pPr>
              <a:r>
                <a:rPr lang="en-US" sz="1599">
                  <a:solidFill>
                    <a:srgbClr val="0C423A"/>
                  </a:solidFill>
                  <a:latin typeface="DM Sans"/>
                </a:rPr>
                <a:t>RSV </a:t>
              </a:r>
              <a:r>
                <a:rPr lang="en-US" sz="1599" err="1">
                  <a:solidFill>
                    <a:srgbClr val="0C423A"/>
                  </a:solidFill>
                  <a:latin typeface="DM Sans"/>
                </a:rPr>
                <a:t>Broncholitis</a:t>
              </a:r>
              <a:r>
                <a:rPr lang="en-US" sz="1599">
                  <a:solidFill>
                    <a:srgbClr val="0C423A"/>
                  </a:solidFill>
                  <a:latin typeface="DM Sans"/>
                </a:rPr>
                <a:t> Patient Network</a:t>
              </a:r>
            </a:p>
          </p:txBody>
        </p:sp>
      </p:grpSp>
      <p:sp>
        <p:nvSpPr>
          <p:cNvPr id="35" name="TextBox 35"/>
          <p:cNvSpPr txBox="1"/>
          <p:nvPr/>
        </p:nvSpPr>
        <p:spPr>
          <a:xfrm>
            <a:off x="2797779" y="3850609"/>
            <a:ext cx="12356315" cy="1773884"/>
          </a:xfrm>
          <a:prstGeom prst="rect">
            <a:avLst/>
          </a:prstGeom>
        </p:spPr>
        <p:txBody>
          <a:bodyPr wrap="square" lIns="0" tIns="0" rIns="0" bIns="0" rtlCol="0" anchor="t">
            <a:spAutoFit/>
          </a:bodyPr>
          <a:lstStyle/>
          <a:p>
            <a:pPr algn="ctr">
              <a:lnSpc>
                <a:spcPts val="15781"/>
              </a:lnSpc>
            </a:pPr>
            <a:r>
              <a:rPr lang="en-US" sz="8000">
                <a:solidFill>
                  <a:srgbClr val="0C423A"/>
                </a:solidFill>
                <a:latin typeface="Fraunces Bold"/>
              </a:rPr>
              <a:t>Thank you for listening</a:t>
            </a:r>
          </a:p>
        </p:txBody>
      </p:sp>
      <p:grpSp>
        <p:nvGrpSpPr>
          <p:cNvPr id="36" name="Group 10">
            <a:extLst>
              <a:ext uri="{FF2B5EF4-FFF2-40B4-BE49-F238E27FC236}">
                <a16:creationId xmlns:a16="http://schemas.microsoft.com/office/drawing/2014/main" id="{7F1B15C2-B481-A7C4-849E-6BEAA06B776B}"/>
              </a:ext>
            </a:extLst>
          </p:cNvPr>
          <p:cNvGrpSpPr/>
          <p:nvPr/>
        </p:nvGrpSpPr>
        <p:grpSpPr>
          <a:xfrm>
            <a:off x="13026942" y="9231406"/>
            <a:ext cx="5100854" cy="941936"/>
            <a:chOff x="0" y="0"/>
            <a:chExt cx="6801139" cy="1255914"/>
          </a:xfrm>
        </p:grpSpPr>
        <p:grpSp>
          <p:nvGrpSpPr>
            <p:cNvPr id="37" name="Group 11">
              <a:extLst>
                <a:ext uri="{FF2B5EF4-FFF2-40B4-BE49-F238E27FC236}">
                  <a16:creationId xmlns:a16="http://schemas.microsoft.com/office/drawing/2014/main" id="{6BF43A74-6D15-38DF-057E-CAB52FBDEDBA}"/>
                </a:ext>
              </a:extLst>
            </p:cNvPr>
            <p:cNvGrpSpPr/>
            <p:nvPr/>
          </p:nvGrpSpPr>
          <p:grpSpPr>
            <a:xfrm>
              <a:off x="3956066" y="0"/>
              <a:ext cx="29798" cy="1255914"/>
              <a:chOff x="0" y="0"/>
              <a:chExt cx="85578" cy="3606885"/>
            </a:xfrm>
          </p:grpSpPr>
          <p:sp>
            <p:nvSpPr>
              <p:cNvPr id="42" name="Freeform 12">
                <a:extLst>
                  <a:ext uri="{FF2B5EF4-FFF2-40B4-BE49-F238E27FC236}">
                    <a16:creationId xmlns:a16="http://schemas.microsoft.com/office/drawing/2014/main" id="{5D0F8916-2EC0-05CB-CCAD-77BFA7A8DB8F}"/>
                  </a:ext>
                </a:extLst>
              </p:cNvPr>
              <p:cNvSpPr/>
              <p:nvPr/>
            </p:nvSpPr>
            <p:spPr>
              <a:xfrm>
                <a:off x="-127" y="-127"/>
                <a:ext cx="107061" cy="3628390"/>
              </a:xfrm>
              <a:custGeom>
                <a:avLst/>
                <a:gdLst/>
                <a:ahLst/>
                <a:cxnLst/>
                <a:rect l="l" t="t" r="r" b="b"/>
                <a:pathLst>
                  <a:path w="107061" h="3628390">
                    <a:moveTo>
                      <a:pt x="84963" y="42291"/>
                    </a:moveTo>
                    <a:lnTo>
                      <a:pt x="106934" y="3585591"/>
                    </a:lnTo>
                    <a:cubicBezTo>
                      <a:pt x="107061" y="3608959"/>
                      <a:pt x="88265" y="3628136"/>
                      <a:pt x="64770" y="3628263"/>
                    </a:cubicBezTo>
                    <a:cubicBezTo>
                      <a:pt x="41275" y="3628390"/>
                      <a:pt x="22225" y="3609594"/>
                      <a:pt x="22098" y="3586099"/>
                    </a:cubicBezTo>
                    <a:lnTo>
                      <a:pt x="127" y="42799"/>
                    </a:lnTo>
                    <a:cubicBezTo>
                      <a:pt x="0" y="19431"/>
                      <a:pt x="18796" y="254"/>
                      <a:pt x="42291" y="127"/>
                    </a:cubicBezTo>
                    <a:cubicBezTo>
                      <a:pt x="65786" y="0"/>
                      <a:pt x="84709" y="18796"/>
                      <a:pt x="84963" y="42291"/>
                    </a:cubicBezTo>
                    <a:close/>
                  </a:path>
                </a:pathLst>
              </a:custGeom>
              <a:solidFill>
                <a:srgbClr val="15A69A"/>
              </a:solidFill>
            </p:spPr>
            <p:txBody>
              <a:bodyPr/>
              <a:lstStyle/>
              <a:p>
                <a:endParaRPr lang="nl-NL"/>
              </a:p>
            </p:txBody>
          </p:sp>
        </p:grpSp>
        <p:grpSp>
          <p:nvGrpSpPr>
            <p:cNvPr id="38" name="Group 13">
              <a:extLst>
                <a:ext uri="{FF2B5EF4-FFF2-40B4-BE49-F238E27FC236}">
                  <a16:creationId xmlns:a16="http://schemas.microsoft.com/office/drawing/2014/main" id="{8FB79580-1049-EB8A-D7E7-23697155B2E9}"/>
                </a:ext>
              </a:extLst>
            </p:cNvPr>
            <p:cNvGrpSpPr/>
            <p:nvPr/>
          </p:nvGrpSpPr>
          <p:grpSpPr>
            <a:xfrm>
              <a:off x="4139625" y="51229"/>
              <a:ext cx="2661513" cy="1204685"/>
              <a:chOff x="0" y="0"/>
              <a:chExt cx="7643652" cy="3459758"/>
            </a:xfrm>
          </p:grpSpPr>
          <p:sp>
            <p:nvSpPr>
              <p:cNvPr id="41" name="Freeform 14">
                <a:extLst>
                  <a:ext uri="{FF2B5EF4-FFF2-40B4-BE49-F238E27FC236}">
                    <a16:creationId xmlns:a16="http://schemas.microsoft.com/office/drawing/2014/main" id="{9CEF12B4-1571-80B0-6606-24D95F45C4F0}"/>
                  </a:ext>
                </a:extLst>
              </p:cNvPr>
              <p:cNvSpPr/>
              <p:nvPr/>
            </p:nvSpPr>
            <p:spPr>
              <a:xfrm>
                <a:off x="0" y="0"/>
                <a:ext cx="7643622" cy="3459734"/>
              </a:xfrm>
              <a:custGeom>
                <a:avLst/>
                <a:gdLst/>
                <a:ahLst/>
                <a:cxnLst/>
                <a:rect l="l" t="t" r="r" b="b"/>
                <a:pathLst>
                  <a:path w="7643622" h="3459734">
                    <a:moveTo>
                      <a:pt x="0" y="0"/>
                    </a:moveTo>
                    <a:lnTo>
                      <a:pt x="7643622" y="0"/>
                    </a:lnTo>
                    <a:lnTo>
                      <a:pt x="7643622" y="3459734"/>
                    </a:lnTo>
                    <a:lnTo>
                      <a:pt x="0" y="3459734"/>
                    </a:lnTo>
                    <a:lnTo>
                      <a:pt x="0" y="0"/>
                    </a:lnTo>
                    <a:close/>
                  </a:path>
                </a:pathLst>
              </a:custGeom>
              <a:blipFill>
                <a:blip r:embed="rId17"/>
                <a:stretch>
                  <a:fillRect/>
                </a:stretch>
              </a:blipFill>
            </p:spPr>
            <p:txBody>
              <a:bodyPr/>
              <a:lstStyle/>
              <a:p>
                <a:endParaRPr lang="nl-NL"/>
              </a:p>
            </p:txBody>
          </p:sp>
        </p:grpSp>
        <p:grpSp>
          <p:nvGrpSpPr>
            <p:cNvPr id="39" name="Group 15">
              <a:extLst>
                <a:ext uri="{FF2B5EF4-FFF2-40B4-BE49-F238E27FC236}">
                  <a16:creationId xmlns:a16="http://schemas.microsoft.com/office/drawing/2014/main" id="{56936D14-621F-1BD0-78F4-4BBF77A7603A}"/>
                </a:ext>
              </a:extLst>
            </p:cNvPr>
            <p:cNvGrpSpPr/>
            <p:nvPr/>
          </p:nvGrpSpPr>
          <p:grpSpPr>
            <a:xfrm>
              <a:off x="0" y="92705"/>
              <a:ext cx="3802306" cy="1163210"/>
              <a:chOff x="0" y="0"/>
              <a:chExt cx="11309278" cy="3459758"/>
            </a:xfrm>
          </p:grpSpPr>
          <p:sp>
            <p:nvSpPr>
              <p:cNvPr id="40" name="Freeform 16">
                <a:extLst>
                  <a:ext uri="{FF2B5EF4-FFF2-40B4-BE49-F238E27FC236}">
                    <a16:creationId xmlns:a16="http://schemas.microsoft.com/office/drawing/2014/main" id="{9BAF7D41-2019-B110-CA0A-9784E98BB25D}"/>
                  </a:ext>
                </a:extLst>
              </p:cNvPr>
              <p:cNvSpPr/>
              <p:nvPr/>
            </p:nvSpPr>
            <p:spPr>
              <a:xfrm>
                <a:off x="0" y="0"/>
                <a:ext cx="11309234" cy="3459734"/>
              </a:xfrm>
              <a:custGeom>
                <a:avLst/>
                <a:gdLst/>
                <a:ahLst/>
                <a:cxnLst/>
                <a:rect l="l" t="t" r="r" b="b"/>
                <a:pathLst>
                  <a:path w="11309234" h="3459734">
                    <a:moveTo>
                      <a:pt x="0" y="0"/>
                    </a:moveTo>
                    <a:lnTo>
                      <a:pt x="11309234" y="0"/>
                    </a:lnTo>
                    <a:lnTo>
                      <a:pt x="11309234" y="3459734"/>
                    </a:lnTo>
                    <a:lnTo>
                      <a:pt x="0" y="3459734"/>
                    </a:lnTo>
                    <a:lnTo>
                      <a:pt x="0" y="0"/>
                    </a:lnTo>
                    <a:close/>
                  </a:path>
                </a:pathLst>
              </a:custGeom>
              <a:blipFill>
                <a:blip r:embed="rId18"/>
                <a:stretch>
                  <a:fillRect l="-1030" r="-1030"/>
                </a:stretch>
              </a:blipFill>
            </p:spPr>
            <p:txBody>
              <a:bodyPr/>
              <a:lstStyle/>
              <a:p>
                <a:endParaRPr lang="nl-NL"/>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EDEA"/>
        </a:solidFill>
        <a:effectLst/>
      </p:bgPr>
    </p:bg>
    <p:spTree>
      <p:nvGrpSpPr>
        <p:cNvPr id="1" name=""/>
        <p:cNvGrpSpPr/>
        <p:nvPr/>
      </p:nvGrpSpPr>
      <p:grpSpPr>
        <a:xfrm>
          <a:off x="0" y="0"/>
          <a:ext cx="0" cy="0"/>
          <a:chOff x="0" y="0"/>
          <a:chExt cx="0" cy="0"/>
        </a:xfrm>
      </p:grpSpPr>
      <p:sp>
        <p:nvSpPr>
          <p:cNvPr id="2" name="AutoShape 2"/>
          <p:cNvSpPr/>
          <p:nvPr/>
        </p:nvSpPr>
        <p:spPr>
          <a:xfrm rot="5376413">
            <a:off x="-971202" y="2049066"/>
            <a:ext cx="4164905" cy="0"/>
          </a:xfrm>
          <a:prstGeom prst="line">
            <a:avLst/>
          </a:prstGeom>
          <a:ln w="38100" cap="rnd">
            <a:solidFill>
              <a:srgbClr val="05726B"/>
            </a:solidFill>
            <a:prstDash val="solid"/>
            <a:headEnd type="none" w="sm" len="sm"/>
            <a:tailEnd type="none" w="sm" len="sm"/>
          </a:ln>
        </p:spPr>
        <p:txBody>
          <a:bodyPr/>
          <a:lstStyle/>
          <a:p>
            <a:endParaRPr lang="nl-NL"/>
          </a:p>
        </p:txBody>
      </p:sp>
      <p:sp>
        <p:nvSpPr>
          <p:cNvPr id="3" name="AutoShape 3"/>
          <p:cNvSpPr/>
          <p:nvPr/>
        </p:nvSpPr>
        <p:spPr>
          <a:xfrm rot="18808">
            <a:off x="13079373" y="3808156"/>
            <a:ext cx="5222954" cy="0"/>
          </a:xfrm>
          <a:prstGeom prst="line">
            <a:avLst/>
          </a:prstGeom>
          <a:ln w="38100" cap="rnd">
            <a:solidFill>
              <a:srgbClr val="05726B"/>
            </a:solidFill>
            <a:prstDash val="solid"/>
            <a:headEnd type="none" w="sm" len="sm"/>
            <a:tailEnd type="none" w="sm" len="sm"/>
          </a:ln>
        </p:spPr>
        <p:txBody>
          <a:bodyPr/>
          <a:lstStyle/>
          <a:p>
            <a:endParaRPr lang="nl-NL"/>
          </a:p>
        </p:txBody>
      </p:sp>
      <p:grpSp>
        <p:nvGrpSpPr>
          <p:cNvPr id="4" name="Group 4"/>
          <p:cNvGrpSpPr/>
          <p:nvPr/>
        </p:nvGrpSpPr>
        <p:grpSpPr>
          <a:xfrm>
            <a:off x="2130325" y="876985"/>
            <a:ext cx="6796905" cy="8304429"/>
            <a:chOff x="0" y="0"/>
            <a:chExt cx="812800" cy="993076"/>
          </a:xfrm>
        </p:grpSpPr>
        <p:sp>
          <p:nvSpPr>
            <p:cNvPr id="5" name="Freeform 5"/>
            <p:cNvSpPr/>
            <p:nvPr/>
          </p:nvSpPr>
          <p:spPr>
            <a:xfrm>
              <a:off x="0" y="0"/>
              <a:ext cx="812800" cy="993076"/>
            </a:xfrm>
            <a:custGeom>
              <a:avLst/>
              <a:gdLst/>
              <a:ahLst/>
              <a:cxnLst/>
              <a:rect l="l" t="t" r="r" b="b"/>
              <a:pathLst>
                <a:path w="812800" h="993076">
                  <a:moveTo>
                    <a:pt x="0" y="0"/>
                  </a:moveTo>
                  <a:lnTo>
                    <a:pt x="812800" y="0"/>
                  </a:lnTo>
                  <a:lnTo>
                    <a:pt x="812800" y="993076"/>
                  </a:lnTo>
                  <a:lnTo>
                    <a:pt x="0" y="993076"/>
                  </a:lnTo>
                  <a:close/>
                </a:path>
              </a:pathLst>
            </a:custGeom>
            <a:blipFill>
              <a:blip r:embed="rId3"/>
              <a:stretch>
                <a:fillRect t="-5755" r="-13807" b="-5755"/>
              </a:stretch>
            </a:blipFill>
          </p:spPr>
          <p:txBody>
            <a:bodyPr/>
            <a:lstStyle/>
            <a:p>
              <a:endParaRPr lang="nl-NL"/>
            </a:p>
          </p:txBody>
        </p:sp>
      </p:grpSp>
      <p:sp>
        <p:nvSpPr>
          <p:cNvPr id="6" name="TextBox 6"/>
          <p:cNvSpPr txBox="1"/>
          <p:nvPr/>
        </p:nvSpPr>
        <p:spPr>
          <a:xfrm rot="-5400000">
            <a:off x="-1164273" y="5989798"/>
            <a:ext cx="4551045" cy="834390"/>
          </a:xfrm>
          <a:prstGeom prst="rect">
            <a:avLst/>
          </a:prstGeom>
        </p:spPr>
        <p:txBody>
          <a:bodyPr lIns="0" tIns="0" rIns="0" bIns="0" rtlCol="0" anchor="t">
            <a:spAutoFit/>
          </a:bodyPr>
          <a:lstStyle/>
          <a:p>
            <a:pPr algn="r">
              <a:lnSpc>
                <a:spcPts val="6480"/>
              </a:lnSpc>
            </a:pPr>
            <a:r>
              <a:rPr lang="en-US" sz="6000" spc="243">
                <a:solidFill>
                  <a:srgbClr val="05726B"/>
                </a:solidFill>
                <a:latin typeface="Open Sans 1"/>
              </a:rPr>
              <a:t>Alexander   </a:t>
            </a:r>
          </a:p>
        </p:txBody>
      </p:sp>
      <p:sp>
        <p:nvSpPr>
          <p:cNvPr id="7" name="TextBox 7"/>
          <p:cNvSpPr txBox="1"/>
          <p:nvPr/>
        </p:nvSpPr>
        <p:spPr>
          <a:xfrm>
            <a:off x="9144000" y="3571875"/>
            <a:ext cx="9411898" cy="2409824"/>
          </a:xfrm>
          <a:prstGeom prst="rect">
            <a:avLst/>
          </a:prstGeom>
        </p:spPr>
        <p:txBody>
          <a:bodyPr lIns="0" tIns="0" rIns="0" bIns="0" rtlCol="0" anchor="t">
            <a:spAutoFit/>
          </a:bodyPr>
          <a:lstStyle/>
          <a:p>
            <a:pPr algn="ctr">
              <a:lnSpc>
                <a:spcPts val="9900"/>
              </a:lnSpc>
            </a:pPr>
            <a:r>
              <a:rPr lang="en-US" sz="5500" spc="247">
                <a:solidFill>
                  <a:srgbClr val="05726B"/>
                </a:solidFill>
                <a:latin typeface="Open Sans 1"/>
              </a:rPr>
              <a:t>06.11.2009 - 05.02.2010​​</a:t>
            </a:r>
          </a:p>
          <a:p>
            <a:pPr algn="l">
              <a:lnSpc>
                <a:spcPts val="9900"/>
              </a:lnSpc>
            </a:pPr>
            <a:endParaRPr lang="en-US" sz="5500" spc="247">
              <a:solidFill>
                <a:srgbClr val="05726B"/>
              </a:solidFill>
              <a:latin typeface="Open Sans 1"/>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726B"/>
        </a:solidFill>
        <a:effectLst/>
      </p:bgPr>
    </p:bg>
    <p:spTree>
      <p:nvGrpSpPr>
        <p:cNvPr id="1" name=""/>
        <p:cNvGrpSpPr/>
        <p:nvPr/>
      </p:nvGrpSpPr>
      <p:grpSpPr>
        <a:xfrm>
          <a:off x="0" y="0"/>
          <a:ext cx="0" cy="0"/>
          <a:chOff x="0" y="0"/>
          <a:chExt cx="0" cy="0"/>
        </a:xfrm>
      </p:grpSpPr>
      <p:sp>
        <p:nvSpPr>
          <p:cNvPr id="2" name="TextBox 2"/>
          <p:cNvSpPr txBox="1"/>
          <p:nvPr/>
        </p:nvSpPr>
        <p:spPr>
          <a:xfrm>
            <a:off x="375281" y="1894301"/>
            <a:ext cx="6482549" cy="834390"/>
          </a:xfrm>
          <a:prstGeom prst="rect">
            <a:avLst/>
          </a:prstGeom>
        </p:spPr>
        <p:txBody>
          <a:bodyPr lIns="0" tIns="0" rIns="0" bIns="0" rtlCol="0" anchor="t">
            <a:spAutoFit/>
          </a:bodyPr>
          <a:lstStyle/>
          <a:p>
            <a:pPr algn="l">
              <a:lnSpc>
                <a:spcPts val="6480"/>
              </a:lnSpc>
            </a:pPr>
            <a:r>
              <a:rPr lang="en-US" sz="6000" spc="249">
                <a:solidFill>
                  <a:srgbClr val="D8ECE7"/>
                </a:solidFill>
                <a:latin typeface="Open Sans 1"/>
              </a:rPr>
              <a:t>November 2023</a:t>
            </a:r>
          </a:p>
        </p:txBody>
      </p:sp>
      <p:sp>
        <p:nvSpPr>
          <p:cNvPr id="9" name="AutoShape 9"/>
          <p:cNvSpPr/>
          <p:nvPr/>
        </p:nvSpPr>
        <p:spPr>
          <a:xfrm>
            <a:off x="0" y="2728691"/>
            <a:ext cx="6492240" cy="0"/>
          </a:xfrm>
          <a:prstGeom prst="line">
            <a:avLst/>
          </a:prstGeom>
          <a:ln w="38100" cap="flat">
            <a:solidFill>
              <a:srgbClr val="E69B00"/>
            </a:solidFill>
            <a:prstDash val="solid"/>
            <a:headEnd type="none" w="sm" len="sm"/>
            <a:tailEnd type="none" w="sm" len="sm"/>
          </a:ln>
        </p:spPr>
        <p:txBody>
          <a:bodyPr/>
          <a:lstStyle/>
          <a:p>
            <a:endParaRPr lang="nl-NL"/>
          </a:p>
        </p:txBody>
      </p:sp>
      <p:grpSp>
        <p:nvGrpSpPr>
          <p:cNvPr id="10" name="Group 10"/>
          <p:cNvGrpSpPr/>
          <p:nvPr/>
        </p:nvGrpSpPr>
        <p:grpSpPr>
          <a:xfrm>
            <a:off x="7973380" y="4182"/>
            <a:ext cx="10314620" cy="1031462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t="-16667" b="-16667"/>
              </a:stretch>
            </a:blipFill>
          </p:spPr>
          <p:txBody>
            <a:bodyPr/>
            <a:lstStyle/>
            <a:p>
              <a:endParaRPr lang="nl-NL"/>
            </a:p>
          </p:txBody>
        </p:sp>
      </p:grpSp>
      <p:sp>
        <p:nvSpPr>
          <p:cNvPr id="12" name="AutoShape 12"/>
          <p:cNvSpPr/>
          <p:nvPr/>
        </p:nvSpPr>
        <p:spPr>
          <a:xfrm>
            <a:off x="7854317" y="4182"/>
            <a:ext cx="0" cy="10282818"/>
          </a:xfrm>
          <a:prstGeom prst="line">
            <a:avLst/>
          </a:prstGeom>
          <a:ln w="238125" cap="flat">
            <a:solidFill>
              <a:srgbClr val="D8ECE7"/>
            </a:solidFill>
            <a:prstDash val="solid"/>
            <a:headEnd type="none" w="sm" len="sm"/>
            <a:tailEnd type="none" w="sm" len="sm"/>
          </a:ln>
        </p:spPr>
        <p:txBody>
          <a:bodyPr/>
          <a:lstStyle/>
          <a:p>
            <a:endParaRPr lang="nl-NL"/>
          </a:p>
        </p:txBody>
      </p:sp>
      <p:sp>
        <p:nvSpPr>
          <p:cNvPr id="13" name="TextBox 13"/>
          <p:cNvSpPr txBox="1"/>
          <p:nvPr/>
        </p:nvSpPr>
        <p:spPr>
          <a:xfrm>
            <a:off x="1450039" y="3333206"/>
            <a:ext cx="4690388" cy="4064939"/>
          </a:xfrm>
          <a:prstGeom prst="rect">
            <a:avLst/>
          </a:prstGeom>
        </p:spPr>
        <p:txBody>
          <a:bodyPr lIns="0" tIns="0" rIns="0" bIns="0" rtlCol="0" anchor="t">
            <a:spAutoFit/>
          </a:bodyPr>
          <a:lstStyle/>
          <a:p>
            <a:pPr algn="ctr">
              <a:lnSpc>
                <a:spcPts val="6577"/>
              </a:lnSpc>
              <a:spcBef>
                <a:spcPct val="0"/>
              </a:spcBef>
            </a:pPr>
            <a:r>
              <a:rPr lang="en-US" sz="3654" spc="164">
                <a:solidFill>
                  <a:srgbClr val="D8ECE7"/>
                </a:solidFill>
                <a:latin typeface="Open Sans 1"/>
              </a:rPr>
              <a:t>“The impact on family’s when they have experienced or witnessed RSV is </a:t>
            </a:r>
            <a:r>
              <a:rPr lang="en-US" sz="3654" spc="164">
                <a:solidFill>
                  <a:srgbClr val="D8ECE7"/>
                </a:solidFill>
                <a:latin typeface="Open Sans 1 Bold"/>
              </a:rPr>
              <a:t>significant</a:t>
            </a:r>
            <a:r>
              <a:rPr lang="en-US" sz="3654" spc="164">
                <a:solidFill>
                  <a:srgbClr val="D8ECE7"/>
                </a:solidFill>
                <a:latin typeface="Open Sans 1"/>
              </a:rPr>
              <a:t>”</a:t>
            </a:r>
          </a:p>
        </p:txBody>
      </p:sp>
      <p:grpSp>
        <p:nvGrpSpPr>
          <p:cNvPr id="14" name="Group 14"/>
          <p:cNvGrpSpPr/>
          <p:nvPr/>
        </p:nvGrpSpPr>
        <p:grpSpPr>
          <a:xfrm>
            <a:off x="6289465" y="-3030166"/>
            <a:ext cx="4848267" cy="484826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A69A"/>
            </a:solidFill>
          </p:spPr>
          <p:txBody>
            <a:bodyPr/>
            <a:lstStyle/>
            <a:p>
              <a:endParaRPr lang="nl-NL"/>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sp>
        <p:nvSpPr>
          <p:cNvPr id="17" name="TextBox 17"/>
          <p:cNvSpPr txBox="1"/>
          <p:nvPr/>
        </p:nvSpPr>
        <p:spPr>
          <a:xfrm>
            <a:off x="6857830" y="181333"/>
            <a:ext cx="3711536" cy="994121"/>
          </a:xfrm>
          <a:prstGeom prst="rect">
            <a:avLst/>
          </a:prstGeom>
        </p:spPr>
        <p:txBody>
          <a:bodyPr lIns="0" tIns="0" rIns="0" bIns="0" rtlCol="0" anchor="t">
            <a:spAutoFit/>
          </a:bodyPr>
          <a:lstStyle/>
          <a:p>
            <a:pPr algn="ctr">
              <a:lnSpc>
                <a:spcPts val="4005"/>
              </a:lnSpc>
            </a:pPr>
            <a:r>
              <a:rPr lang="en-US" sz="2861" spc="128">
                <a:solidFill>
                  <a:srgbClr val="D8ECE7"/>
                </a:solidFill>
                <a:latin typeface="Open Sans 1"/>
              </a:rPr>
              <a:t>This is Tobias,</a:t>
            </a:r>
          </a:p>
          <a:p>
            <a:pPr algn="ctr">
              <a:lnSpc>
                <a:spcPts val="4005"/>
              </a:lnSpc>
            </a:pPr>
            <a:r>
              <a:rPr lang="en-US" sz="2861" spc="128">
                <a:solidFill>
                  <a:srgbClr val="D8ECE7"/>
                </a:solidFill>
                <a:latin typeface="Open Sans 1"/>
              </a:rPr>
              <a:t>my sister's baby </a:t>
            </a:r>
          </a:p>
        </p:txBody>
      </p:sp>
      <p:sp>
        <p:nvSpPr>
          <p:cNvPr id="18" name="Freeform 18"/>
          <p:cNvSpPr/>
          <p:nvPr/>
        </p:nvSpPr>
        <p:spPr>
          <a:xfrm rot="-3966290">
            <a:off x="10150423" y="898676"/>
            <a:ext cx="1277363" cy="1318568"/>
          </a:xfrm>
          <a:custGeom>
            <a:avLst/>
            <a:gdLst/>
            <a:ahLst/>
            <a:cxnLst/>
            <a:rect l="l" t="t" r="r" b="b"/>
            <a:pathLst>
              <a:path w="1277363" h="1318568">
                <a:moveTo>
                  <a:pt x="0" y="0"/>
                </a:moveTo>
                <a:lnTo>
                  <a:pt x="1277362" y="0"/>
                </a:lnTo>
                <a:lnTo>
                  <a:pt x="1277362" y="1318568"/>
                </a:lnTo>
                <a:lnTo>
                  <a:pt x="0" y="1318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pic>
        <p:nvPicPr>
          <p:cNvPr id="19" name="Afbeelding 18">
            <a:extLst>
              <a:ext uri="{FF2B5EF4-FFF2-40B4-BE49-F238E27FC236}">
                <a16:creationId xmlns:a16="http://schemas.microsoft.com/office/drawing/2014/main" id="{713745BE-703E-6296-A6AE-9B63BD410715}"/>
              </a:ext>
            </a:extLst>
          </p:cNvPr>
          <p:cNvPicPr>
            <a:picLocks noChangeAspect="1"/>
          </p:cNvPicPr>
          <p:nvPr/>
        </p:nvPicPr>
        <p:blipFill>
          <a:blip r:embed="rId6"/>
          <a:stretch>
            <a:fillRect/>
          </a:stretch>
        </p:blipFill>
        <p:spPr>
          <a:xfrm>
            <a:off x="1190136" y="9019230"/>
            <a:ext cx="4852837" cy="9754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CE7"/>
        </a:solidFill>
        <a:effectLst/>
      </p:bgPr>
    </p:bg>
    <p:spTree>
      <p:nvGrpSpPr>
        <p:cNvPr id="1" name=""/>
        <p:cNvGrpSpPr/>
        <p:nvPr/>
      </p:nvGrpSpPr>
      <p:grpSpPr>
        <a:xfrm>
          <a:off x="0" y="0"/>
          <a:ext cx="0" cy="0"/>
          <a:chOff x="0" y="0"/>
          <a:chExt cx="0" cy="0"/>
        </a:xfrm>
      </p:grpSpPr>
      <p:sp>
        <p:nvSpPr>
          <p:cNvPr id="2" name="AutoShape 2"/>
          <p:cNvSpPr/>
          <p:nvPr/>
        </p:nvSpPr>
        <p:spPr>
          <a:xfrm>
            <a:off x="16574261" y="49006"/>
            <a:ext cx="28575" cy="3800475"/>
          </a:xfrm>
          <a:prstGeom prst="line">
            <a:avLst/>
          </a:prstGeom>
          <a:ln w="76200" cap="rnd">
            <a:solidFill>
              <a:srgbClr val="E69B00"/>
            </a:solidFill>
            <a:prstDash val="solid"/>
            <a:headEnd type="none" w="sm" len="sm"/>
            <a:tailEnd type="none" w="sm" len="sm"/>
          </a:ln>
        </p:spPr>
        <p:txBody>
          <a:bodyPr/>
          <a:lstStyle/>
          <a:p>
            <a:endParaRPr lang="nl-NL"/>
          </a:p>
        </p:txBody>
      </p:sp>
      <p:grpSp>
        <p:nvGrpSpPr>
          <p:cNvPr id="3" name="Group 3"/>
          <p:cNvGrpSpPr/>
          <p:nvPr/>
        </p:nvGrpSpPr>
        <p:grpSpPr>
          <a:xfrm>
            <a:off x="-657828" y="2935224"/>
            <a:ext cx="4848267" cy="484826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A69A"/>
            </a:solidFill>
          </p:spPr>
          <p:txBody>
            <a:bodyPr/>
            <a:lstStyle/>
            <a:p>
              <a:endParaRPr lang="nl-NL"/>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grpSp>
        <p:nvGrpSpPr>
          <p:cNvPr id="6" name="Group 6"/>
          <p:cNvGrpSpPr/>
          <p:nvPr/>
        </p:nvGrpSpPr>
        <p:grpSpPr>
          <a:xfrm>
            <a:off x="1538475" y="195661"/>
            <a:ext cx="3653963" cy="365396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9B00"/>
            </a:solidFill>
          </p:spPr>
          <p:txBody>
            <a:bodyPr/>
            <a:lstStyle/>
            <a:p>
              <a:endParaRPr lang="nl-NL"/>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grpSp>
        <p:nvGrpSpPr>
          <p:cNvPr id="9" name="Group 9"/>
          <p:cNvGrpSpPr/>
          <p:nvPr/>
        </p:nvGrpSpPr>
        <p:grpSpPr>
          <a:xfrm>
            <a:off x="3008465" y="1256199"/>
            <a:ext cx="7774601" cy="777460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t="-572" b="-32760"/>
              </a:stretch>
            </a:blipFill>
          </p:spPr>
          <p:txBody>
            <a:bodyPr/>
            <a:lstStyle/>
            <a:p>
              <a:endParaRPr lang="nl-NL"/>
            </a:p>
          </p:txBody>
        </p:sp>
      </p:grpSp>
      <p:sp>
        <p:nvSpPr>
          <p:cNvPr id="11" name="Freeform 11"/>
          <p:cNvSpPr/>
          <p:nvPr/>
        </p:nvSpPr>
        <p:spPr>
          <a:xfrm rot="-1043347" flipH="1">
            <a:off x="1786056" y="6686643"/>
            <a:ext cx="2125142" cy="2193695"/>
          </a:xfrm>
          <a:custGeom>
            <a:avLst/>
            <a:gdLst/>
            <a:ahLst/>
            <a:cxnLst/>
            <a:rect l="l" t="t" r="r" b="b"/>
            <a:pathLst>
              <a:path w="2125142" h="2193695">
                <a:moveTo>
                  <a:pt x="2125142" y="0"/>
                </a:moveTo>
                <a:lnTo>
                  <a:pt x="0" y="0"/>
                </a:lnTo>
                <a:lnTo>
                  <a:pt x="0" y="2193695"/>
                </a:lnTo>
                <a:lnTo>
                  <a:pt x="2125142" y="2193695"/>
                </a:lnTo>
                <a:lnTo>
                  <a:pt x="212514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12" name="Group 12"/>
          <p:cNvGrpSpPr/>
          <p:nvPr/>
        </p:nvGrpSpPr>
        <p:grpSpPr>
          <a:xfrm>
            <a:off x="13026942" y="9258300"/>
            <a:ext cx="5100854" cy="941936"/>
            <a:chOff x="0" y="0"/>
            <a:chExt cx="6801139" cy="1255914"/>
          </a:xfrm>
        </p:grpSpPr>
        <p:grpSp>
          <p:nvGrpSpPr>
            <p:cNvPr id="13" name="Group 13"/>
            <p:cNvGrpSpPr/>
            <p:nvPr/>
          </p:nvGrpSpPr>
          <p:grpSpPr>
            <a:xfrm>
              <a:off x="3956066" y="0"/>
              <a:ext cx="29798" cy="1255914"/>
              <a:chOff x="0" y="0"/>
              <a:chExt cx="85578" cy="3606885"/>
            </a:xfrm>
          </p:grpSpPr>
          <p:sp>
            <p:nvSpPr>
              <p:cNvPr id="14" name="Freeform 14"/>
              <p:cNvSpPr/>
              <p:nvPr/>
            </p:nvSpPr>
            <p:spPr>
              <a:xfrm>
                <a:off x="-127" y="-127"/>
                <a:ext cx="107061" cy="3628390"/>
              </a:xfrm>
              <a:custGeom>
                <a:avLst/>
                <a:gdLst/>
                <a:ahLst/>
                <a:cxnLst/>
                <a:rect l="l" t="t" r="r" b="b"/>
                <a:pathLst>
                  <a:path w="107061" h="3628390">
                    <a:moveTo>
                      <a:pt x="84963" y="42291"/>
                    </a:moveTo>
                    <a:lnTo>
                      <a:pt x="106934" y="3585591"/>
                    </a:lnTo>
                    <a:cubicBezTo>
                      <a:pt x="107061" y="3608959"/>
                      <a:pt x="88265" y="3628136"/>
                      <a:pt x="64770" y="3628263"/>
                    </a:cubicBezTo>
                    <a:cubicBezTo>
                      <a:pt x="41275" y="3628390"/>
                      <a:pt x="22225" y="3609594"/>
                      <a:pt x="22098" y="3586099"/>
                    </a:cubicBezTo>
                    <a:lnTo>
                      <a:pt x="127" y="42799"/>
                    </a:lnTo>
                    <a:cubicBezTo>
                      <a:pt x="0" y="19431"/>
                      <a:pt x="18796" y="254"/>
                      <a:pt x="42291" y="127"/>
                    </a:cubicBezTo>
                    <a:cubicBezTo>
                      <a:pt x="65786" y="0"/>
                      <a:pt x="84709" y="18796"/>
                      <a:pt x="84963" y="42291"/>
                    </a:cubicBezTo>
                    <a:close/>
                  </a:path>
                </a:pathLst>
              </a:custGeom>
              <a:solidFill>
                <a:srgbClr val="15A69A"/>
              </a:solidFill>
            </p:spPr>
            <p:txBody>
              <a:bodyPr/>
              <a:lstStyle/>
              <a:p>
                <a:endParaRPr lang="nl-NL"/>
              </a:p>
            </p:txBody>
          </p:sp>
        </p:grpSp>
        <p:grpSp>
          <p:nvGrpSpPr>
            <p:cNvPr id="15" name="Group 15"/>
            <p:cNvGrpSpPr/>
            <p:nvPr/>
          </p:nvGrpSpPr>
          <p:grpSpPr>
            <a:xfrm>
              <a:off x="4139625" y="51229"/>
              <a:ext cx="2661513" cy="1204685"/>
              <a:chOff x="0" y="0"/>
              <a:chExt cx="7643652" cy="3459758"/>
            </a:xfrm>
          </p:grpSpPr>
          <p:sp>
            <p:nvSpPr>
              <p:cNvPr id="16" name="Freeform 16"/>
              <p:cNvSpPr/>
              <p:nvPr/>
            </p:nvSpPr>
            <p:spPr>
              <a:xfrm>
                <a:off x="0" y="0"/>
                <a:ext cx="7643622" cy="3459734"/>
              </a:xfrm>
              <a:custGeom>
                <a:avLst/>
                <a:gdLst/>
                <a:ahLst/>
                <a:cxnLst/>
                <a:rect l="l" t="t" r="r" b="b"/>
                <a:pathLst>
                  <a:path w="7643622" h="3459734">
                    <a:moveTo>
                      <a:pt x="0" y="0"/>
                    </a:moveTo>
                    <a:lnTo>
                      <a:pt x="7643622" y="0"/>
                    </a:lnTo>
                    <a:lnTo>
                      <a:pt x="7643622" y="3459734"/>
                    </a:lnTo>
                    <a:lnTo>
                      <a:pt x="0" y="3459734"/>
                    </a:lnTo>
                    <a:lnTo>
                      <a:pt x="0" y="0"/>
                    </a:lnTo>
                    <a:close/>
                  </a:path>
                </a:pathLst>
              </a:custGeom>
              <a:blipFill>
                <a:blip r:embed="rId6"/>
                <a:stretch>
                  <a:fillRect/>
                </a:stretch>
              </a:blipFill>
            </p:spPr>
            <p:txBody>
              <a:bodyPr/>
              <a:lstStyle/>
              <a:p>
                <a:endParaRPr lang="nl-NL"/>
              </a:p>
            </p:txBody>
          </p:sp>
        </p:grpSp>
        <p:grpSp>
          <p:nvGrpSpPr>
            <p:cNvPr id="17" name="Group 17"/>
            <p:cNvGrpSpPr/>
            <p:nvPr/>
          </p:nvGrpSpPr>
          <p:grpSpPr>
            <a:xfrm>
              <a:off x="0" y="92705"/>
              <a:ext cx="3802306" cy="1163210"/>
              <a:chOff x="0" y="0"/>
              <a:chExt cx="11309278" cy="3459758"/>
            </a:xfrm>
          </p:grpSpPr>
          <p:sp>
            <p:nvSpPr>
              <p:cNvPr id="18" name="Freeform 18"/>
              <p:cNvSpPr/>
              <p:nvPr/>
            </p:nvSpPr>
            <p:spPr>
              <a:xfrm>
                <a:off x="0" y="0"/>
                <a:ext cx="11309234" cy="3459734"/>
              </a:xfrm>
              <a:custGeom>
                <a:avLst/>
                <a:gdLst/>
                <a:ahLst/>
                <a:cxnLst/>
                <a:rect l="l" t="t" r="r" b="b"/>
                <a:pathLst>
                  <a:path w="11309234" h="3459734">
                    <a:moveTo>
                      <a:pt x="0" y="0"/>
                    </a:moveTo>
                    <a:lnTo>
                      <a:pt x="11309234" y="0"/>
                    </a:lnTo>
                    <a:lnTo>
                      <a:pt x="11309234" y="3459734"/>
                    </a:lnTo>
                    <a:lnTo>
                      <a:pt x="0" y="3459734"/>
                    </a:lnTo>
                    <a:lnTo>
                      <a:pt x="0" y="0"/>
                    </a:lnTo>
                    <a:close/>
                  </a:path>
                </a:pathLst>
              </a:custGeom>
              <a:blipFill>
                <a:blip r:embed="rId7"/>
                <a:stretch>
                  <a:fillRect l="-1030" r="-1030"/>
                </a:stretch>
              </a:blipFill>
            </p:spPr>
            <p:txBody>
              <a:bodyPr/>
              <a:lstStyle/>
              <a:p>
                <a:endParaRPr lang="nl-NL"/>
              </a:p>
            </p:txBody>
          </p:sp>
        </p:grpSp>
      </p:grpSp>
      <p:sp>
        <p:nvSpPr>
          <p:cNvPr id="19" name="TextBox 19"/>
          <p:cNvSpPr txBox="1"/>
          <p:nvPr/>
        </p:nvSpPr>
        <p:spPr>
          <a:xfrm>
            <a:off x="11387218" y="1565443"/>
            <a:ext cx="4856874" cy="914400"/>
          </a:xfrm>
          <a:prstGeom prst="rect">
            <a:avLst/>
          </a:prstGeom>
        </p:spPr>
        <p:txBody>
          <a:bodyPr lIns="0" tIns="0" rIns="0" bIns="0" rtlCol="0" anchor="t">
            <a:spAutoFit/>
          </a:bodyPr>
          <a:lstStyle/>
          <a:p>
            <a:pPr algn="l">
              <a:lnSpc>
                <a:spcPts val="7200"/>
              </a:lnSpc>
            </a:pPr>
            <a:r>
              <a:rPr lang="en-US" sz="6000" spc="56">
                <a:solidFill>
                  <a:srgbClr val="0C423A"/>
                </a:solidFill>
                <a:latin typeface="Open Sans 1"/>
              </a:rPr>
              <a:t>January 2024</a:t>
            </a:r>
          </a:p>
        </p:txBody>
      </p:sp>
      <p:sp>
        <p:nvSpPr>
          <p:cNvPr id="20" name="TextBox 20"/>
          <p:cNvSpPr txBox="1"/>
          <p:nvPr/>
        </p:nvSpPr>
        <p:spPr>
          <a:xfrm>
            <a:off x="113167" y="4009872"/>
            <a:ext cx="2850615" cy="2534687"/>
          </a:xfrm>
          <a:prstGeom prst="rect">
            <a:avLst/>
          </a:prstGeom>
        </p:spPr>
        <p:txBody>
          <a:bodyPr lIns="0" tIns="0" rIns="0" bIns="0" rtlCol="0" anchor="t">
            <a:spAutoFit/>
          </a:bodyPr>
          <a:lstStyle/>
          <a:p>
            <a:pPr algn="ctr">
              <a:lnSpc>
                <a:spcPts val="5150"/>
              </a:lnSpc>
              <a:spcBef>
                <a:spcPct val="0"/>
              </a:spcBef>
            </a:pPr>
            <a:r>
              <a:rPr lang="en-US" sz="2861" spc="128">
                <a:solidFill>
                  <a:srgbClr val="0C423A"/>
                </a:solidFill>
                <a:latin typeface="Open Sans 1 Bold"/>
              </a:rPr>
              <a:t>Tobias</a:t>
            </a:r>
            <a:r>
              <a:rPr lang="en-US" sz="2861" spc="128">
                <a:solidFill>
                  <a:srgbClr val="0C423A"/>
                </a:solidFill>
                <a:latin typeface="Open Sans 1"/>
              </a:rPr>
              <a:t> is now a very noisy, happy 9 month old baby </a:t>
            </a:r>
          </a:p>
        </p:txBody>
      </p:sp>
      <p:sp>
        <p:nvSpPr>
          <p:cNvPr id="21" name="TextBox 21"/>
          <p:cNvSpPr txBox="1"/>
          <p:nvPr/>
        </p:nvSpPr>
        <p:spPr>
          <a:xfrm>
            <a:off x="12410302" y="2676525"/>
            <a:ext cx="3833790" cy="4733925"/>
          </a:xfrm>
          <a:prstGeom prst="rect">
            <a:avLst/>
          </a:prstGeom>
        </p:spPr>
        <p:txBody>
          <a:bodyPr lIns="0" tIns="0" rIns="0" bIns="0" rtlCol="0" anchor="t">
            <a:spAutoFit/>
          </a:bodyPr>
          <a:lstStyle/>
          <a:p>
            <a:pPr algn="ctr">
              <a:lnSpc>
                <a:spcPts val="6300"/>
              </a:lnSpc>
              <a:spcBef>
                <a:spcPct val="0"/>
              </a:spcBef>
            </a:pPr>
            <a:r>
              <a:rPr lang="en-US" sz="3500" spc="157">
                <a:solidFill>
                  <a:srgbClr val="0C423A"/>
                </a:solidFill>
                <a:latin typeface="Open Sans 1"/>
              </a:rPr>
              <a:t>“But the feeling and experience of </a:t>
            </a:r>
            <a:r>
              <a:rPr lang="en-US" sz="3500" spc="157">
                <a:solidFill>
                  <a:srgbClr val="0C423A"/>
                </a:solidFill>
                <a:latin typeface="Open Sans 1 Bold"/>
              </a:rPr>
              <a:t>not</a:t>
            </a:r>
            <a:r>
              <a:rPr lang="en-US" sz="3500" spc="157">
                <a:solidFill>
                  <a:srgbClr val="0C423A"/>
                </a:solidFill>
                <a:latin typeface="Open Sans 1"/>
              </a:rPr>
              <a:t> </a:t>
            </a:r>
            <a:r>
              <a:rPr lang="en-US" sz="3500" spc="157">
                <a:solidFill>
                  <a:srgbClr val="0C423A"/>
                </a:solidFill>
                <a:latin typeface="Open Sans 1 Bold"/>
              </a:rPr>
              <a:t>being listened to</a:t>
            </a:r>
            <a:r>
              <a:rPr lang="en-US" sz="3500" spc="157">
                <a:solidFill>
                  <a:srgbClr val="0C423A"/>
                </a:solidFill>
                <a:latin typeface="Open Sans 1"/>
              </a:rPr>
              <a:t>, can have serious consequences”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CE7"/>
        </a:solidFill>
        <a:effectLst/>
      </p:bgPr>
    </p:bg>
    <p:spTree>
      <p:nvGrpSpPr>
        <p:cNvPr id="1" name=""/>
        <p:cNvGrpSpPr/>
        <p:nvPr/>
      </p:nvGrpSpPr>
      <p:grpSpPr>
        <a:xfrm>
          <a:off x="0" y="0"/>
          <a:ext cx="0" cy="0"/>
          <a:chOff x="0" y="0"/>
          <a:chExt cx="0" cy="0"/>
        </a:xfrm>
      </p:grpSpPr>
      <p:grpSp>
        <p:nvGrpSpPr>
          <p:cNvPr id="2" name="Group 2"/>
          <p:cNvGrpSpPr/>
          <p:nvPr/>
        </p:nvGrpSpPr>
        <p:grpSpPr>
          <a:xfrm>
            <a:off x="159039" y="9064183"/>
            <a:ext cx="5479475" cy="1089202"/>
            <a:chOff x="0" y="0"/>
            <a:chExt cx="7305967" cy="1452269"/>
          </a:xfrm>
        </p:grpSpPr>
        <p:grpSp>
          <p:nvGrpSpPr>
            <p:cNvPr id="3" name="Group 3"/>
            <p:cNvGrpSpPr/>
            <p:nvPr/>
          </p:nvGrpSpPr>
          <p:grpSpPr>
            <a:xfrm>
              <a:off x="3817995" y="0"/>
              <a:ext cx="34457" cy="1452269"/>
              <a:chOff x="0" y="0"/>
              <a:chExt cx="85578" cy="3606885"/>
            </a:xfrm>
          </p:grpSpPr>
          <p:sp>
            <p:nvSpPr>
              <p:cNvPr id="4" name="Freeform 4"/>
              <p:cNvSpPr/>
              <p:nvPr/>
            </p:nvSpPr>
            <p:spPr>
              <a:xfrm>
                <a:off x="-127" y="-127"/>
                <a:ext cx="107061" cy="3628390"/>
              </a:xfrm>
              <a:custGeom>
                <a:avLst/>
                <a:gdLst/>
                <a:ahLst/>
                <a:cxnLst/>
                <a:rect l="l" t="t" r="r" b="b"/>
                <a:pathLst>
                  <a:path w="107061" h="3628390">
                    <a:moveTo>
                      <a:pt x="84963" y="42291"/>
                    </a:moveTo>
                    <a:lnTo>
                      <a:pt x="106934" y="3585591"/>
                    </a:lnTo>
                    <a:cubicBezTo>
                      <a:pt x="107061" y="3608959"/>
                      <a:pt x="88265" y="3628136"/>
                      <a:pt x="64770" y="3628263"/>
                    </a:cubicBezTo>
                    <a:cubicBezTo>
                      <a:pt x="41275" y="3628390"/>
                      <a:pt x="22225" y="3609594"/>
                      <a:pt x="22098" y="3586099"/>
                    </a:cubicBezTo>
                    <a:lnTo>
                      <a:pt x="127" y="42799"/>
                    </a:lnTo>
                    <a:cubicBezTo>
                      <a:pt x="0" y="19431"/>
                      <a:pt x="18796" y="254"/>
                      <a:pt x="42291" y="127"/>
                    </a:cubicBezTo>
                    <a:cubicBezTo>
                      <a:pt x="65786" y="0"/>
                      <a:pt x="84709" y="18796"/>
                      <a:pt x="84963" y="42291"/>
                    </a:cubicBezTo>
                    <a:close/>
                  </a:path>
                </a:pathLst>
              </a:custGeom>
              <a:solidFill>
                <a:srgbClr val="15A69A"/>
              </a:solidFill>
            </p:spPr>
            <p:txBody>
              <a:bodyPr/>
              <a:lstStyle/>
              <a:p>
                <a:endParaRPr lang="nl-NL"/>
              </a:p>
            </p:txBody>
          </p:sp>
        </p:grpSp>
        <p:grpSp>
          <p:nvGrpSpPr>
            <p:cNvPr id="5" name="Group 5"/>
            <p:cNvGrpSpPr/>
            <p:nvPr/>
          </p:nvGrpSpPr>
          <p:grpSpPr>
            <a:xfrm>
              <a:off x="4228342" y="46553"/>
              <a:ext cx="3077626" cy="1393031"/>
              <a:chOff x="0" y="0"/>
              <a:chExt cx="7643652" cy="3459758"/>
            </a:xfrm>
          </p:grpSpPr>
          <p:sp>
            <p:nvSpPr>
              <p:cNvPr id="6" name="Freeform 6"/>
              <p:cNvSpPr/>
              <p:nvPr/>
            </p:nvSpPr>
            <p:spPr>
              <a:xfrm>
                <a:off x="0" y="0"/>
                <a:ext cx="7643622" cy="3459734"/>
              </a:xfrm>
              <a:custGeom>
                <a:avLst/>
                <a:gdLst/>
                <a:ahLst/>
                <a:cxnLst/>
                <a:rect l="l" t="t" r="r" b="b"/>
                <a:pathLst>
                  <a:path w="7643622" h="3459734">
                    <a:moveTo>
                      <a:pt x="0" y="0"/>
                    </a:moveTo>
                    <a:lnTo>
                      <a:pt x="7643622" y="0"/>
                    </a:lnTo>
                    <a:lnTo>
                      <a:pt x="7643622" y="3459734"/>
                    </a:lnTo>
                    <a:lnTo>
                      <a:pt x="0" y="3459734"/>
                    </a:lnTo>
                    <a:lnTo>
                      <a:pt x="0" y="0"/>
                    </a:lnTo>
                    <a:close/>
                  </a:path>
                </a:pathLst>
              </a:custGeom>
              <a:blipFill>
                <a:blip r:embed="rId3"/>
                <a:stretch>
                  <a:fillRect/>
                </a:stretch>
              </a:blipFill>
            </p:spPr>
            <p:txBody>
              <a:bodyPr/>
              <a:lstStyle/>
              <a:p>
                <a:endParaRPr lang="nl-NL"/>
              </a:p>
            </p:txBody>
          </p:sp>
        </p:grpSp>
        <p:sp>
          <p:nvSpPr>
            <p:cNvPr id="7" name="Freeform 7"/>
            <p:cNvSpPr/>
            <p:nvPr/>
          </p:nvSpPr>
          <p:spPr>
            <a:xfrm>
              <a:off x="0" y="178305"/>
              <a:ext cx="3709468" cy="1129526"/>
            </a:xfrm>
            <a:custGeom>
              <a:avLst/>
              <a:gdLst/>
              <a:ahLst/>
              <a:cxnLst/>
              <a:rect l="l" t="t" r="r" b="b"/>
              <a:pathLst>
                <a:path w="3709468" h="1129526">
                  <a:moveTo>
                    <a:pt x="0" y="0"/>
                  </a:moveTo>
                  <a:lnTo>
                    <a:pt x="3709468" y="0"/>
                  </a:lnTo>
                  <a:lnTo>
                    <a:pt x="3709468" y="1129526"/>
                  </a:lnTo>
                  <a:lnTo>
                    <a:pt x="0" y="11295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grpSp>
      <p:grpSp>
        <p:nvGrpSpPr>
          <p:cNvPr id="8" name="Group 8"/>
          <p:cNvGrpSpPr/>
          <p:nvPr/>
        </p:nvGrpSpPr>
        <p:grpSpPr>
          <a:xfrm>
            <a:off x="-155884" y="3396384"/>
            <a:ext cx="18458255" cy="6890616"/>
            <a:chOff x="0" y="0"/>
            <a:chExt cx="2887021" cy="1077748"/>
          </a:xfrm>
        </p:grpSpPr>
        <p:sp>
          <p:nvSpPr>
            <p:cNvPr id="9" name="Freeform 9" descr="A hand of two adults and a kid on top of each other"/>
            <p:cNvSpPr/>
            <p:nvPr/>
          </p:nvSpPr>
          <p:spPr>
            <a:xfrm>
              <a:off x="0" y="0"/>
              <a:ext cx="2887020" cy="1077748"/>
            </a:xfrm>
            <a:custGeom>
              <a:avLst/>
              <a:gdLst/>
              <a:ahLst/>
              <a:cxnLst/>
              <a:rect l="l" t="t" r="r" b="b"/>
              <a:pathLst>
                <a:path w="2887020" h="1077748">
                  <a:moveTo>
                    <a:pt x="0" y="0"/>
                  </a:moveTo>
                  <a:lnTo>
                    <a:pt x="2887020" y="0"/>
                  </a:lnTo>
                  <a:lnTo>
                    <a:pt x="2887020" y="1077748"/>
                  </a:lnTo>
                  <a:lnTo>
                    <a:pt x="0" y="1077748"/>
                  </a:lnTo>
                  <a:close/>
                </a:path>
              </a:pathLst>
            </a:custGeom>
            <a:blipFill>
              <a:blip r:embed="rId6"/>
              <a:stretch>
                <a:fillRect t="-33730" b="-44853"/>
              </a:stretch>
            </a:blipFill>
          </p:spPr>
          <p:txBody>
            <a:bodyPr/>
            <a:lstStyle/>
            <a:p>
              <a:endParaRPr lang="nl-NL"/>
            </a:p>
          </p:txBody>
        </p:sp>
      </p:grpSp>
      <p:sp>
        <p:nvSpPr>
          <p:cNvPr id="10" name="Freeform 10"/>
          <p:cNvSpPr/>
          <p:nvPr/>
        </p:nvSpPr>
        <p:spPr>
          <a:xfrm rot="-9221838">
            <a:off x="16824761" y="-238119"/>
            <a:ext cx="3916546" cy="3752764"/>
          </a:xfrm>
          <a:custGeom>
            <a:avLst/>
            <a:gdLst/>
            <a:ahLst/>
            <a:cxnLst/>
            <a:rect l="l" t="t" r="r" b="b"/>
            <a:pathLst>
              <a:path w="3916546" h="3752764">
                <a:moveTo>
                  <a:pt x="0" y="0"/>
                </a:moveTo>
                <a:lnTo>
                  <a:pt x="3916546" y="0"/>
                </a:lnTo>
                <a:lnTo>
                  <a:pt x="3916546" y="3752764"/>
                </a:lnTo>
                <a:lnTo>
                  <a:pt x="0" y="37527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
        <p:nvSpPr>
          <p:cNvPr id="11" name="Freeform 11"/>
          <p:cNvSpPr/>
          <p:nvPr/>
        </p:nvSpPr>
        <p:spPr>
          <a:xfrm rot="6950739">
            <a:off x="16649723" y="-113105"/>
            <a:ext cx="5784022" cy="5542144"/>
          </a:xfrm>
          <a:custGeom>
            <a:avLst/>
            <a:gdLst/>
            <a:ahLst/>
            <a:cxnLst/>
            <a:rect l="l" t="t" r="r" b="b"/>
            <a:pathLst>
              <a:path w="5784022" h="5542144">
                <a:moveTo>
                  <a:pt x="0" y="0"/>
                </a:moveTo>
                <a:lnTo>
                  <a:pt x="5784021" y="0"/>
                </a:lnTo>
                <a:lnTo>
                  <a:pt x="5784021" y="5542144"/>
                </a:lnTo>
                <a:lnTo>
                  <a:pt x="0" y="55421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12" name="Freeform 12"/>
          <p:cNvSpPr/>
          <p:nvPr/>
        </p:nvSpPr>
        <p:spPr>
          <a:xfrm rot="9685747">
            <a:off x="16803920" y="1557848"/>
            <a:ext cx="6257540" cy="5995861"/>
          </a:xfrm>
          <a:custGeom>
            <a:avLst/>
            <a:gdLst/>
            <a:ahLst/>
            <a:cxnLst/>
            <a:rect l="l" t="t" r="r" b="b"/>
            <a:pathLst>
              <a:path w="6257540" h="5995861">
                <a:moveTo>
                  <a:pt x="0" y="0"/>
                </a:moveTo>
                <a:lnTo>
                  <a:pt x="6257540" y="0"/>
                </a:lnTo>
                <a:lnTo>
                  <a:pt x="6257540" y="5995862"/>
                </a:lnTo>
                <a:lnTo>
                  <a:pt x="0" y="59958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13" name="TextBox 13"/>
          <p:cNvSpPr txBox="1"/>
          <p:nvPr/>
        </p:nvSpPr>
        <p:spPr>
          <a:xfrm>
            <a:off x="4261256" y="990751"/>
            <a:ext cx="9765487" cy="895350"/>
          </a:xfrm>
          <a:prstGeom prst="rect">
            <a:avLst/>
          </a:prstGeom>
        </p:spPr>
        <p:txBody>
          <a:bodyPr lIns="0" tIns="0" rIns="0" bIns="0" rtlCol="0" anchor="t">
            <a:spAutoFit/>
          </a:bodyPr>
          <a:lstStyle/>
          <a:p>
            <a:pPr algn="l">
              <a:lnSpc>
                <a:spcPts val="7199"/>
              </a:lnSpc>
            </a:pPr>
            <a:r>
              <a:rPr lang="en-US" sz="5999" spc="249">
                <a:solidFill>
                  <a:srgbClr val="05726B"/>
                </a:solidFill>
                <a:latin typeface="Open Sans 1"/>
              </a:rPr>
              <a:t>The voice of the families ​</a:t>
            </a:r>
          </a:p>
        </p:txBody>
      </p:sp>
      <p:grpSp>
        <p:nvGrpSpPr>
          <p:cNvPr id="14" name="Group 14"/>
          <p:cNvGrpSpPr/>
          <p:nvPr/>
        </p:nvGrpSpPr>
        <p:grpSpPr>
          <a:xfrm rot="-470571">
            <a:off x="-6227264" y="3843174"/>
            <a:ext cx="8923662" cy="9101755"/>
            <a:chOff x="0" y="0"/>
            <a:chExt cx="11898217" cy="12135673"/>
          </a:xfrm>
        </p:grpSpPr>
        <p:sp>
          <p:nvSpPr>
            <p:cNvPr id="15" name="Freeform 15"/>
            <p:cNvSpPr/>
            <p:nvPr/>
          </p:nvSpPr>
          <p:spPr>
            <a:xfrm rot="-8610273">
              <a:off x="1559343" y="2443883"/>
              <a:ext cx="8343387" cy="7994481"/>
            </a:xfrm>
            <a:custGeom>
              <a:avLst/>
              <a:gdLst/>
              <a:ahLst/>
              <a:cxnLst/>
              <a:rect l="l" t="t" r="r" b="b"/>
              <a:pathLst>
                <a:path w="8343387" h="7994481">
                  <a:moveTo>
                    <a:pt x="0" y="0"/>
                  </a:moveTo>
                  <a:lnTo>
                    <a:pt x="8343386" y="0"/>
                  </a:lnTo>
                  <a:lnTo>
                    <a:pt x="8343386" y="7994481"/>
                  </a:lnTo>
                  <a:lnTo>
                    <a:pt x="0" y="799448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16" name="Freeform 16"/>
            <p:cNvSpPr/>
            <p:nvPr/>
          </p:nvSpPr>
          <p:spPr>
            <a:xfrm rot="10254718">
              <a:off x="3650999" y="870024"/>
              <a:ext cx="7712029" cy="7389526"/>
            </a:xfrm>
            <a:custGeom>
              <a:avLst/>
              <a:gdLst/>
              <a:ahLst/>
              <a:cxnLst/>
              <a:rect l="l" t="t" r="r" b="b"/>
              <a:pathLst>
                <a:path w="7712029" h="7389526">
                  <a:moveTo>
                    <a:pt x="0" y="0"/>
                  </a:moveTo>
                  <a:lnTo>
                    <a:pt x="7712028" y="0"/>
                  </a:lnTo>
                  <a:lnTo>
                    <a:pt x="7712028" y="7389525"/>
                  </a:lnTo>
                  <a:lnTo>
                    <a:pt x="0" y="73895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17" name="Freeform 17"/>
            <p:cNvSpPr/>
            <p:nvPr/>
          </p:nvSpPr>
          <p:spPr>
            <a:xfrm rot="-5917859">
              <a:off x="5431337" y="455071"/>
              <a:ext cx="5222062" cy="5003685"/>
            </a:xfrm>
            <a:custGeom>
              <a:avLst/>
              <a:gdLst/>
              <a:ahLst/>
              <a:cxnLst/>
              <a:rect l="l" t="t" r="r" b="b"/>
              <a:pathLst>
                <a:path w="5222062" h="5003685">
                  <a:moveTo>
                    <a:pt x="0" y="0"/>
                  </a:moveTo>
                  <a:lnTo>
                    <a:pt x="5222062" y="0"/>
                  </a:lnTo>
                  <a:lnTo>
                    <a:pt x="5222062" y="5003685"/>
                  </a:lnTo>
                  <a:lnTo>
                    <a:pt x="0" y="50036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grpSp>
      <p:sp>
        <p:nvSpPr>
          <p:cNvPr id="18" name="TextBox 18"/>
          <p:cNvSpPr txBox="1"/>
          <p:nvPr/>
        </p:nvSpPr>
        <p:spPr>
          <a:xfrm>
            <a:off x="1566840" y="1686076"/>
            <a:ext cx="14839131" cy="733420"/>
          </a:xfrm>
          <a:prstGeom prst="rect">
            <a:avLst/>
          </a:prstGeom>
        </p:spPr>
        <p:txBody>
          <a:bodyPr lIns="0" tIns="0" rIns="0" bIns="0" rtlCol="0" anchor="t">
            <a:spAutoFit/>
          </a:bodyPr>
          <a:lstStyle/>
          <a:p>
            <a:pPr algn="ctr">
              <a:lnSpc>
                <a:spcPts val="6300"/>
              </a:lnSpc>
              <a:spcBef>
                <a:spcPct val="0"/>
              </a:spcBef>
            </a:pPr>
            <a:r>
              <a:rPr lang="en-US" sz="3500" spc="157">
                <a:solidFill>
                  <a:srgbClr val="05726B"/>
                </a:solidFill>
                <a:latin typeface="Open Sans 1"/>
              </a:rPr>
              <a:t>“The anxiety that surrounds families and patients can be intense”</a:t>
            </a:r>
          </a:p>
        </p:txBody>
      </p:sp>
      <p:grpSp>
        <p:nvGrpSpPr>
          <p:cNvPr id="19" name="Group 19"/>
          <p:cNvGrpSpPr/>
          <p:nvPr/>
        </p:nvGrpSpPr>
        <p:grpSpPr>
          <a:xfrm>
            <a:off x="13255324" y="9121603"/>
            <a:ext cx="4854523" cy="964975"/>
            <a:chOff x="0" y="0"/>
            <a:chExt cx="6472698" cy="1286633"/>
          </a:xfrm>
        </p:grpSpPr>
        <p:grpSp>
          <p:nvGrpSpPr>
            <p:cNvPr id="20" name="Group 20"/>
            <p:cNvGrpSpPr/>
            <p:nvPr/>
          </p:nvGrpSpPr>
          <p:grpSpPr>
            <a:xfrm>
              <a:off x="3382540" y="0"/>
              <a:ext cx="30527" cy="1286633"/>
              <a:chOff x="0" y="0"/>
              <a:chExt cx="85578" cy="3606885"/>
            </a:xfrm>
          </p:grpSpPr>
          <p:sp>
            <p:nvSpPr>
              <p:cNvPr id="21" name="Freeform 21"/>
              <p:cNvSpPr/>
              <p:nvPr/>
            </p:nvSpPr>
            <p:spPr>
              <a:xfrm>
                <a:off x="-127" y="-127"/>
                <a:ext cx="107061" cy="3628390"/>
              </a:xfrm>
              <a:custGeom>
                <a:avLst/>
                <a:gdLst/>
                <a:ahLst/>
                <a:cxnLst/>
                <a:rect l="l" t="t" r="r" b="b"/>
                <a:pathLst>
                  <a:path w="107061" h="3628390">
                    <a:moveTo>
                      <a:pt x="84963" y="42291"/>
                    </a:moveTo>
                    <a:lnTo>
                      <a:pt x="106934" y="3585591"/>
                    </a:lnTo>
                    <a:cubicBezTo>
                      <a:pt x="107061" y="3608959"/>
                      <a:pt x="88265" y="3628136"/>
                      <a:pt x="64770" y="3628263"/>
                    </a:cubicBezTo>
                    <a:cubicBezTo>
                      <a:pt x="41275" y="3628390"/>
                      <a:pt x="22225" y="3609594"/>
                      <a:pt x="22098" y="3586099"/>
                    </a:cubicBezTo>
                    <a:lnTo>
                      <a:pt x="127" y="42799"/>
                    </a:lnTo>
                    <a:cubicBezTo>
                      <a:pt x="0" y="19431"/>
                      <a:pt x="18796" y="254"/>
                      <a:pt x="42291" y="127"/>
                    </a:cubicBezTo>
                    <a:cubicBezTo>
                      <a:pt x="65786" y="0"/>
                      <a:pt x="84709" y="18796"/>
                      <a:pt x="84963" y="42291"/>
                    </a:cubicBezTo>
                    <a:close/>
                  </a:path>
                </a:pathLst>
              </a:custGeom>
              <a:solidFill>
                <a:srgbClr val="15A69A"/>
              </a:solidFill>
            </p:spPr>
            <p:txBody>
              <a:bodyPr/>
              <a:lstStyle/>
              <a:p>
                <a:endParaRPr lang="nl-NL"/>
              </a:p>
            </p:txBody>
          </p:sp>
        </p:grpSp>
        <p:grpSp>
          <p:nvGrpSpPr>
            <p:cNvPr id="22" name="Group 22"/>
            <p:cNvGrpSpPr/>
            <p:nvPr/>
          </p:nvGrpSpPr>
          <p:grpSpPr>
            <a:xfrm>
              <a:off x="3746085" y="41243"/>
              <a:ext cx="2726612" cy="1234151"/>
              <a:chOff x="0" y="0"/>
              <a:chExt cx="7643652" cy="3459758"/>
            </a:xfrm>
          </p:grpSpPr>
          <p:sp>
            <p:nvSpPr>
              <p:cNvPr id="23" name="Freeform 23"/>
              <p:cNvSpPr/>
              <p:nvPr/>
            </p:nvSpPr>
            <p:spPr>
              <a:xfrm>
                <a:off x="0" y="0"/>
                <a:ext cx="7643622" cy="3459734"/>
              </a:xfrm>
              <a:custGeom>
                <a:avLst/>
                <a:gdLst/>
                <a:ahLst/>
                <a:cxnLst/>
                <a:rect l="l" t="t" r="r" b="b"/>
                <a:pathLst>
                  <a:path w="7643622" h="3459734">
                    <a:moveTo>
                      <a:pt x="0" y="0"/>
                    </a:moveTo>
                    <a:lnTo>
                      <a:pt x="7643622" y="0"/>
                    </a:lnTo>
                    <a:lnTo>
                      <a:pt x="7643622" y="3459734"/>
                    </a:lnTo>
                    <a:lnTo>
                      <a:pt x="0" y="3459734"/>
                    </a:lnTo>
                    <a:lnTo>
                      <a:pt x="0" y="0"/>
                    </a:lnTo>
                    <a:close/>
                  </a:path>
                </a:pathLst>
              </a:custGeom>
              <a:blipFill>
                <a:blip r:embed="rId3"/>
                <a:stretch>
                  <a:fillRect/>
                </a:stretch>
              </a:blipFill>
            </p:spPr>
            <p:txBody>
              <a:bodyPr/>
              <a:lstStyle/>
              <a:p>
                <a:endParaRPr lang="nl-NL"/>
              </a:p>
            </p:txBody>
          </p:sp>
        </p:grpSp>
        <p:sp>
          <p:nvSpPr>
            <p:cNvPr id="24" name="Freeform 24"/>
            <p:cNvSpPr/>
            <p:nvPr/>
          </p:nvSpPr>
          <p:spPr>
            <a:xfrm>
              <a:off x="0" y="157969"/>
              <a:ext cx="3286391" cy="1000700"/>
            </a:xfrm>
            <a:custGeom>
              <a:avLst/>
              <a:gdLst/>
              <a:ahLst/>
              <a:cxnLst/>
              <a:rect l="l" t="t" r="r" b="b"/>
              <a:pathLst>
                <a:path w="3286391" h="1000700">
                  <a:moveTo>
                    <a:pt x="0" y="0"/>
                  </a:moveTo>
                  <a:lnTo>
                    <a:pt x="3286391" y="0"/>
                  </a:lnTo>
                  <a:lnTo>
                    <a:pt x="3286391" y="1000700"/>
                  </a:lnTo>
                  <a:lnTo>
                    <a:pt x="0" y="1000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726B"/>
        </a:solidFill>
        <a:effectLst/>
      </p:bgPr>
    </p:bg>
    <p:spTree>
      <p:nvGrpSpPr>
        <p:cNvPr id="1" name=""/>
        <p:cNvGrpSpPr/>
        <p:nvPr/>
      </p:nvGrpSpPr>
      <p:grpSpPr>
        <a:xfrm>
          <a:off x="0" y="0"/>
          <a:ext cx="0" cy="0"/>
          <a:chOff x="0" y="0"/>
          <a:chExt cx="0" cy="0"/>
        </a:xfrm>
      </p:grpSpPr>
      <p:sp>
        <p:nvSpPr>
          <p:cNvPr id="2" name="TextBox 2"/>
          <p:cNvSpPr txBox="1"/>
          <p:nvPr/>
        </p:nvSpPr>
        <p:spPr>
          <a:xfrm>
            <a:off x="13007340" y="9542145"/>
            <a:ext cx="3931920" cy="494348"/>
          </a:xfrm>
          <a:prstGeom prst="rect">
            <a:avLst/>
          </a:prstGeom>
        </p:spPr>
        <p:txBody>
          <a:bodyPr lIns="0" tIns="0" rIns="0" bIns="0" rtlCol="0" anchor="t">
            <a:spAutoFit/>
          </a:bodyPr>
          <a:lstStyle/>
          <a:p>
            <a:pPr algn="r">
              <a:lnSpc>
                <a:spcPts val="1620"/>
              </a:lnSpc>
            </a:pPr>
            <a:r>
              <a:rPr lang="en-US" sz="1350" spc="225">
                <a:solidFill>
                  <a:srgbClr val="767171"/>
                </a:solidFill>
                <a:latin typeface="Univers Light"/>
              </a:rPr>
              <a:t>6</a:t>
            </a:r>
          </a:p>
        </p:txBody>
      </p:sp>
      <p:sp>
        <p:nvSpPr>
          <p:cNvPr id="3" name="TextBox 3"/>
          <p:cNvSpPr txBox="1"/>
          <p:nvPr/>
        </p:nvSpPr>
        <p:spPr>
          <a:xfrm>
            <a:off x="6726806" y="400050"/>
            <a:ext cx="5369579" cy="1085850"/>
          </a:xfrm>
          <a:prstGeom prst="rect">
            <a:avLst/>
          </a:prstGeom>
        </p:spPr>
        <p:txBody>
          <a:bodyPr lIns="0" tIns="0" rIns="0" bIns="0" rtlCol="0" anchor="t">
            <a:spAutoFit/>
          </a:bodyPr>
          <a:lstStyle/>
          <a:p>
            <a:pPr algn="l">
              <a:lnSpc>
                <a:spcPts val="9000"/>
              </a:lnSpc>
            </a:pPr>
            <a:r>
              <a:rPr lang="en-US" sz="6000" spc="206">
                <a:solidFill>
                  <a:srgbClr val="D8ECE7"/>
                </a:solidFill>
                <a:latin typeface="Open Sans 1"/>
              </a:rPr>
              <a:t>Immunisation</a:t>
            </a:r>
          </a:p>
        </p:txBody>
      </p:sp>
      <p:grpSp>
        <p:nvGrpSpPr>
          <p:cNvPr id="4" name="Group 4"/>
          <p:cNvGrpSpPr/>
          <p:nvPr/>
        </p:nvGrpSpPr>
        <p:grpSpPr>
          <a:xfrm>
            <a:off x="13228430" y="9121603"/>
            <a:ext cx="4854523" cy="964975"/>
            <a:chOff x="0" y="0"/>
            <a:chExt cx="6472698" cy="1286633"/>
          </a:xfrm>
        </p:grpSpPr>
        <p:grpSp>
          <p:nvGrpSpPr>
            <p:cNvPr id="5" name="Group 5"/>
            <p:cNvGrpSpPr/>
            <p:nvPr/>
          </p:nvGrpSpPr>
          <p:grpSpPr>
            <a:xfrm>
              <a:off x="3382540" y="0"/>
              <a:ext cx="30527" cy="1286633"/>
              <a:chOff x="0" y="0"/>
              <a:chExt cx="85578" cy="3606885"/>
            </a:xfrm>
          </p:grpSpPr>
          <p:sp>
            <p:nvSpPr>
              <p:cNvPr id="6" name="Freeform 6"/>
              <p:cNvSpPr/>
              <p:nvPr/>
            </p:nvSpPr>
            <p:spPr>
              <a:xfrm>
                <a:off x="-127" y="-127"/>
                <a:ext cx="107061" cy="3628390"/>
              </a:xfrm>
              <a:custGeom>
                <a:avLst/>
                <a:gdLst/>
                <a:ahLst/>
                <a:cxnLst/>
                <a:rect l="l" t="t" r="r" b="b"/>
                <a:pathLst>
                  <a:path w="107061" h="3628390">
                    <a:moveTo>
                      <a:pt x="84963" y="42291"/>
                    </a:moveTo>
                    <a:lnTo>
                      <a:pt x="106934" y="3585591"/>
                    </a:lnTo>
                    <a:cubicBezTo>
                      <a:pt x="107061" y="3608959"/>
                      <a:pt x="88265" y="3628136"/>
                      <a:pt x="64770" y="3628263"/>
                    </a:cubicBezTo>
                    <a:cubicBezTo>
                      <a:pt x="41275" y="3628390"/>
                      <a:pt x="22225" y="3609594"/>
                      <a:pt x="22098" y="3586099"/>
                    </a:cubicBezTo>
                    <a:lnTo>
                      <a:pt x="127" y="42799"/>
                    </a:lnTo>
                    <a:cubicBezTo>
                      <a:pt x="0" y="19431"/>
                      <a:pt x="18796" y="254"/>
                      <a:pt x="42291" y="127"/>
                    </a:cubicBezTo>
                    <a:cubicBezTo>
                      <a:pt x="65786" y="0"/>
                      <a:pt x="84709" y="18796"/>
                      <a:pt x="84963" y="42291"/>
                    </a:cubicBezTo>
                    <a:close/>
                  </a:path>
                </a:pathLst>
              </a:custGeom>
              <a:solidFill>
                <a:srgbClr val="15A69A"/>
              </a:solidFill>
            </p:spPr>
            <p:txBody>
              <a:bodyPr/>
              <a:lstStyle/>
              <a:p>
                <a:endParaRPr lang="nl-NL"/>
              </a:p>
            </p:txBody>
          </p:sp>
        </p:grpSp>
        <p:grpSp>
          <p:nvGrpSpPr>
            <p:cNvPr id="7" name="Group 7"/>
            <p:cNvGrpSpPr/>
            <p:nvPr/>
          </p:nvGrpSpPr>
          <p:grpSpPr>
            <a:xfrm>
              <a:off x="3746085" y="41243"/>
              <a:ext cx="2726612" cy="1234151"/>
              <a:chOff x="0" y="0"/>
              <a:chExt cx="7643652" cy="3459758"/>
            </a:xfrm>
          </p:grpSpPr>
          <p:sp>
            <p:nvSpPr>
              <p:cNvPr id="8" name="Freeform 8"/>
              <p:cNvSpPr/>
              <p:nvPr/>
            </p:nvSpPr>
            <p:spPr>
              <a:xfrm>
                <a:off x="0" y="0"/>
                <a:ext cx="7643622" cy="3459734"/>
              </a:xfrm>
              <a:custGeom>
                <a:avLst/>
                <a:gdLst/>
                <a:ahLst/>
                <a:cxnLst/>
                <a:rect l="l" t="t" r="r" b="b"/>
                <a:pathLst>
                  <a:path w="7643622" h="3459734">
                    <a:moveTo>
                      <a:pt x="0" y="0"/>
                    </a:moveTo>
                    <a:lnTo>
                      <a:pt x="7643622" y="0"/>
                    </a:lnTo>
                    <a:lnTo>
                      <a:pt x="7643622" y="3459734"/>
                    </a:lnTo>
                    <a:lnTo>
                      <a:pt x="0" y="3459734"/>
                    </a:lnTo>
                    <a:lnTo>
                      <a:pt x="0" y="0"/>
                    </a:lnTo>
                    <a:close/>
                  </a:path>
                </a:pathLst>
              </a:custGeom>
              <a:blipFill>
                <a:blip r:embed="rId3"/>
                <a:stretch>
                  <a:fillRect/>
                </a:stretch>
              </a:blipFill>
            </p:spPr>
            <p:txBody>
              <a:bodyPr/>
              <a:lstStyle/>
              <a:p>
                <a:endParaRPr lang="nl-NL"/>
              </a:p>
            </p:txBody>
          </p:sp>
        </p:grpSp>
        <p:sp>
          <p:nvSpPr>
            <p:cNvPr id="9" name="Freeform 9"/>
            <p:cNvSpPr/>
            <p:nvPr/>
          </p:nvSpPr>
          <p:spPr>
            <a:xfrm>
              <a:off x="0" y="157969"/>
              <a:ext cx="3286391" cy="1000700"/>
            </a:xfrm>
            <a:custGeom>
              <a:avLst/>
              <a:gdLst/>
              <a:ahLst/>
              <a:cxnLst/>
              <a:rect l="l" t="t" r="r" b="b"/>
              <a:pathLst>
                <a:path w="3286391" h="1000700">
                  <a:moveTo>
                    <a:pt x="0" y="0"/>
                  </a:moveTo>
                  <a:lnTo>
                    <a:pt x="3286391" y="0"/>
                  </a:lnTo>
                  <a:lnTo>
                    <a:pt x="3286391" y="1000700"/>
                  </a:lnTo>
                  <a:lnTo>
                    <a:pt x="0" y="1000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grpSp>
      <p:grpSp>
        <p:nvGrpSpPr>
          <p:cNvPr id="10" name="Group 10"/>
          <p:cNvGrpSpPr/>
          <p:nvPr/>
        </p:nvGrpSpPr>
        <p:grpSpPr>
          <a:xfrm>
            <a:off x="-1447421" y="7432524"/>
            <a:ext cx="3653963" cy="365396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9B00"/>
            </a:solidFill>
          </p:spPr>
          <p:txBody>
            <a:bodyPr/>
            <a:lstStyle/>
            <a:p>
              <a:endParaRPr lang="nl-NL"/>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grpSp>
        <p:nvGrpSpPr>
          <p:cNvPr id="13" name="Group 13"/>
          <p:cNvGrpSpPr/>
          <p:nvPr/>
        </p:nvGrpSpPr>
        <p:grpSpPr>
          <a:xfrm>
            <a:off x="15863867" y="850707"/>
            <a:ext cx="4848267" cy="48482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A69A"/>
            </a:solidFill>
          </p:spPr>
          <p:txBody>
            <a:bodyPr/>
            <a:lstStyle/>
            <a:p>
              <a:endParaRPr lang="nl-NL"/>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sp>
        <p:nvSpPr>
          <p:cNvPr id="16" name="Freeform 16"/>
          <p:cNvSpPr/>
          <p:nvPr/>
        </p:nvSpPr>
        <p:spPr>
          <a:xfrm>
            <a:off x="15120653" y="-2238080"/>
            <a:ext cx="4822337" cy="4822337"/>
          </a:xfrm>
          <a:custGeom>
            <a:avLst/>
            <a:gdLst/>
            <a:ahLst/>
            <a:cxnLst/>
            <a:rect l="l" t="t" r="r" b="b"/>
            <a:pathLst>
              <a:path w="4822337" h="4822337">
                <a:moveTo>
                  <a:pt x="0" y="0"/>
                </a:moveTo>
                <a:lnTo>
                  <a:pt x="4822337" y="0"/>
                </a:lnTo>
                <a:lnTo>
                  <a:pt x="4822337" y="4822337"/>
                </a:lnTo>
                <a:lnTo>
                  <a:pt x="0" y="4822337"/>
                </a:lnTo>
                <a:lnTo>
                  <a:pt x="0" y="0"/>
                </a:lnTo>
                <a:close/>
              </a:path>
            </a:pathLst>
          </a:custGeom>
          <a:blipFill>
            <a:blip r:embed="rId6"/>
            <a:stretch>
              <a:fillRect/>
            </a:stretch>
          </a:blipFill>
        </p:spPr>
        <p:txBody>
          <a:bodyPr/>
          <a:lstStyle/>
          <a:p>
            <a:endParaRPr lang="nl-NL"/>
          </a:p>
        </p:txBody>
      </p:sp>
      <p:grpSp>
        <p:nvGrpSpPr>
          <p:cNvPr id="17" name="Group 17"/>
          <p:cNvGrpSpPr/>
          <p:nvPr/>
        </p:nvGrpSpPr>
        <p:grpSpPr>
          <a:xfrm>
            <a:off x="8270857" y="4443805"/>
            <a:ext cx="5160286" cy="5160286"/>
            <a:chOff x="0" y="0"/>
            <a:chExt cx="812800" cy="812800"/>
          </a:xfrm>
        </p:grpSpPr>
        <p:sp>
          <p:nvSpPr>
            <p:cNvPr id="18" name="Freeform 18" descr="Needle and vial"/>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41981" t="-8108" r="-20180"/>
              </a:stretch>
            </a:blipFill>
          </p:spPr>
          <p:txBody>
            <a:bodyPr/>
            <a:lstStyle/>
            <a:p>
              <a:endParaRPr lang="nl-NL"/>
            </a:p>
          </p:txBody>
        </p:sp>
      </p:grpSp>
      <p:grpSp>
        <p:nvGrpSpPr>
          <p:cNvPr id="19" name="Group 19"/>
          <p:cNvGrpSpPr/>
          <p:nvPr/>
        </p:nvGrpSpPr>
        <p:grpSpPr>
          <a:xfrm>
            <a:off x="3381090" y="1793359"/>
            <a:ext cx="6430062" cy="643006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A69A"/>
            </a:solidFill>
          </p:spPr>
          <p:txBody>
            <a:bodyPr/>
            <a:lstStyle/>
            <a:p>
              <a:endParaRPr lang="nl-NL"/>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sp>
        <p:nvSpPr>
          <p:cNvPr id="22" name="TextBox 22"/>
          <p:cNvSpPr txBox="1"/>
          <p:nvPr/>
        </p:nvSpPr>
        <p:spPr>
          <a:xfrm>
            <a:off x="3546138" y="3274841"/>
            <a:ext cx="6099965" cy="3467100"/>
          </a:xfrm>
          <a:prstGeom prst="rect">
            <a:avLst/>
          </a:prstGeom>
        </p:spPr>
        <p:txBody>
          <a:bodyPr lIns="0" tIns="0" rIns="0" bIns="0" rtlCol="0" anchor="t">
            <a:spAutoFit/>
          </a:bodyPr>
          <a:lstStyle/>
          <a:p>
            <a:pPr algn="ctr">
              <a:lnSpc>
                <a:spcPts val="3960"/>
              </a:lnSpc>
              <a:spcBef>
                <a:spcPct val="0"/>
              </a:spcBef>
            </a:pPr>
            <a:r>
              <a:rPr lang="en-US" sz="3300" spc="550">
                <a:solidFill>
                  <a:srgbClr val="D8ECE7"/>
                </a:solidFill>
                <a:latin typeface="Open Sans 1"/>
              </a:rPr>
              <a:t>“How do we expect immunisation programs to work if people do </a:t>
            </a:r>
            <a:r>
              <a:rPr lang="en-US" sz="3300" spc="550">
                <a:solidFill>
                  <a:srgbClr val="D8ECE7"/>
                </a:solidFill>
                <a:latin typeface="Open Sans 1 Bold"/>
              </a:rPr>
              <a:t>not</a:t>
            </a:r>
            <a:r>
              <a:rPr lang="en-US" sz="3300" spc="550">
                <a:solidFill>
                  <a:srgbClr val="D8ECE7"/>
                </a:solidFill>
                <a:latin typeface="Open Sans 1"/>
              </a:rPr>
              <a:t> </a:t>
            </a:r>
            <a:r>
              <a:rPr lang="en-US" sz="3300" spc="550">
                <a:solidFill>
                  <a:srgbClr val="D8ECE7"/>
                </a:solidFill>
                <a:latin typeface="Open Sans 1 Bold"/>
              </a:rPr>
              <a:t>understand</a:t>
            </a:r>
            <a:r>
              <a:rPr lang="en-US" sz="3300" spc="550">
                <a:solidFill>
                  <a:srgbClr val="D8ECE7"/>
                </a:solidFill>
                <a:latin typeface="Open Sans 1"/>
              </a:rPr>
              <a:t> what they are being protected against”</a:t>
            </a:r>
          </a:p>
        </p:txBody>
      </p:sp>
      <p:sp>
        <p:nvSpPr>
          <p:cNvPr id="23" name="Freeform 23"/>
          <p:cNvSpPr/>
          <p:nvPr/>
        </p:nvSpPr>
        <p:spPr>
          <a:xfrm>
            <a:off x="-2336022" y="5318325"/>
            <a:ext cx="3939975" cy="3939975"/>
          </a:xfrm>
          <a:custGeom>
            <a:avLst/>
            <a:gdLst/>
            <a:ahLst/>
            <a:cxnLst/>
            <a:rect l="l" t="t" r="r" b="b"/>
            <a:pathLst>
              <a:path w="3939975" h="3939975">
                <a:moveTo>
                  <a:pt x="0" y="0"/>
                </a:moveTo>
                <a:lnTo>
                  <a:pt x="3939975" y="0"/>
                </a:lnTo>
                <a:lnTo>
                  <a:pt x="3939975" y="3939975"/>
                </a:lnTo>
                <a:lnTo>
                  <a:pt x="0" y="3939975"/>
                </a:lnTo>
                <a:lnTo>
                  <a:pt x="0" y="0"/>
                </a:lnTo>
                <a:close/>
              </a:path>
            </a:pathLst>
          </a:custGeom>
          <a:blipFill>
            <a:blip r:embed="rId6"/>
            <a:stretch>
              <a:fillRect/>
            </a:stretch>
          </a:blipFill>
        </p:spPr>
        <p:txBody>
          <a:bodyPr/>
          <a:lstStyle/>
          <a:p>
            <a:endParaRPr lang="nl-NL"/>
          </a:p>
        </p:txBody>
      </p:sp>
      <p:sp>
        <p:nvSpPr>
          <p:cNvPr id="24" name="AutoShape 24"/>
          <p:cNvSpPr/>
          <p:nvPr/>
        </p:nvSpPr>
        <p:spPr>
          <a:xfrm>
            <a:off x="6726806" y="1485900"/>
            <a:ext cx="5214182" cy="0"/>
          </a:xfrm>
          <a:prstGeom prst="line">
            <a:avLst/>
          </a:prstGeom>
          <a:ln w="76200" cap="rnd">
            <a:solidFill>
              <a:srgbClr val="E69B00"/>
            </a:solidFill>
            <a:prstDash val="solid"/>
            <a:headEnd type="none" w="sm" len="sm"/>
            <a:tailEnd type="none" w="sm" len="sm"/>
          </a:ln>
        </p:spPr>
        <p:txBody>
          <a:bodyPr/>
          <a:lstStyle/>
          <a:p>
            <a:endParaRPr lang="nl-N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726B"/>
        </a:solidFill>
        <a:effectLst/>
      </p:bgPr>
    </p:bg>
    <p:spTree>
      <p:nvGrpSpPr>
        <p:cNvPr id="1" name=""/>
        <p:cNvGrpSpPr/>
        <p:nvPr/>
      </p:nvGrpSpPr>
      <p:grpSpPr>
        <a:xfrm>
          <a:off x="0" y="0"/>
          <a:ext cx="0" cy="0"/>
          <a:chOff x="0" y="0"/>
          <a:chExt cx="0" cy="0"/>
        </a:xfrm>
      </p:grpSpPr>
      <p:sp>
        <p:nvSpPr>
          <p:cNvPr id="2" name="Freeform 2"/>
          <p:cNvSpPr/>
          <p:nvPr/>
        </p:nvSpPr>
        <p:spPr>
          <a:xfrm>
            <a:off x="-1970181" y="3904466"/>
            <a:ext cx="3939975" cy="3939975"/>
          </a:xfrm>
          <a:custGeom>
            <a:avLst/>
            <a:gdLst/>
            <a:ahLst/>
            <a:cxnLst/>
            <a:rect l="l" t="t" r="r" b="b"/>
            <a:pathLst>
              <a:path w="3939975" h="3939975">
                <a:moveTo>
                  <a:pt x="0" y="0"/>
                </a:moveTo>
                <a:lnTo>
                  <a:pt x="3939975" y="0"/>
                </a:lnTo>
                <a:lnTo>
                  <a:pt x="3939975" y="3939975"/>
                </a:lnTo>
                <a:lnTo>
                  <a:pt x="0" y="3939975"/>
                </a:lnTo>
                <a:lnTo>
                  <a:pt x="0" y="0"/>
                </a:lnTo>
                <a:close/>
              </a:path>
            </a:pathLst>
          </a:custGeom>
          <a:blipFill>
            <a:blip r:embed="rId3"/>
            <a:stretch>
              <a:fillRect/>
            </a:stretch>
          </a:blipFill>
        </p:spPr>
        <p:txBody>
          <a:bodyPr/>
          <a:lstStyle/>
          <a:p>
            <a:endParaRPr lang="nl-NL"/>
          </a:p>
        </p:txBody>
      </p:sp>
      <p:grpSp>
        <p:nvGrpSpPr>
          <p:cNvPr id="3" name="Group 3"/>
          <p:cNvGrpSpPr/>
          <p:nvPr/>
        </p:nvGrpSpPr>
        <p:grpSpPr>
          <a:xfrm>
            <a:off x="280992" y="4491886"/>
            <a:ext cx="6430062" cy="64300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A69A"/>
            </a:solidFill>
          </p:spPr>
          <p:txBody>
            <a:bodyPr/>
            <a:lstStyle/>
            <a:p>
              <a:endParaRPr lang="nl-NL"/>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sp>
        <p:nvSpPr>
          <p:cNvPr id="6" name="AutoShape 6"/>
          <p:cNvSpPr/>
          <p:nvPr/>
        </p:nvSpPr>
        <p:spPr>
          <a:xfrm flipH="1" flipV="1">
            <a:off x="-194" y="9810750"/>
            <a:ext cx="18288388" cy="0"/>
          </a:xfrm>
          <a:prstGeom prst="line">
            <a:avLst/>
          </a:prstGeom>
          <a:ln w="952500" cap="flat">
            <a:solidFill>
              <a:srgbClr val="D8ECE7"/>
            </a:solidFill>
            <a:prstDash val="solid"/>
            <a:headEnd type="none" w="sm" len="sm"/>
            <a:tailEnd type="none" w="sm" len="sm"/>
          </a:ln>
        </p:spPr>
        <p:txBody>
          <a:bodyPr/>
          <a:lstStyle/>
          <a:p>
            <a:endParaRPr lang="nl-NL"/>
          </a:p>
        </p:txBody>
      </p:sp>
      <p:grpSp>
        <p:nvGrpSpPr>
          <p:cNvPr id="7" name="Group 7"/>
          <p:cNvGrpSpPr/>
          <p:nvPr/>
        </p:nvGrpSpPr>
        <p:grpSpPr>
          <a:xfrm>
            <a:off x="16038239" y="2870065"/>
            <a:ext cx="3653963" cy="36539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9B00"/>
            </a:solidFill>
          </p:spPr>
          <p:txBody>
            <a:bodyPr/>
            <a:lstStyle/>
            <a:p>
              <a:endParaRPr lang="nl-NL"/>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sp>
        <p:nvSpPr>
          <p:cNvPr id="10" name="Freeform 10"/>
          <p:cNvSpPr/>
          <p:nvPr/>
        </p:nvSpPr>
        <p:spPr>
          <a:xfrm>
            <a:off x="14068252" y="551911"/>
            <a:ext cx="3939975" cy="3939975"/>
          </a:xfrm>
          <a:custGeom>
            <a:avLst/>
            <a:gdLst/>
            <a:ahLst/>
            <a:cxnLst/>
            <a:rect l="l" t="t" r="r" b="b"/>
            <a:pathLst>
              <a:path w="3939975" h="3939975">
                <a:moveTo>
                  <a:pt x="0" y="0"/>
                </a:moveTo>
                <a:lnTo>
                  <a:pt x="3939975" y="0"/>
                </a:lnTo>
                <a:lnTo>
                  <a:pt x="3939975" y="3939975"/>
                </a:lnTo>
                <a:lnTo>
                  <a:pt x="0" y="3939975"/>
                </a:lnTo>
                <a:lnTo>
                  <a:pt x="0" y="0"/>
                </a:lnTo>
                <a:close/>
              </a:path>
            </a:pathLst>
          </a:custGeom>
          <a:blipFill>
            <a:blip r:embed="rId3"/>
            <a:stretch>
              <a:fillRect/>
            </a:stretch>
          </a:blipFill>
        </p:spPr>
        <p:txBody>
          <a:bodyPr/>
          <a:lstStyle/>
          <a:p>
            <a:endParaRPr lang="nl-NL"/>
          </a:p>
        </p:txBody>
      </p:sp>
      <p:grpSp>
        <p:nvGrpSpPr>
          <p:cNvPr id="11" name="Group 11"/>
          <p:cNvGrpSpPr/>
          <p:nvPr/>
        </p:nvGrpSpPr>
        <p:grpSpPr>
          <a:xfrm>
            <a:off x="10685189" y="1276855"/>
            <a:ext cx="6430062" cy="643006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A69A"/>
            </a:solidFill>
          </p:spPr>
          <p:txBody>
            <a:bodyPr/>
            <a:lstStyle/>
            <a:p>
              <a:endParaRPr lang="nl-NL"/>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sp>
        <p:nvSpPr>
          <p:cNvPr id="14" name="Freeform 14"/>
          <p:cNvSpPr/>
          <p:nvPr/>
        </p:nvSpPr>
        <p:spPr>
          <a:xfrm>
            <a:off x="12165227" y="2608070"/>
            <a:ext cx="3469985" cy="3767632"/>
          </a:xfrm>
          <a:custGeom>
            <a:avLst/>
            <a:gdLst/>
            <a:ahLst/>
            <a:cxnLst/>
            <a:rect l="l" t="t" r="r" b="b"/>
            <a:pathLst>
              <a:path w="3469985" h="3767632">
                <a:moveTo>
                  <a:pt x="0" y="0"/>
                </a:moveTo>
                <a:lnTo>
                  <a:pt x="3469985" y="0"/>
                </a:lnTo>
                <a:lnTo>
                  <a:pt x="3469985" y="3767632"/>
                </a:lnTo>
                <a:lnTo>
                  <a:pt x="0" y="3767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5" name="TextBox 15"/>
          <p:cNvSpPr txBox="1"/>
          <p:nvPr/>
        </p:nvSpPr>
        <p:spPr>
          <a:xfrm>
            <a:off x="7194822" y="737235"/>
            <a:ext cx="3849470" cy="763905"/>
          </a:xfrm>
          <a:prstGeom prst="rect">
            <a:avLst/>
          </a:prstGeom>
        </p:spPr>
        <p:txBody>
          <a:bodyPr lIns="0" tIns="0" rIns="0" bIns="0" rtlCol="0" anchor="t">
            <a:spAutoFit/>
          </a:bodyPr>
          <a:lstStyle/>
          <a:p>
            <a:pPr algn="l">
              <a:lnSpc>
                <a:spcPts val="5759"/>
              </a:lnSpc>
            </a:pPr>
            <a:r>
              <a:rPr lang="en-US" sz="6000" spc="222">
                <a:solidFill>
                  <a:srgbClr val="D8ECE7"/>
                </a:solidFill>
                <a:latin typeface="Open Sans 1"/>
              </a:rPr>
              <a:t>Education </a:t>
            </a:r>
          </a:p>
        </p:txBody>
      </p:sp>
      <p:sp>
        <p:nvSpPr>
          <p:cNvPr id="16" name="TextBox 16"/>
          <p:cNvSpPr txBox="1"/>
          <p:nvPr/>
        </p:nvSpPr>
        <p:spPr>
          <a:xfrm>
            <a:off x="-194" y="9482138"/>
            <a:ext cx="18288194" cy="657225"/>
          </a:xfrm>
          <a:prstGeom prst="rect">
            <a:avLst/>
          </a:prstGeom>
        </p:spPr>
        <p:txBody>
          <a:bodyPr lIns="0" tIns="0" rIns="0" bIns="0" rtlCol="0" anchor="t">
            <a:spAutoFit/>
          </a:bodyPr>
          <a:lstStyle/>
          <a:p>
            <a:pPr algn="ctr">
              <a:lnSpc>
                <a:spcPts val="1739"/>
              </a:lnSpc>
              <a:spcBef>
                <a:spcPct val="0"/>
              </a:spcBef>
            </a:pPr>
            <a:r>
              <a:rPr lang="en-US" sz="1449" spc="240">
                <a:solidFill>
                  <a:srgbClr val="0C423A"/>
                </a:solidFill>
                <a:latin typeface="Open Sans 1 Light"/>
              </a:rPr>
              <a:t>Eric M. Hansen, Jakob Håkansson Eklund, Anna Hallén, Carmen Stockman Bjurhager, Emil Norrström, Adam Viman &amp; Eric L. Stocks (2018) Does Feeling Empathy Lead to Compassion Fatigue or Compassion Satisfaction? The Role of Time Perspective, The Journal of Psychology, 152:8, 630-645, </a:t>
            </a:r>
          </a:p>
          <a:p>
            <a:pPr algn="ctr">
              <a:lnSpc>
                <a:spcPts val="1739"/>
              </a:lnSpc>
              <a:spcBef>
                <a:spcPct val="0"/>
              </a:spcBef>
            </a:pPr>
            <a:r>
              <a:rPr lang="en-US" sz="1449" spc="241">
                <a:solidFill>
                  <a:srgbClr val="0C423A"/>
                </a:solidFill>
                <a:latin typeface="Open Sans 1 Light"/>
              </a:rPr>
              <a:t>DOI: 10.1080/00223980.2018.1495170. </a:t>
            </a:r>
          </a:p>
        </p:txBody>
      </p:sp>
      <p:sp>
        <p:nvSpPr>
          <p:cNvPr id="17" name="TextBox 17"/>
          <p:cNvSpPr txBox="1"/>
          <p:nvPr/>
        </p:nvSpPr>
        <p:spPr>
          <a:xfrm>
            <a:off x="1183426" y="2305857"/>
            <a:ext cx="9227361" cy="1257300"/>
          </a:xfrm>
          <a:prstGeom prst="rect">
            <a:avLst/>
          </a:prstGeom>
        </p:spPr>
        <p:txBody>
          <a:bodyPr lIns="0" tIns="0" rIns="0" bIns="0" rtlCol="0" anchor="t">
            <a:spAutoFit/>
          </a:bodyPr>
          <a:lstStyle/>
          <a:p>
            <a:pPr marL="604519" lvl="1" indent="-302260">
              <a:lnSpc>
                <a:spcPts val="3359"/>
              </a:lnSpc>
              <a:buFont typeface="Arial"/>
              <a:buChar char="•"/>
            </a:pPr>
            <a:r>
              <a:rPr lang="en-US" sz="2799" spc="466">
                <a:solidFill>
                  <a:srgbClr val="FFFFFF"/>
                </a:solidFill>
                <a:latin typeface="Open Sans 1 Light"/>
              </a:rPr>
              <a:t>Beyond education for families is the continued education for health professionals</a:t>
            </a:r>
          </a:p>
        </p:txBody>
      </p:sp>
      <p:sp>
        <p:nvSpPr>
          <p:cNvPr id="18" name="AutoShape 18"/>
          <p:cNvSpPr/>
          <p:nvPr/>
        </p:nvSpPr>
        <p:spPr>
          <a:xfrm>
            <a:off x="7194822" y="1539240"/>
            <a:ext cx="3800582" cy="0"/>
          </a:xfrm>
          <a:prstGeom prst="line">
            <a:avLst/>
          </a:prstGeom>
          <a:ln w="76200" cap="rnd">
            <a:solidFill>
              <a:srgbClr val="E69B00"/>
            </a:solidFill>
            <a:prstDash val="solid"/>
            <a:headEnd type="none" w="sm" len="sm"/>
            <a:tailEnd type="none" w="sm" len="sm"/>
          </a:ln>
        </p:spPr>
        <p:txBody>
          <a:bodyPr/>
          <a:lstStyle/>
          <a:p>
            <a:endParaRPr lang="nl-NL"/>
          </a:p>
        </p:txBody>
      </p:sp>
      <p:sp>
        <p:nvSpPr>
          <p:cNvPr id="19" name="TextBox 19"/>
          <p:cNvSpPr txBox="1"/>
          <p:nvPr/>
        </p:nvSpPr>
        <p:spPr>
          <a:xfrm>
            <a:off x="1021875" y="6415217"/>
            <a:ext cx="4775231" cy="1291700"/>
          </a:xfrm>
          <a:prstGeom prst="rect">
            <a:avLst/>
          </a:prstGeom>
        </p:spPr>
        <p:txBody>
          <a:bodyPr lIns="0" tIns="0" rIns="0" bIns="0" rtlCol="0" anchor="t">
            <a:spAutoFit/>
          </a:bodyPr>
          <a:lstStyle/>
          <a:p>
            <a:pPr algn="ctr">
              <a:lnSpc>
                <a:spcPts val="3359"/>
              </a:lnSpc>
              <a:spcBef>
                <a:spcPct val="0"/>
              </a:spcBef>
            </a:pPr>
            <a:r>
              <a:rPr lang="en-US" sz="2799" b="1" spc="466">
                <a:solidFill>
                  <a:srgbClr val="000000"/>
                </a:solidFill>
                <a:latin typeface="Open Sans 1 Light"/>
              </a:rPr>
              <a:t> </a:t>
            </a:r>
            <a:r>
              <a:rPr lang="en-US" sz="2799" b="1" spc="466">
                <a:solidFill>
                  <a:srgbClr val="D8ECE7"/>
                </a:solidFill>
                <a:latin typeface="Open Sans 1 Light"/>
              </a:rPr>
              <a:t>“Parents are eager to be informed by professionals”</a:t>
            </a:r>
          </a:p>
        </p:txBody>
      </p:sp>
      <p:grpSp>
        <p:nvGrpSpPr>
          <p:cNvPr id="30" name="Group 4">
            <a:extLst>
              <a:ext uri="{FF2B5EF4-FFF2-40B4-BE49-F238E27FC236}">
                <a16:creationId xmlns:a16="http://schemas.microsoft.com/office/drawing/2014/main" id="{605C3134-A705-CFD4-39E5-6E32210126EA}"/>
              </a:ext>
            </a:extLst>
          </p:cNvPr>
          <p:cNvGrpSpPr/>
          <p:nvPr/>
        </p:nvGrpSpPr>
        <p:grpSpPr>
          <a:xfrm>
            <a:off x="13242512" y="8229817"/>
            <a:ext cx="4854523" cy="964975"/>
            <a:chOff x="0" y="0"/>
            <a:chExt cx="6472698" cy="1286633"/>
          </a:xfrm>
        </p:grpSpPr>
        <p:grpSp>
          <p:nvGrpSpPr>
            <p:cNvPr id="31" name="Group 5">
              <a:extLst>
                <a:ext uri="{FF2B5EF4-FFF2-40B4-BE49-F238E27FC236}">
                  <a16:creationId xmlns:a16="http://schemas.microsoft.com/office/drawing/2014/main" id="{FFC343C0-2669-2279-B7DA-92191E9D32DD}"/>
                </a:ext>
              </a:extLst>
            </p:cNvPr>
            <p:cNvGrpSpPr/>
            <p:nvPr/>
          </p:nvGrpSpPr>
          <p:grpSpPr>
            <a:xfrm>
              <a:off x="3382540" y="0"/>
              <a:ext cx="30527" cy="1286633"/>
              <a:chOff x="0" y="0"/>
              <a:chExt cx="85578" cy="3606885"/>
            </a:xfrm>
          </p:grpSpPr>
          <p:sp>
            <p:nvSpPr>
              <p:cNvPr id="35" name="Freeform 6">
                <a:extLst>
                  <a:ext uri="{FF2B5EF4-FFF2-40B4-BE49-F238E27FC236}">
                    <a16:creationId xmlns:a16="http://schemas.microsoft.com/office/drawing/2014/main" id="{3059BD4D-A38F-8C0D-4CC9-7C6D30B3BA98}"/>
                  </a:ext>
                </a:extLst>
              </p:cNvPr>
              <p:cNvSpPr/>
              <p:nvPr/>
            </p:nvSpPr>
            <p:spPr>
              <a:xfrm>
                <a:off x="-127" y="-127"/>
                <a:ext cx="107061" cy="3628390"/>
              </a:xfrm>
              <a:custGeom>
                <a:avLst/>
                <a:gdLst/>
                <a:ahLst/>
                <a:cxnLst/>
                <a:rect l="l" t="t" r="r" b="b"/>
                <a:pathLst>
                  <a:path w="107061" h="3628390">
                    <a:moveTo>
                      <a:pt x="84963" y="42291"/>
                    </a:moveTo>
                    <a:lnTo>
                      <a:pt x="106934" y="3585591"/>
                    </a:lnTo>
                    <a:cubicBezTo>
                      <a:pt x="107061" y="3608959"/>
                      <a:pt x="88265" y="3628136"/>
                      <a:pt x="64770" y="3628263"/>
                    </a:cubicBezTo>
                    <a:cubicBezTo>
                      <a:pt x="41275" y="3628390"/>
                      <a:pt x="22225" y="3609594"/>
                      <a:pt x="22098" y="3586099"/>
                    </a:cubicBezTo>
                    <a:lnTo>
                      <a:pt x="127" y="42799"/>
                    </a:lnTo>
                    <a:cubicBezTo>
                      <a:pt x="0" y="19431"/>
                      <a:pt x="18796" y="254"/>
                      <a:pt x="42291" y="127"/>
                    </a:cubicBezTo>
                    <a:cubicBezTo>
                      <a:pt x="65786" y="0"/>
                      <a:pt x="84709" y="18796"/>
                      <a:pt x="84963" y="42291"/>
                    </a:cubicBezTo>
                    <a:close/>
                  </a:path>
                </a:pathLst>
              </a:custGeom>
              <a:solidFill>
                <a:srgbClr val="15A69A"/>
              </a:solidFill>
            </p:spPr>
            <p:txBody>
              <a:bodyPr/>
              <a:lstStyle/>
              <a:p>
                <a:endParaRPr lang="nl-NL"/>
              </a:p>
            </p:txBody>
          </p:sp>
        </p:grpSp>
        <p:grpSp>
          <p:nvGrpSpPr>
            <p:cNvPr id="32" name="Group 7">
              <a:extLst>
                <a:ext uri="{FF2B5EF4-FFF2-40B4-BE49-F238E27FC236}">
                  <a16:creationId xmlns:a16="http://schemas.microsoft.com/office/drawing/2014/main" id="{0960A3E2-6A16-97D0-A741-FC8D86B55575}"/>
                </a:ext>
              </a:extLst>
            </p:cNvPr>
            <p:cNvGrpSpPr/>
            <p:nvPr/>
          </p:nvGrpSpPr>
          <p:grpSpPr>
            <a:xfrm>
              <a:off x="3746085" y="41243"/>
              <a:ext cx="2726612" cy="1234151"/>
              <a:chOff x="0" y="0"/>
              <a:chExt cx="7643652" cy="3459758"/>
            </a:xfrm>
          </p:grpSpPr>
          <p:sp>
            <p:nvSpPr>
              <p:cNvPr id="34" name="Freeform 8">
                <a:extLst>
                  <a:ext uri="{FF2B5EF4-FFF2-40B4-BE49-F238E27FC236}">
                    <a16:creationId xmlns:a16="http://schemas.microsoft.com/office/drawing/2014/main" id="{98EAE5B8-68E0-4CD7-2B8A-51B5D935DB48}"/>
                  </a:ext>
                </a:extLst>
              </p:cNvPr>
              <p:cNvSpPr/>
              <p:nvPr/>
            </p:nvSpPr>
            <p:spPr>
              <a:xfrm>
                <a:off x="0" y="0"/>
                <a:ext cx="7643622" cy="3459734"/>
              </a:xfrm>
              <a:custGeom>
                <a:avLst/>
                <a:gdLst/>
                <a:ahLst/>
                <a:cxnLst/>
                <a:rect l="l" t="t" r="r" b="b"/>
                <a:pathLst>
                  <a:path w="7643622" h="3459734">
                    <a:moveTo>
                      <a:pt x="0" y="0"/>
                    </a:moveTo>
                    <a:lnTo>
                      <a:pt x="7643622" y="0"/>
                    </a:lnTo>
                    <a:lnTo>
                      <a:pt x="7643622" y="3459734"/>
                    </a:lnTo>
                    <a:lnTo>
                      <a:pt x="0" y="3459734"/>
                    </a:lnTo>
                    <a:lnTo>
                      <a:pt x="0" y="0"/>
                    </a:lnTo>
                    <a:close/>
                  </a:path>
                </a:pathLst>
              </a:custGeom>
              <a:blipFill>
                <a:blip r:embed="rId6"/>
                <a:stretch>
                  <a:fillRect/>
                </a:stretch>
              </a:blipFill>
            </p:spPr>
            <p:txBody>
              <a:bodyPr/>
              <a:lstStyle/>
              <a:p>
                <a:endParaRPr lang="nl-NL"/>
              </a:p>
            </p:txBody>
          </p:sp>
        </p:grpSp>
        <p:sp>
          <p:nvSpPr>
            <p:cNvPr id="33" name="Freeform 9">
              <a:extLst>
                <a:ext uri="{FF2B5EF4-FFF2-40B4-BE49-F238E27FC236}">
                  <a16:creationId xmlns:a16="http://schemas.microsoft.com/office/drawing/2014/main" id="{D7C40855-B956-C912-9F95-B22A8D1F163C}"/>
                </a:ext>
              </a:extLst>
            </p:cNvPr>
            <p:cNvSpPr/>
            <p:nvPr/>
          </p:nvSpPr>
          <p:spPr>
            <a:xfrm>
              <a:off x="0" y="157969"/>
              <a:ext cx="3286391" cy="1000700"/>
            </a:xfrm>
            <a:custGeom>
              <a:avLst/>
              <a:gdLst/>
              <a:ahLst/>
              <a:cxnLst/>
              <a:rect l="l" t="t" r="r" b="b"/>
              <a:pathLst>
                <a:path w="3286391" h="1000700">
                  <a:moveTo>
                    <a:pt x="0" y="0"/>
                  </a:moveTo>
                  <a:lnTo>
                    <a:pt x="3286391" y="0"/>
                  </a:lnTo>
                  <a:lnTo>
                    <a:pt x="3286391" y="1000700"/>
                  </a:lnTo>
                  <a:lnTo>
                    <a:pt x="0" y="10007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726B"/>
        </a:solidFill>
        <a:effectLst/>
      </p:bgPr>
    </p:bg>
    <p:spTree>
      <p:nvGrpSpPr>
        <p:cNvPr id="1" name=""/>
        <p:cNvGrpSpPr/>
        <p:nvPr/>
      </p:nvGrpSpPr>
      <p:grpSpPr>
        <a:xfrm>
          <a:off x="0" y="0"/>
          <a:ext cx="0" cy="0"/>
          <a:chOff x="0" y="0"/>
          <a:chExt cx="0" cy="0"/>
        </a:xfrm>
      </p:grpSpPr>
      <p:sp>
        <p:nvSpPr>
          <p:cNvPr id="2" name="AutoShape 2"/>
          <p:cNvSpPr/>
          <p:nvPr/>
        </p:nvSpPr>
        <p:spPr>
          <a:xfrm rot="18808">
            <a:off x="13079373" y="3817682"/>
            <a:ext cx="5222954" cy="0"/>
          </a:xfrm>
          <a:prstGeom prst="line">
            <a:avLst/>
          </a:prstGeom>
          <a:ln w="19050" cap="rnd">
            <a:solidFill>
              <a:srgbClr val="58696B"/>
            </a:solidFill>
            <a:prstDash val="solid"/>
            <a:headEnd type="none" w="sm" len="sm"/>
            <a:tailEnd type="none" w="sm" len="sm"/>
          </a:ln>
        </p:spPr>
        <p:txBody>
          <a:bodyPr/>
          <a:lstStyle/>
          <a:p>
            <a:endParaRPr lang="nl-NL"/>
          </a:p>
        </p:txBody>
      </p:sp>
      <p:sp>
        <p:nvSpPr>
          <p:cNvPr id="3" name="TextBox 3"/>
          <p:cNvSpPr txBox="1"/>
          <p:nvPr/>
        </p:nvSpPr>
        <p:spPr>
          <a:xfrm>
            <a:off x="9500029" y="916759"/>
            <a:ext cx="5393563" cy="727910"/>
          </a:xfrm>
          <a:prstGeom prst="rect">
            <a:avLst/>
          </a:prstGeom>
        </p:spPr>
        <p:txBody>
          <a:bodyPr lIns="0" tIns="0" rIns="0" bIns="0" rtlCol="0" anchor="t">
            <a:spAutoFit/>
          </a:bodyPr>
          <a:lstStyle/>
          <a:p>
            <a:pPr algn="r">
              <a:lnSpc>
                <a:spcPts val="5684"/>
              </a:lnSpc>
            </a:pPr>
            <a:r>
              <a:rPr lang="en-US" sz="5263" spc="219">
                <a:solidFill>
                  <a:srgbClr val="D8ECE7"/>
                </a:solidFill>
                <a:latin typeface="Open Sans 1"/>
              </a:rPr>
              <a:t>Memory Ribbon</a:t>
            </a:r>
          </a:p>
        </p:txBody>
      </p:sp>
      <p:grpSp>
        <p:nvGrpSpPr>
          <p:cNvPr id="4" name="Group 4"/>
          <p:cNvGrpSpPr/>
          <p:nvPr/>
        </p:nvGrpSpPr>
        <p:grpSpPr>
          <a:xfrm>
            <a:off x="551645" y="0"/>
            <a:ext cx="6179049" cy="10287000"/>
            <a:chOff x="0" y="0"/>
            <a:chExt cx="938645" cy="1562675"/>
          </a:xfrm>
        </p:grpSpPr>
        <p:sp>
          <p:nvSpPr>
            <p:cNvPr id="5" name="Freeform 5"/>
            <p:cNvSpPr/>
            <p:nvPr/>
          </p:nvSpPr>
          <p:spPr>
            <a:xfrm>
              <a:off x="0" y="0"/>
              <a:ext cx="938645" cy="1562675"/>
            </a:xfrm>
            <a:custGeom>
              <a:avLst/>
              <a:gdLst/>
              <a:ahLst/>
              <a:cxnLst/>
              <a:rect l="l" t="t" r="r" b="b"/>
              <a:pathLst>
                <a:path w="938645" h="1562675">
                  <a:moveTo>
                    <a:pt x="0" y="0"/>
                  </a:moveTo>
                  <a:lnTo>
                    <a:pt x="938645" y="0"/>
                  </a:lnTo>
                  <a:lnTo>
                    <a:pt x="938645" y="1562675"/>
                  </a:lnTo>
                  <a:lnTo>
                    <a:pt x="0" y="1562675"/>
                  </a:lnTo>
                  <a:close/>
                </a:path>
              </a:pathLst>
            </a:custGeom>
            <a:blipFill>
              <a:blip r:embed="rId3"/>
              <a:stretch>
                <a:fillRect l="-6310" r="-6310"/>
              </a:stretch>
            </a:blipFill>
          </p:spPr>
          <p:txBody>
            <a:bodyPr/>
            <a:lstStyle/>
            <a:p>
              <a:endParaRPr lang="nl-NL"/>
            </a:p>
          </p:txBody>
        </p:sp>
      </p:grpSp>
      <p:sp>
        <p:nvSpPr>
          <p:cNvPr id="6" name="TextBox 6"/>
          <p:cNvSpPr txBox="1"/>
          <p:nvPr/>
        </p:nvSpPr>
        <p:spPr>
          <a:xfrm>
            <a:off x="9534176" y="1699559"/>
            <a:ext cx="5325270" cy="5457825"/>
          </a:xfrm>
          <a:prstGeom prst="rect">
            <a:avLst/>
          </a:prstGeom>
        </p:spPr>
        <p:txBody>
          <a:bodyPr lIns="0" tIns="0" rIns="0" bIns="0" rtlCol="0" anchor="t">
            <a:spAutoFit/>
          </a:bodyPr>
          <a:lstStyle/>
          <a:p>
            <a:pPr algn="ctr">
              <a:lnSpc>
                <a:spcPts val="6299"/>
              </a:lnSpc>
              <a:spcBef>
                <a:spcPct val="0"/>
              </a:spcBef>
            </a:pPr>
            <a:r>
              <a:rPr lang="en-US" sz="3499" spc="157">
                <a:solidFill>
                  <a:srgbClr val="D8ECE7"/>
                </a:solidFill>
                <a:latin typeface="Open Sans 1"/>
              </a:rPr>
              <a:t>“This bear always reminds me of the </a:t>
            </a:r>
            <a:r>
              <a:rPr lang="en-US" sz="3499" spc="157">
                <a:solidFill>
                  <a:srgbClr val="D8ECE7"/>
                </a:solidFill>
                <a:latin typeface="Open Sans 1 Bold"/>
              </a:rPr>
              <a:t>empathy</a:t>
            </a:r>
            <a:r>
              <a:rPr lang="en-US" sz="3499" spc="157">
                <a:solidFill>
                  <a:srgbClr val="D8ECE7"/>
                </a:solidFill>
                <a:latin typeface="Open Sans 1"/>
              </a:rPr>
              <a:t> rather than the sympathy that those I knew around me showed at the time of Alexanders death”</a:t>
            </a:r>
          </a:p>
        </p:txBody>
      </p:sp>
      <p:sp>
        <p:nvSpPr>
          <p:cNvPr id="7" name="AutoShape 7"/>
          <p:cNvSpPr/>
          <p:nvPr/>
        </p:nvSpPr>
        <p:spPr>
          <a:xfrm flipH="1" flipV="1">
            <a:off x="296352" y="850084"/>
            <a:ext cx="0" cy="8408216"/>
          </a:xfrm>
          <a:prstGeom prst="line">
            <a:avLst/>
          </a:prstGeom>
          <a:ln w="76200" cap="rnd">
            <a:solidFill>
              <a:srgbClr val="E69B00"/>
            </a:solidFill>
            <a:prstDash val="solid"/>
            <a:headEnd type="none" w="sm" len="sm"/>
            <a:tailEnd type="none" w="sm" len="sm"/>
          </a:ln>
        </p:spPr>
        <p:txBody>
          <a:bodyPr/>
          <a:lstStyle/>
          <a:p>
            <a:endParaRPr lang="nl-NL"/>
          </a:p>
        </p:txBody>
      </p:sp>
      <p:sp>
        <p:nvSpPr>
          <p:cNvPr id="8" name="AutoShape 8"/>
          <p:cNvSpPr/>
          <p:nvPr/>
        </p:nvSpPr>
        <p:spPr>
          <a:xfrm flipV="1">
            <a:off x="7013890" y="850084"/>
            <a:ext cx="0" cy="8408216"/>
          </a:xfrm>
          <a:prstGeom prst="line">
            <a:avLst/>
          </a:prstGeom>
          <a:ln w="76200" cap="rnd">
            <a:solidFill>
              <a:srgbClr val="E69B00"/>
            </a:solidFill>
            <a:prstDash val="solid"/>
            <a:headEnd type="none" w="sm" len="sm"/>
            <a:tailEnd type="none" w="sm" len="sm"/>
          </a:ln>
        </p:spPr>
        <p:txBody>
          <a:bodyPr/>
          <a:lstStyle/>
          <a:p>
            <a:endParaRPr lang="nl-NL"/>
          </a:p>
        </p:txBody>
      </p:sp>
      <p:grpSp>
        <p:nvGrpSpPr>
          <p:cNvPr id="9" name="Group 9"/>
          <p:cNvGrpSpPr/>
          <p:nvPr/>
        </p:nvGrpSpPr>
        <p:grpSpPr>
          <a:xfrm>
            <a:off x="16522639" y="1388786"/>
            <a:ext cx="4848267" cy="484826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A69A"/>
            </a:solidFill>
          </p:spPr>
          <p:txBody>
            <a:bodyPr/>
            <a:lstStyle/>
            <a:p>
              <a:endParaRPr lang="nl-NL"/>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sp>
        <p:nvSpPr>
          <p:cNvPr id="12" name="Freeform 12"/>
          <p:cNvSpPr/>
          <p:nvPr/>
        </p:nvSpPr>
        <p:spPr>
          <a:xfrm>
            <a:off x="16522639" y="-1311791"/>
            <a:ext cx="3939975" cy="3939975"/>
          </a:xfrm>
          <a:custGeom>
            <a:avLst/>
            <a:gdLst/>
            <a:ahLst/>
            <a:cxnLst/>
            <a:rect l="l" t="t" r="r" b="b"/>
            <a:pathLst>
              <a:path w="3939975" h="3939975">
                <a:moveTo>
                  <a:pt x="0" y="0"/>
                </a:moveTo>
                <a:lnTo>
                  <a:pt x="3939975" y="0"/>
                </a:lnTo>
                <a:lnTo>
                  <a:pt x="3939975" y="3939974"/>
                </a:lnTo>
                <a:lnTo>
                  <a:pt x="0" y="3939974"/>
                </a:lnTo>
                <a:lnTo>
                  <a:pt x="0" y="0"/>
                </a:lnTo>
                <a:close/>
              </a:path>
            </a:pathLst>
          </a:custGeom>
          <a:blipFill>
            <a:blip r:embed="rId4"/>
            <a:stretch>
              <a:fillRect/>
            </a:stretch>
          </a:blipFill>
        </p:spPr>
        <p:txBody>
          <a:bodyPr/>
          <a:lstStyle/>
          <a:p>
            <a:endParaRPr lang="nl-NL"/>
          </a:p>
        </p:txBody>
      </p:sp>
      <p:grpSp>
        <p:nvGrpSpPr>
          <p:cNvPr id="19" name="Group 4">
            <a:extLst>
              <a:ext uri="{FF2B5EF4-FFF2-40B4-BE49-F238E27FC236}">
                <a16:creationId xmlns:a16="http://schemas.microsoft.com/office/drawing/2014/main" id="{DDCB7890-5BF2-9870-B1F8-94BE8C20F267}"/>
              </a:ext>
            </a:extLst>
          </p:cNvPr>
          <p:cNvGrpSpPr/>
          <p:nvPr/>
        </p:nvGrpSpPr>
        <p:grpSpPr>
          <a:xfrm>
            <a:off x="13228430" y="9121603"/>
            <a:ext cx="4854523" cy="964975"/>
            <a:chOff x="0" y="0"/>
            <a:chExt cx="6472698" cy="1286633"/>
          </a:xfrm>
        </p:grpSpPr>
        <p:grpSp>
          <p:nvGrpSpPr>
            <p:cNvPr id="20" name="Group 5">
              <a:extLst>
                <a:ext uri="{FF2B5EF4-FFF2-40B4-BE49-F238E27FC236}">
                  <a16:creationId xmlns:a16="http://schemas.microsoft.com/office/drawing/2014/main" id="{0328F798-5C57-C857-B7EF-52D02C1A6B5E}"/>
                </a:ext>
              </a:extLst>
            </p:cNvPr>
            <p:cNvGrpSpPr/>
            <p:nvPr/>
          </p:nvGrpSpPr>
          <p:grpSpPr>
            <a:xfrm>
              <a:off x="3382540" y="0"/>
              <a:ext cx="30527" cy="1286633"/>
              <a:chOff x="0" y="0"/>
              <a:chExt cx="85578" cy="3606885"/>
            </a:xfrm>
          </p:grpSpPr>
          <p:sp>
            <p:nvSpPr>
              <p:cNvPr id="24" name="Freeform 6">
                <a:extLst>
                  <a:ext uri="{FF2B5EF4-FFF2-40B4-BE49-F238E27FC236}">
                    <a16:creationId xmlns:a16="http://schemas.microsoft.com/office/drawing/2014/main" id="{B632FBA8-6176-BA3F-CF93-67450847243C}"/>
                  </a:ext>
                </a:extLst>
              </p:cNvPr>
              <p:cNvSpPr/>
              <p:nvPr/>
            </p:nvSpPr>
            <p:spPr>
              <a:xfrm>
                <a:off x="-127" y="-127"/>
                <a:ext cx="107061" cy="3628390"/>
              </a:xfrm>
              <a:custGeom>
                <a:avLst/>
                <a:gdLst/>
                <a:ahLst/>
                <a:cxnLst/>
                <a:rect l="l" t="t" r="r" b="b"/>
                <a:pathLst>
                  <a:path w="107061" h="3628390">
                    <a:moveTo>
                      <a:pt x="84963" y="42291"/>
                    </a:moveTo>
                    <a:lnTo>
                      <a:pt x="106934" y="3585591"/>
                    </a:lnTo>
                    <a:cubicBezTo>
                      <a:pt x="107061" y="3608959"/>
                      <a:pt x="88265" y="3628136"/>
                      <a:pt x="64770" y="3628263"/>
                    </a:cubicBezTo>
                    <a:cubicBezTo>
                      <a:pt x="41275" y="3628390"/>
                      <a:pt x="22225" y="3609594"/>
                      <a:pt x="22098" y="3586099"/>
                    </a:cubicBezTo>
                    <a:lnTo>
                      <a:pt x="127" y="42799"/>
                    </a:lnTo>
                    <a:cubicBezTo>
                      <a:pt x="0" y="19431"/>
                      <a:pt x="18796" y="254"/>
                      <a:pt x="42291" y="127"/>
                    </a:cubicBezTo>
                    <a:cubicBezTo>
                      <a:pt x="65786" y="0"/>
                      <a:pt x="84709" y="18796"/>
                      <a:pt x="84963" y="42291"/>
                    </a:cubicBezTo>
                    <a:close/>
                  </a:path>
                </a:pathLst>
              </a:custGeom>
              <a:solidFill>
                <a:srgbClr val="15A69A"/>
              </a:solidFill>
            </p:spPr>
            <p:txBody>
              <a:bodyPr/>
              <a:lstStyle/>
              <a:p>
                <a:endParaRPr lang="nl-NL"/>
              </a:p>
            </p:txBody>
          </p:sp>
        </p:grpSp>
        <p:grpSp>
          <p:nvGrpSpPr>
            <p:cNvPr id="21" name="Group 7">
              <a:extLst>
                <a:ext uri="{FF2B5EF4-FFF2-40B4-BE49-F238E27FC236}">
                  <a16:creationId xmlns:a16="http://schemas.microsoft.com/office/drawing/2014/main" id="{9FEB074B-4E8F-F09D-2908-AC7E0E765CA1}"/>
                </a:ext>
              </a:extLst>
            </p:cNvPr>
            <p:cNvGrpSpPr/>
            <p:nvPr/>
          </p:nvGrpSpPr>
          <p:grpSpPr>
            <a:xfrm>
              <a:off x="3746085" y="41243"/>
              <a:ext cx="2726612" cy="1234151"/>
              <a:chOff x="0" y="0"/>
              <a:chExt cx="7643652" cy="3459758"/>
            </a:xfrm>
          </p:grpSpPr>
          <p:sp>
            <p:nvSpPr>
              <p:cNvPr id="23" name="Freeform 8">
                <a:extLst>
                  <a:ext uri="{FF2B5EF4-FFF2-40B4-BE49-F238E27FC236}">
                    <a16:creationId xmlns:a16="http://schemas.microsoft.com/office/drawing/2014/main" id="{FDD74CD6-5A09-E051-AB20-30998B5753B7}"/>
                  </a:ext>
                </a:extLst>
              </p:cNvPr>
              <p:cNvSpPr/>
              <p:nvPr/>
            </p:nvSpPr>
            <p:spPr>
              <a:xfrm>
                <a:off x="0" y="0"/>
                <a:ext cx="7643622" cy="3459734"/>
              </a:xfrm>
              <a:custGeom>
                <a:avLst/>
                <a:gdLst/>
                <a:ahLst/>
                <a:cxnLst/>
                <a:rect l="l" t="t" r="r" b="b"/>
                <a:pathLst>
                  <a:path w="7643622" h="3459734">
                    <a:moveTo>
                      <a:pt x="0" y="0"/>
                    </a:moveTo>
                    <a:lnTo>
                      <a:pt x="7643622" y="0"/>
                    </a:lnTo>
                    <a:lnTo>
                      <a:pt x="7643622" y="3459734"/>
                    </a:lnTo>
                    <a:lnTo>
                      <a:pt x="0" y="3459734"/>
                    </a:lnTo>
                    <a:lnTo>
                      <a:pt x="0" y="0"/>
                    </a:lnTo>
                    <a:close/>
                  </a:path>
                </a:pathLst>
              </a:custGeom>
              <a:blipFill>
                <a:blip r:embed="rId5"/>
                <a:stretch>
                  <a:fillRect/>
                </a:stretch>
              </a:blipFill>
            </p:spPr>
            <p:txBody>
              <a:bodyPr/>
              <a:lstStyle/>
              <a:p>
                <a:endParaRPr lang="nl-NL"/>
              </a:p>
            </p:txBody>
          </p:sp>
        </p:grpSp>
        <p:sp>
          <p:nvSpPr>
            <p:cNvPr id="22" name="Freeform 9">
              <a:extLst>
                <a:ext uri="{FF2B5EF4-FFF2-40B4-BE49-F238E27FC236}">
                  <a16:creationId xmlns:a16="http://schemas.microsoft.com/office/drawing/2014/main" id="{797F67FE-6079-6A58-3C80-2AB6854BCEE8}"/>
                </a:ext>
              </a:extLst>
            </p:cNvPr>
            <p:cNvSpPr/>
            <p:nvPr/>
          </p:nvSpPr>
          <p:spPr>
            <a:xfrm>
              <a:off x="0" y="157969"/>
              <a:ext cx="3286391" cy="1000700"/>
            </a:xfrm>
            <a:custGeom>
              <a:avLst/>
              <a:gdLst/>
              <a:ahLst/>
              <a:cxnLst/>
              <a:rect l="l" t="t" r="r" b="b"/>
              <a:pathLst>
                <a:path w="3286391" h="1000700">
                  <a:moveTo>
                    <a:pt x="0" y="0"/>
                  </a:moveTo>
                  <a:lnTo>
                    <a:pt x="3286391" y="0"/>
                  </a:lnTo>
                  <a:lnTo>
                    <a:pt x="3286391" y="1000700"/>
                  </a:lnTo>
                  <a:lnTo>
                    <a:pt x="0" y="1000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ECE7"/>
        </a:solidFill>
        <a:effectLst/>
      </p:bgPr>
    </p:bg>
    <p:spTree>
      <p:nvGrpSpPr>
        <p:cNvPr id="1" name=""/>
        <p:cNvGrpSpPr/>
        <p:nvPr/>
      </p:nvGrpSpPr>
      <p:grpSpPr>
        <a:xfrm>
          <a:off x="0" y="0"/>
          <a:ext cx="0" cy="0"/>
          <a:chOff x="0" y="0"/>
          <a:chExt cx="0" cy="0"/>
        </a:xfrm>
      </p:grpSpPr>
      <p:sp>
        <p:nvSpPr>
          <p:cNvPr id="2" name="Freeform 2"/>
          <p:cNvSpPr/>
          <p:nvPr/>
        </p:nvSpPr>
        <p:spPr>
          <a:xfrm>
            <a:off x="2779553" y="3827039"/>
            <a:ext cx="4598173" cy="2747408"/>
          </a:xfrm>
          <a:custGeom>
            <a:avLst/>
            <a:gdLst/>
            <a:ahLst/>
            <a:cxnLst/>
            <a:rect l="l" t="t" r="r" b="b"/>
            <a:pathLst>
              <a:path w="4598173" h="2747408">
                <a:moveTo>
                  <a:pt x="0" y="0"/>
                </a:moveTo>
                <a:lnTo>
                  <a:pt x="4598173" y="0"/>
                </a:lnTo>
                <a:lnTo>
                  <a:pt x="4598173" y="2747409"/>
                </a:lnTo>
                <a:lnTo>
                  <a:pt x="0" y="27474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 name="Freeform 3"/>
          <p:cNvSpPr/>
          <p:nvPr/>
        </p:nvSpPr>
        <p:spPr>
          <a:xfrm>
            <a:off x="12322389" y="3446319"/>
            <a:ext cx="3186057" cy="3128129"/>
          </a:xfrm>
          <a:custGeom>
            <a:avLst/>
            <a:gdLst/>
            <a:ahLst/>
            <a:cxnLst/>
            <a:rect l="l" t="t" r="r" b="b"/>
            <a:pathLst>
              <a:path w="3186057" h="3128129">
                <a:moveTo>
                  <a:pt x="0" y="0"/>
                </a:moveTo>
                <a:lnTo>
                  <a:pt x="3186058" y="0"/>
                </a:lnTo>
                <a:lnTo>
                  <a:pt x="3186058" y="3128129"/>
                </a:lnTo>
                <a:lnTo>
                  <a:pt x="0" y="31281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4" name="Freeform 4"/>
          <p:cNvSpPr/>
          <p:nvPr/>
        </p:nvSpPr>
        <p:spPr>
          <a:xfrm rot="2279001">
            <a:off x="8800076" y="4852529"/>
            <a:ext cx="1857844" cy="1917774"/>
          </a:xfrm>
          <a:custGeom>
            <a:avLst/>
            <a:gdLst/>
            <a:ahLst/>
            <a:cxnLst/>
            <a:rect l="l" t="t" r="r" b="b"/>
            <a:pathLst>
              <a:path w="1857844" h="1917774">
                <a:moveTo>
                  <a:pt x="0" y="0"/>
                </a:moveTo>
                <a:lnTo>
                  <a:pt x="1857843" y="0"/>
                </a:lnTo>
                <a:lnTo>
                  <a:pt x="1857843" y="1917774"/>
                </a:lnTo>
                <a:lnTo>
                  <a:pt x="0" y="19177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
        <p:nvSpPr>
          <p:cNvPr id="5" name="Freeform 5"/>
          <p:cNvSpPr/>
          <p:nvPr/>
        </p:nvSpPr>
        <p:spPr>
          <a:xfrm rot="-8399891">
            <a:off x="9036807" y="3520876"/>
            <a:ext cx="1857844" cy="1917774"/>
          </a:xfrm>
          <a:custGeom>
            <a:avLst/>
            <a:gdLst/>
            <a:ahLst/>
            <a:cxnLst/>
            <a:rect l="l" t="t" r="r" b="b"/>
            <a:pathLst>
              <a:path w="1857844" h="1917774">
                <a:moveTo>
                  <a:pt x="0" y="0"/>
                </a:moveTo>
                <a:lnTo>
                  <a:pt x="1857844" y="0"/>
                </a:lnTo>
                <a:lnTo>
                  <a:pt x="1857844" y="1917774"/>
                </a:lnTo>
                <a:lnTo>
                  <a:pt x="0" y="19177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
        <p:nvSpPr>
          <p:cNvPr id="6" name="Freeform 6"/>
          <p:cNvSpPr/>
          <p:nvPr/>
        </p:nvSpPr>
        <p:spPr>
          <a:xfrm>
            <a:off x="2051581" y="2891657"/>
            <a:ext cx="14346526" cy="4555022"/>
          </a:xfrm>
          <a:custGeom>
            <a:avLst/>
            <a:gdLst/>
            <a:ahLst/>
            <a:cxnLst/>
            <a:rect l="l" t="t" r="r" b="b"/>
            <a:pathLst>
              <a:path w="14346526" h="4555022">
                <a:moveTo>
                  <a:pt x="0" y="0"/>
                </a:moveTo>
                <a:lnTo>
                  <a:pt x="14346526" y="0"/>
                </a:lnTo>
                <a:lnTo>
                  <a:pt x="14346526" y="4555022"/>
                </a:lnTo>
                <a:lnTo>
                  <a:pt x="0" y="45550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7" name="TextBox 7"/>
          <p:cNvSpPr txBox="1"/>
          <p:nvPr/>
        </p:nvSpPr>
        <p:spPr>
          <a:xfrm>
            <a:off x="9728998" y="8687078"/>
            <a:ext cx="3505791" cy="927180"/>
          </a:xfrm>
          <a:prstGeom prst="rect">
            <a:avLst/>
          </a:prstGeom>
        </p:spPr>
        <p:txBody>
          <a:bodyPr lIns="0" tIns="0" rIns="0" bIns="0" rtlCol="0" anchor="t">
            <a:spAutoFit/>
          </a:bodyPr>
          <a:lstStyle/>
          <a:p>
            <a:pPr algn="r">
              <a:lnSpc>
                <a:spcPts val="2592"/>
              </a:lnSpc>
            </a:pPr>
            <a:r>
              <a:rPr lang="en-US" sz="2700" spc="150">
                <a:solidFill>
                  <a:srgbClr val="F3EDEA"/>
                </a:solidFill>
                <a:latin typeface="Univers Light"/>
              </a:rPr>
              <a:t>​</a:t>
            </a:r>
          </a:p>
        </p:txBody>
      </p:sp>
      <p:sp>
        <p:nvSpPr>
          <p:cNvPr id="8" name="TextBox 8"/>
          <p:cNvSpPr txBox="1"/>
          <p:nvPr/>
        </p:nvSpPr>
        <p:spPr>
          <a:xfrm>
            <a:off x="2541891" y="523047"/>
            <a:ext cx="6316752" cy="763905"/>
          </a:xfrm>
          <a:prstGeom prst="rect">
            <a:avLst/>
          </a:prstGeom>
        </p:spPr>
        <p:txBody>
          <a:bodyPr lIns="0" tIns="0" rIns="0" bIns="0" rtlCol="0" anchor="t">
            <a:spAutoFit/>
          </a:bodyPr>
          <a:lstStyle/>
          <a:p>
            <a:pPr algn="l">
              <a:lnSpc>
                <a:spcPts val="5759"/>
              </a:lnSpc>
            </a:pPr>
            <a:r>
              <a:rPr lang="en-US" sz="6000" spc="120">
                <a:solidFill>
                  <a:srgbClr val="0C423A"/>
                </a:solidFill>
                <a:latin typeface="Open Sans 1"/>
              </a:rPr>
              <a:t>Going forwards…​</a:t>
            </a:r>
          </a:p>
        </p:txBody>
      </p:sp>
      <p:sp>
        <p:nvSpPr>
          <p:cNvPr id="9" name="TextBox 9"/>
          <p:cNvSpPr txBox="1"/>
          <p:nvPr/>
        </p:nvSpPr>
        <p:spPr>
          <a:xfrm>
            <a:off x="2051581" y="1541079"/>
            <a:ext cx="14346526" cy="838200"/>
          </a:xfrm>
          <a:prstGeom prst="rect">
            <a:avLst/>
          </a:prstGeom>
        </p:spPr>
        <p:txBody>
          <a:bodyPr lIns="0" tIns="0" rIns="0" bIns="0" rtlCol="0" anchor="t">
            <a:spAutoFit/>
          </a:bodyPr>
          <a:lstStyle/>
          <a:p>
            <a:pPr algn="ctr">
              <a:lnSpc>
                <a:spcPts val="3359"/>
              </a:lnSpc>
              <a:spcBef>
                <a:spcPct val="0"/>
              </a:spcBef>
            </a:pPr>
            <a:r>
              <a:rPr lang="en-US" sz="2799" spc="466">
                <a:solidFill>
                  <a:srgbClr val="0C423A"/>
                </a:solidFill>
                <a:latin typeface="Open Sans 1 Light"/>
              </a:rPr>
              <a:t>“We need to work </a:t>
            </a:r>
            <a:r>
              <a:rPr lang="en-US" sz="2799" spc="466">
                <a:solidFill>
                  <a:srgbClr val="0C423A"/>
                </a:solidFill>
                <a:latin typeface="Open Sans 1 Bold"/>
              </a:rPr>
              <a:t>together</a:t>
            </a:r>
            <a:r>
              <a:rPr lang="en-US" sz="2799" spc="466">
                <a:solidFill>
                  <a:srgbClr val="0C423A"/>
                </a:solidFill>
                <a:latin typeface="Open Sans 1 Light"/>
              </a:rPr>
              <a:t>; bridging the gap between families and those with medical training can be hard”</a:t>
            </a:r>
          </a:p>
        </p:txBody>
      </p:sp>
      <p:grpSp>
        <p:nvGrpSpPr>
          <p:cNvPr id="10" name="Group 10"/>
          <p:cNvGrpSpPr/>
          <p:nvPr/>
        </p:nvGrpSpPr>
        <p:grpSpPr>
          <a:xfrm>
            <a:off x="13026942" y="9231406"/>
            <a:ext cx="5100854" cy="941936"/>
            <a:chOff x="0" y="0"/>
            <a:chExt cx="6801139" cy="1255914"/>
          </a:xfrm>
        </p:grpSpPr>
        <p:grpSp>
          <p:nvGrpSpPr>
            <p:cNvPr id="11" name="Group 11"/>
            <p:cNvGrpSpPr/>
            <p:nvPr/>
          </p:nvGrpSpPr>
          <p:grpSpPr>
            <a:xfrm>
              <a:off x="3956066" y="0"/>
              <a:ext cx="29798" cy="1255914"/>
              <a:chOff x="0" y="0"/>
              <a:chExt cx="85578" cy="3606885"/>
            </a:xfrm>
          </p:grpSpPr>
          <p:sp>
            <p:nvSpPr>
              <p:cNvPr id="12" name="Freeform 12"/>
              <p:cNvSpPr/>
              <p:nvPr/>
            </p:nvSpPr>
            <p:spPr>
              <a:xfrm>
                <a:off x="-127" y="-127"/>
                <a:ext cx="107061" cy="3628390"/>
              </a:xfrm>
              <a:custGeom>
                <a:avLst/>
                <a:gdLst/>
                <a:ahLst/>
                <a:cxnLst/>
                <a:rect l="l" t="t" r="r" b="b"/>
                <a:pathLst>
                  <a:path w="107061" h="3628390">
                    <a:moveTo>
                      <a:pt x="84963" y="42291"/>
                    </a:moveTo>
                    <a:lnTo>
                      <a:pt x="106934" y="3585591"/>
                    </a:lnTo>
                    <a:cubicBezTo>
                      <a:pt x="107061" y="3608959"/>
                      <a:pt x="88265" y="3628136"/>
                      <a:pt x="64770" y="3628263"/>
                    </a:cubicBezTo>
                    <a:cubicBezTo>
                      <a:pt x="41275" y="3628390"/>
                      <a:pt x="22225" y="3609594"/>
                      <a:pt x="22098" y="3586099"/>
                    </a:cubicBezTo>
                    <a:lnTo>
                      <a:pt x="127" y="42799"/>
                    </a:lnTo>
                    <a:cubicBezTo>
                      <a:pt x="0" y="19431"/>
                      <a:pt x="18796" y="254"/>
                      <a:pt x="42291" y="127"/>
                    </a:cubicBezTo>
                    <a:cubicBezTo>
                      <a:pt x="65786" y="0"/>
                      <a:pt x="84709" y="18796"/>
                      <a:pt x="84963" y="42291"/>
                    </a:cubicBezTo>
                    <a:close/>
                  </a:path>
                </a:pathLst>
              </a:custGeom>
              <a:solidFill>
                <a:srgbClr val="15A69A"/>
              </a:solidFill>
            </p:spPr>
            <p:txBody>
              <a:bodyPr/>
              <a:lstStyle/>
              <a:p>
                <a:endParaRPr lang="nl-NL"/>
              </a:p>
            </p:txBody>
          </p:sp>
        </p:grpSp>
        <p:grpSp>
          <p:nvGrpSpPr>
            <p:cNvPr id="13" name="Group 13"/>
            <p:cNvGrpSpPr/>
            <p:nvPr/>
          </p:nvGrpSpPr>
          <p:grpSpPr>
            <a:xfrm>
              <a:off x="4139625" y="51229"/>
              <a:ext cx="2661513" cy="1204685"/>
              <a:chOff x="0" y="0"/>
              <a:chExt cx="7643652" cy="3459758"/>
            </a:xfrm>
          </p:grpSpPr>
          <p:sp>
            <p:nvSpPr>
              <p:cNvPr id="14" name="Freeform 14"/>
              <p:cNvSpPr/>
              <p:nvPr/>
            </p:nvSpPr>
            <p:spPr>
              <a:xfrm>
                <a:off x="0" y="0"/>
                <a:ext cx="7643622" cy="3459734"/>
              </a:xfrm>
              <a:custGeom>
                <a:avLst/>
                <a:gdLst/>
                <a:ahLst/>
                <a:cxnLst/>
                <a:rect l="l" t="t" r="r" b="b"/>
                <a:pathLst>
                  <a:path w="7643622" h="3459734">
                    <a:moveTo>
                      <a:pt x="0" y="0"/>
                    </a:moveTo>
                    <a:lnTo>
                      <a:pt x="7643622" y="0"/>
                    </a:lnTo>
                    <a:lnTo>
                      <a:pt x="7643622" y="3459734"/>
                    </a:lnTo>
                    <a:lnTo>
                      <a:pt x="0" y="3459734"/>
                    </a:lnTo>
                    <a:lnTo>
                      <a:pt x="0" y="0"/>
                    </a:lnTo>
                    <a:close/>
                  </a:path>
                </a:pathLst>
              </a:custGeom>
              <a:blipFill>
                <a:blip r:embed="rId11"/>
                <a:stretch>
                  <a:fillRect/>
                </a:stretch>
              </a:blipFill>
            </p:spPr>
            <p:txBody>
              <a:bodyPr/>
              <a:lstStyle/>
              <a:p>
                <a:endParaRPr lang="nl-NL"/>
              </a:p>
            </p:txBody>
          </p:sp>
        </p:grpSp>
        <p:grpSp>
          <p:nvGrpSpPr>
            <p:cNvPr id="15" name="Group 15"/>
            <p:cNvGrpSpPr/>
            <p:nvPr/>
          </p:nvGrpSpPr>
          <p:grpSpPr>
            <a:xfrm>
              <a:off x="0" y="92705"/>
              <a:ext cx="3802306" cy="1163210"/>
              <a:chOff x="0" y="0"/>
              <a:chExt cx="11309278" cy="3459758"/>
            </a:xfrm>
          </p:grpSpPr>
          <p:sp>
            <p:nvSpPr>
              <p:cNvPr id="16" name="Freeform 16"/>
              <p:cNvSpPr/>
              <p:nvPr/>
            </p:nvSpPr>
            <p:spPr>
              <a:xfrm>
                <a:off x="0" y="0"/>
                <a:ext cx="11309234" cy="3459734"/>
              </a:xfrm>
              <a:custGeom>
                <a:avLst/>
                <a:gdLst/>
                <a:ahLst/>
                <a:cxnLst/>
                <a:rect l="l" t="t" r="r" b="b"/>
                <a:pathLst>
                  <a:path w="11309234" h="3459734">
                    <a:moveTo>
                      <a:pt x="0" y="0"/>
                    </a:moveTo>
                    <a:lnTo>
                      <a:pt x="11309234" y="0"/>
                    </a:lnTo>
                    <a:lnTo>
                      <a:pt x="11309234" y="3459734"/>
                    </a:lnTo>
                    <a:lnTo>
                      <a:pt x="0" y="3459734"/>
                    </a:lnTo>
                    <a:lnTo>
                      <a:pt x="0" y="0"/>
                    </a:lnTo>
                    <a:close/>
                  </a:path>
                </a:pathLst>
              </a:custGeom>
              <a:blipFill>
                <a:blip r:embed="rId12"/>
                <a:stretch>
                  <a:fillRect l="-1030" r="-1030"/>
                </a:stretch>
              </a:blipFill>
            </p:spPr>
            <p:txBody>
              <a:bodyPr/>
              <a:lstStyle/>
              <a:p>
                <a:endParaRPr lang="nl-NL"/>
              </a:p>
            </p:txBody>
          </p:sp>
        </p:grpSp>
      </p:grpSp>
      <p:grpSp>
        <p:nvGrpSpPr>
          <p:cNvPr id="17" name="Group 17"/>
          <p:cNvGrpSpPr/>
          <p:nvPr/>
        </p:nvGrpSpPr>
        <p:grpSpPr>
          <a:xfrm>
            <a:off x="-798281" y="8460019"/>
            <a:ext cx="3653963" cy="365396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9B00"/>
            </a:solidFill>
          </p:spPr>
          <p:txBody>
            <a:bodyPr/>
            <a:lstStyle/>
            <a:p>
              <a:endParaRPr lang="nl-NL"/>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sp>
        <p:nvSpPr>
          <p:cNvPr id="20" name="Freeform 20"/>
          <p:cNvSpPr/>
          <p:nvPr/>
        </p:nvSpPr>
        <p:spPr>
          <a:xfrm>
            <a:off x="1028700" y="8677553"/>
            <a:ext cx="3939975" cy="3939975"/>
          </a:xfrm>
          <a:custGeom>
            <a:avLst/>
            <a:gdLst/>
            <a:ahLst/>
            <a:cxnLst/>
            <a:rect l="l" t="t" r="r" b="b"/>
            <a:pathLst>
              <a:path w="3939975" h="3939975">
                <a:moveTo>
                  <a:pt x="0" y="0"/>
                </a:moveTo>
                <a:lnTo>
                  <a:pt x="3939975" y="0"/>
                </a:lnTo>
                <a:lnTo>
                  <a:pt x="3939975" y="3939974"/>
                </a:lnTo>
                <a:lnTo>
                  <a:pt x="0" y="3939974"/>
                </a:lnTo>
                <a:lnTo>
                  <a:pt x="0" y="0"/>
                </a:lnTo>
                <a:close/>
              </a:path>
            </a:pathLst>
          </a:custGeom>
          <a:blipFill>
            <a:blip r:embed="rId13"/>
            <a:stretch>
              <a:fillRect/>
            </a:stretch>
          </a:blipFill>
          <a:ln cap="sq">
            <a:noFill/>
            <a:prstDash val="solid"/>
            <a:miter/>
          </a:ln>
        </p:spPr>
        <p:txBody>
          <a:bodyPr/>
          <a:lstStyle/>
          <a:p>
            <a:endParaRPr lang="nl-NL"/>
          </a:p>
        </p:txBody>
      </p:sp>
      <p:grpSp>
        <p:nvGrpSpPr>
          <p:cNvPr id="21" name="Group 21"/>
          <p:cNvGrpSpPr/>
          <p:nvPr/>
        </p:nvGrpSpPr>
        <p:grpSpPr>
          <a:xfrm>
            <a:off x="16982960" y="407213"/>
            <a:ext cx="4848267" cy="484826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A69A"/>
            </a:solidFill>
          </p:spPr>
          <p:txBody>
            <a:bodyPr/>
            <a:lstStyle/>
            <a:p>
              <a:endParaRPr lang="nl-NL"/>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1620"/>
                </a:lnSpc>
              </a:pPr>
              <a:endParaRPr/>
            </a:p>
          </p:txBody>
        </p:sp>
      </p:grpSp>
      <p:sp>
        <p:nvSpPr>
          <p:cNvPr id="24" name="Freeform 24"/>
          <p:cNvSpPr/>
          <p:nvPr/>
        </p:nvSpPr>
        <p:spPr>
          <a:xfrm>
            <a:off x="16239747" y="-2681574"/>
            <a:ext cx="4822337" cy="4822337"/>
          </a:xfrm>
          <a:custGeom>
            <a:avLst/>
            <a:gdLst/>
            <a:ahLst/>
            <a:cxnLst/>
            <a:rect l="l" t="t" r="r" b="b"/>
            <a:pathLst>
              <a:path w="4822337" h="4822337">
                <a:moveTo>
                  <a:pt x="0" y="0"/>
                </a:moveTo>
                <a:lnTo>
                  <a:pt x="4822337" y="0"/>
                </a:lnTo>
                <a:lnTo>
                  <a:pt x="4822337" y="4822337"/>
                </a:lnTo>
                <a:lnTo>
                  <a:pt x="0" y="4822337"/>
                </a:lnTo>
                <a:lnTo>
                  <a:pt x="0" y="0"/>
                </a:lnTo>
                <a:close/>
              </a:path>
            </a:pathLst>
          </a:custGeom>
          <a:blipFill>
            <a:blip r:embed="rId13"/>
            <a:stretch>
              <a:fillRect/>
            </a:stretch>
          </a:blipFill>
        </p:spPr>
        <p:txBody>
          <a:bodyPr/>
          <a:lstStyle/>
          <a:p>
            <a:endParaRPr lang="nl-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6a1c42-015c-4108-96d4-52c9c7a98d2a" xsi:nil="true"/>
    <lcf76f155ced4ddcb4097134ff3c332f xmlns="47d1341d-6ed4-4895-9b32-3eaf071e075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42BB5BE922714884DDE91C0130814D" ma:contentTypeVersion="18" ma:contentTypeDescription="Create a new document." ma:contentTypeScope="" ma:versionID="e882d67139a65cb107677745d5b74b3f">
  <xsd:schema xmlns:xsd="http://www.w3.org/2001/XMLSchema" xmlns:xs="http://www.w3.org/2001/XMLSchema" xmlns:p="http://schemas.microsoft.com/office/2006/metadata/properties" xmlns:ns2="47d1341d-6ed4-4895-9b32-3eaf071e0754" xmlns:ns3="256a1c42-015c-4108-96d4-52c9c7a98d2a" targetNamespace="http://schemas.microsoft.com/office/2006/metadata/properties" ma:root="true" ma:fieldsID="b847910e29d14fcfe33d3db37567eaa9" ns2:_="" ns3:_="">
    <xsd:import namespace="47d1341d-6ed4-4895-9b32-3eaf071e0754"/>
    <xsd:import namespace="256a1c42-015c-4108-96d4-52c9c7a98d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1341d-6ed4-4895-9b32-3eaf071e07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c306b7-9fd5-4a7a-87e3-5bd12e2ecd2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6a1c42-015c-4108-96d4-52c9c7a98d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a5091df-6f9f-4cc8-b843-4d4a70cc009a}" ma:internalName="TaxCatchAll" ma:showField="CatchAllData" ma:web="256a1c42-015c-4108-96d4-52c9c7a98d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D11D06-992B-4034-88B9-B83173E78E16}">
  <ds:schemaRefs>
    <ds:schemaRef ds:uri="http://schemas.microsoft.com/sharepoint/v3/contenttype/forms"/>
  </ds:schemaRefs>
</ds:datastoreItem>
</file>

<file path=customXml/itemProps2.xml><?xml version="1.0" encoding="utf-8"?>
<ds:datastoreItem xmlns:ds="http://schemas.openxmlformats.org/officeDocument/2006/customXml" ds:itemID="{6B6BB5AC-3954-4F78-85CC-A8F46C41705F}">
  <ds:schemaRefs>
    <ds:schemaRef ds:uri="256a1c42-015c-4108-96d4-52c9c7a98d2a"/>
    <ds:schemaRef ds:uri="47d1341d-6ed4-4895-9b32-3eaf071e07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556518A-525A-4EBF-8EE7-AD1D491F4F73}">
  <ds:schemaRefs>
    <ds:schemaRef ds:uri="256a1c42-015c-4108-96d4-52c9c7a98d2a"/>
    <ds:schemaRef ds:uri="47d1341d-6ed4-4895-9b32-3eaf071e07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2533</Words>
  <Application>Microsoft Office PowerPoint</Application>
  <PresentationFormat>Custom</PresentationFormat>
  <Paragraphs>145</Paragraphs>
  <Slides>10</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Open Sans 1 Semi-Bold</vt:lpstr>
      <vt:lpstr>Arial</vt:lpstr>
      <vt:lpstr>Calibri</vt:lpstr>
      <vt:lpstr>Open Sans 1 Semi-Bold Italics</vt:lpstr>
      <vt:lpstr>Arima Madurai Heavy</vt:lpstr>
      <vt:lpstr>Open Sans 1 Light</vt:lpstr>
      <vt:lpstr>Fraunces Bold</vt:lpstr>
      <vt:lpstr>Univers Light</vt:lpstr>
      <vt:lpstr>Open Sans 1</vt:lpstr>
      <vt:lpstr>DM Sans</vt:lpstr>
      <vt:lpstr>Open Sans 1 Bold</vt:lpstr>
      <vt:lpstr>Open Sans 2 Bold</vt:lpstr>
      <vt:lpstr>Fraunces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RSVVW’24 Global Conference Rachael Thomas[52]  -  Alleen-lezen.pptx</dc:title>
  <dc:creator>Lies Kriek</dc:creator>
  <cp:lastModifiedBy>Lupton, Anna</cp:lastModifiedBy>
  <cp:revision>1</cp:revision>
  <dcterms:created xsi:type="dcterms:W3CDTF">2006-08-16T00:00:00Z</dcterms:created>
  <dcterms:modified xsi:type="dcterms:W3CDTF">2024-04-01T12:17:46Z</dcterms:modified>
  <dc:identifier>DAF6yiu39CI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0x010100EB42BB5BE922714884DDE91C0130814D</vt:lpwstr>
  </property>
  <property fmtid="{D5CDD505-2E9C-101B-9397-08002B2CF9AE}" pid="3" name="MediaServiceImageTags">
    <vt:lpwstr/>
  </property>
</Properties>
</file>