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53"/>
  </p:notesMasterIdLst>
  <p:handoutMasterIdLst>
    <p:handoutMasterId r:id="rId54"/>
  </p:handoutMasterIdLst>
  <p:sldIdLst>
    <p:sldId id="299" r:id="rId5"/>
    <p:sldId id="300" r:id="rId6"/>
    <p:sldId id="367" r:id="rId7"/>
    <p:sldId id="303" r:id="rId8"/>
    <p:sldId id="294" r:id="rId9"/>
    <p:sldId id="368" r:id="rId10"/>
    <p:sldId id="309" r:id="rId11"/>
    <p:sldId id="329" r:id="rId12"/>
    <p:sldId id="338" r:id="rId13"/>
    <p:sldId id="337" r:id="rId14"/>
    <p:sldId id="351" r:id="rId15"/>
    <p:sldId id="354" r:id="rId16"/>
    <p:sldId id="339" r:id="rId17"/>
    <p:sldId id="343" r:id="rId18"/>
    <p:sldId id="342" r:id="rId19"/>
    <p:sldId id="349" r:id="rId20"/>
    <p:sldId id="348" r:id="rId21"/>
    <p:sldId id="347" r:id="rId22"/>
    <p:sldId id="341" r:id="rId23"/>
    <p:sldId id="340" r:id="rId24"/>
    <p:sldId id="344" r:id="rId25"/>
    <p:sldId id="366" r:id="rId26"/>
    <p:sldId id="345" r:id="rId27"/>
    <p:sldId id="292" r:id="rId28"/>
    <p:sldId id="307" r:id="rId29"/>
    <p:sldId id="369" r:id="rId30"/>
    <p:sldId id="308" r:id="rId31"/>
    <p:sldId id="291" r:id="rId32"/>
    <p:sldId id="358" r:id="rId33"/>
    <p:sldId id="359" r:id="rId34"/>
    <p:sldId id="350" r:id="rId35"/>
    <p:sldId id="374" r:id="rId36"/>
    <p:sldId id="336" r:id="rId37"/>
    <p:sldId id="361" r:id="rId38"/>
    <p:sldId id="364" r:id="rId39"/>
    <p:sldId id="363" r:id="rId40"/>
    <p:sldId id="365" r:id="rId41"/>
    <p:sldId id="352" r:id="rId42"/>
    <p:sldId id="370" r:id="rId43"/>
    <p:sldId id="373" r:id="rId44"/>
    <p:sldId id="333" r:id="rId45"/>
    <p:sldId id="372" r:id="rId46"/>
    <p:sldId id="332" r:id="rId47"/>
    <p:sldId id="357" r:id="rId48"/>
    <p:sldId id="362" r:id="rId49"/>
    <p:sldId id="371" r:id="rId50"/>
    <p:sldId id="327" r:id="rId51"/>
    <p:sldId id="321" r:id="rId52"/>
  </p:sldIdLst>
  <p:sldSz cx="12192000" cy="6858000"/>
  <p:notesSz cx="6858000" cy="9144000"/>
  <p:embeddedFontLst>
    <p:embeddedFont>
      <p:font typeface="Heebo" pitchFamily="2" charset="-79"/>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99"/>
            <p14:sldId id="300"/>
            <p14:sldId id="367"/>
            <p14:sldId id="303"/>
            <p14:sldId id="294"/>
            <p14:sldId id="368"/>
            <p14:sldId id="309"/>
            <p14:sldId id="329"/>
            <p14:sldId id="338"/>
            <p14:sldId id="337"/>
            <p14:sldId id="351"/>
            <p14:sldId id="354"/>
            <p14:sldId id="339"/>
            <p14:sldId id="343"/>
            <p14:sldId id="342"/>
            <p14:sldId id="349"/>
            <p14:sldId id="348"/>
            <p14:sldId id="347"/>
            <p14:sldId id="341"/>
            <p14:sldId id="340"/>
            <p14:sldId id="344"/>
            <p14:sldId id="366"/>
            <p14:sldId id="345"/>
            <p14:sldId id="292"/>
            <p14:sldId id="307"/>
            <p14:sldId id="369"/>
            <p14:sldId id="308"/>
            <p14:sldId id="291"/>
            <p14:sldId id="358"/>
            <p14:sldId id="359"/>
            <p14:sldId id="350"/>
            <p14:sldId id="374"/>
            <p14:sldId id="336"/>
            <p14:sldId id="361"/>
            <p14:sldId id="364"/>
            <p14:sldId id="363"/>
            <p14:sldId id="365"/>
            <p14:sldId id="352"/>
            <p14:sldId id="370"/>
            <p14:sldId id="373"/>
          </p14:sldIdLst>
        </p14:section>
        <p14:section name="Content slides" id="{B9B51309-D148-4332-87C2-07BE32FBCA3B}">
          <p14:sldIdLst>
            <p14:sldId id="333"/>
            <p14:sldId id="372"/>
            <p14:sldId id="332"/>
            <p14:sldId id="357"/>
            <p14:sldId id="362"/>
            <p14:sldId id="371"/>
            <p14:sldId id="327"/>
            <p14:sldId id="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5DC4B1"/>
    <a:srgbClr val="69C0B0"/>
    <a:srgbClr val="5DC6C9"/>
    <a:srgbClr val="D24726"/>
    <a:srgbClr val="404040"/>
    <a:srgbClr val="FF9B45"/>
    <a:srgbClr val="DD462F"/>
    <a:srgbClr val="F8CFB6"/>
    <a:srgbClr val="F8C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50C29-E457-4DC7-8FAB-CE3327056B5A}" v="157" dt="2024-12-18T21:16:07.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FCD97-B923-4742-B0EC-D62555D9B5C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51AD4AA-49B1-4E31-B5DE-42300F7B7BBC}">
      <dgm:prSet/>
      <dgm:spPr/>
      <dgm:t>
        <a:bodyPr/>
        <a:lstStyle/>
        <a:p>
          <a:pPr>
            <a:defRPr cap="all"/>
          </a:pPr>
          <a:r>
            <a:rPr lang="en-GB">
              <a:latin typeface="Heebo" pitchFamily="2" charset="-79"/>
              <a:cs typeface="Heebo" pitchFamily="2" charset="-79"/>
            </a:rPr>
            <a:t>Automated Attendance </a:t>
          </a:r>
          <a:endParaRPr lang="en-US">
            <a:latin typeface="Heebo" pitchFamily="2" charset="-79"/>
            <a:cs typeface="Heebo" pitchFamily="2" charset="-79"/>
          </a:endParaRPr>
        </a:p>
      </dgm:t>
    </dgm:pt>
    <dgm:pt modelId="{7F1F0680-35E5-441C-806E-CD34A7C8F862}" type="parTrans" cxnId="{014200D7-05F9-4FF4-B8EB-0F9F6C188D74}">
      <dgm:prSet/>
      <dgm:spPr/>
      <dgm:t>
        <a:bodyPr/>
        <a:lstStyle/>
        <a:p>
          <a:endParaRPr lang="en-US"/>
        </a:p>
      </dgm:t>
    </dgm:pt>
    <dgm:pt modelId="{750C6927-667D-4310-9563-015D8D32D215}" type="sibTrans" cxnId="{014200D7-05F9-4FF4-B8EB-0F9F6C188D74}">
      <dgm:prSet/>
      <dgm:spPr/>
      <dgm:t>
        <a:bodyPr/>
        <a:lstStyle/>
        <a:p>
          <a:endParaRPr lang="en-US"/>
        </a:p>
      </dgm:t>
    </dgm:pt>
    <dgm:pt modelId="{68BD5E9C-FC34-448D-BA0C-D9F5CA4ADAAB}">
      <dgm:prSet/>
      <dgm:spPr/>
      <dgm:t>
        <a:bodyPr/>
        <a:lstStyle/>
        <a:p>
          <a:pPr>
            <a:defRPr cap="all"/>
          </a:pPr>
          <a:r>
            <a:rPr lang="en-GB">
              <a:latin typeface="Heebo" pitchFamily="2" charset="-79"/>
              <a:cs typeface="Heebo" pitchFamily="2" charset="-79"/>
            </a:rPr>
            <a:t>Camera etiquette </a:t>
          </a:r>
          <a:endParaRPr lang="en-US">
            <a:latin typeface="Heebo" pitchFamily="2" charset="-79"/>
            <a:cs typeface="Heebo" pitchFamily="2" charset="-79"/>
          </a:endParaRPr>
        </a:p>
      </dgm:t>
    </dgm:pt>
    <dgm:pt modelId="{0478978F-B59B-467B-988B-A637847D2FE1}" type="parTrans" cxnId="{A8FDECC3-DFDA-488C-B54C-9889EDC4346D}">
      <dgm:prSet/>
      <dgm:spPr/>
      <dgm:t>
        <a:bodyPr/>
        <a:lstStyle/>
        <a:p>
          <a:endParaRPr lang="en-US"/>
        </a:p>
      </dgm:t>
    </dgm:pt>
    <dgm:pt modelId="{B47CD677-E124-4096-BC2D-2B969E4A5C99}" type="sibTrans" cxnId="{A8FDECC3-DFDA-488C-B54C-9889EDC4346D}">
      <dgm:prSet/>
      <dgm:spPr/>
      <dgm:t>
        <a:bodyPr/>
        <a:lstStyle/>
        <a:p>
          <a:endParaRPr lang="en-US"/>
        </a:p>
      </dgm:t>
    </dgm:pt>
    <dgm:pt modelId="{D673789D-A768-4883-BE28-1458599A48D5}">
      <dgm:prSet/>
      <dgm:spPr/>
      <dgm:t>
        <a:bodyPr/>
        <a:lstStyle/>
        <a:p>
          <a:pPr>
            <a:defRPr cap="all"/>
          </a:pPr>
          <a:r>
            <a:rPr lang="en-GB">
              <a:latin typeface="Heebo" pitchFamily="2" charset="-79"/>
              <a:cs typeface="Heebo" pitchFamily="2" charset="-79"/>
            </a:rPr>
            <a:t>Microphone etiquette </a:t>
          </a:r>
          <a:endParaRPr lang="en-US">
            <a:latin typeface="Heebo" pitchFamily="2" charset="-79"/>
            <a:cs typeface="Heebo" pitchFamily="2" charset="-79"/>
          </a:endParaRPr>
        </a:p>
      </dgm:t>
    </dgm:pt>
    <dgm:pt modelId="{9970BDC4-F0C1-40A4-981C-3BACD92C7CC2}" type="parTrans" cxnId="{CDAE8910-4B6B-4B41-B405-82EC14C45A13}">
      <dgm:prSet/>
      <dgm:spPr/>
      <dgm:t>
        <a:bodyPr/>
        <a:lstStyle/>
        <a:p>
          <a:endParaRPr lang="en-US"/>
        </a:p>
      </dgm:t>
    </dgm:pt>
    <dgm:pt modelId="{8CA830C4-26E2-4295-B536-1EFE7755C7CC}" type="sibTrans" cxnId="{CDAE8910-4B6B-4B41-B405-82EC14C45A13}">
      <dgm:prSet/>
      <dgm:spPr/>
      <dgm:t>
        <a:bodyPr/>
        <a:lstStyle/>
        <a:p>
          <a:endParaRPr lang="en-US"/>
        </a:p>
      </dgm:t>
    </dgm:pt>
    <dgm:pt modelId="{861D8E0C-2711-41AF-9C1A-34F4A95714B3}">
      <dgm:prSet/>
      <dgm:spPr/>
      <dgm:t>
        <a:bodyPr/>
        <a:lstStyle/>
        <a:p>
          <a:pPr>
            <a:defRPr cap="all"/>
          </a:pPr>
          <a:r>
            <a:rPr lang="en-GB">
              <a:latin typeface="Heebo" pitchFamily="2" charset="-79"/>
              <a:cs typeface="Heebo" pitchFamily="2" charset="-79"/>
            </a:rPr>
            <a:t>Chat function</a:t>
          </a:r>
          <a:endParaRPr lang="en-US">
            <a:latin typeface="Heebo" pitchFamily="2" charset="-79"/>
            <a:cs typeface="Heebo" pitchFamily="2" charset="-79"/>
          </a:endParaRPr>
        </a:p>
      </dgm:t>
    </dgm:pt>
    <dgm:pt modelId="{2A2A4494-38EA-41C6-883B-395F581DD069}" type="parTrans" cxnId="{8008EA97-177F-4E4B-B539-B6A303E30D8B}">
      <dgm:prSet/>
      <dgm:spPr/>
      <dgm:t>
        <a:bodyPr/>
        <a:lstStyle/>
        <a:p>
          <a:endParaRPr lang="en-US"/>
        </a:p>
      </dgm:t>
    </dgm:pt>
    <dgm:pt modelId="{F754928E-8079-4749-8A81-091BF9BDAAAB}" type="sibTrans" cxnId="{8008EA97-177F-4E4B-B539-B6A303E30D8B}">
      <dgm:prSet/>
      <dgm:spPr/>
      <dgm:t>
        <a:bodyPr/>
        <a:lstStyle/>
        <a:p>
          <a:endParaRPr lang="en-US"/>
        </a:p>
      </dgm:t>
    </dgm:pt>
    <dgm:pt modelId="{538C46E5-583E-42CC-A454-E0F3A2E9B701}">
      <dgm:prSet/>
      <dgm:spPr/>
      <dgm:t>
        <a:bodyPr/>
        <a:lstStyle/>
        <a:p>
          <a:pPr>
            <a:defRPr cap="all"/>
          </a:pPr>
          <a:r>
            <a:rPr lang="en-GB">
              <a:latin typeface="Heebo" pitchFamily="2" charset="-79"/>
              <a:cs typeface="Heebo" pitchFamily="2" charset="-79"/>
            </a:rPr>
            <a:t>Break(s)</a:t>
          </a:r>
          <a:endParaRPr lang="en-US">
            <a:latin typeface="Heebo" pitchFamily="2" charset="-79"/>
            <a:cs typeface="Heebo" pitchFamily="2" charset="-79"/>
          </a:endParaRPr>
        </a:p>
      </dgm:t>
    </dgm:pt>
    <dgm:pt modelId="{AD364B65-3A8A-41EA-ACAF-894949510948}" type="parTrans" cxnId="{2587DB85-4360-4812-B95E-EA00BBC16C11}">
      <dgm:prSet/>
      <dgm:spPr/>
      <dgm:t>
        <a:bodyPr/>
        <a:lstStyle/>
        <a:p>
          <a:endParaRPr lang="en-US"/>
        </a:p>
      </dgm:t>
    </dgm:pt>
    <dgm:pt modelId="{E1A0378A-04FE-4157-9269-6D1A56E13253}" type="sibTrans" cxnId="{2587DB85-4360-4812-B95E-EA00BBC16C11}">
      <dgm:prSet/>
      <dgm:spPr/>
      <dgm:t>
        <a:bodyPr/>
        <a:lstStyle/>
        <a:p>
          <a:endParaRPr lang="en-US"/>
        </a:p>
      </dgm:t>
    </dgm:pt>
    <dgm:pt modelId="{B8D3BABE-8FD0-40D7-9DBD-5A1FA13F402E}">
      <dgm:prSet/>
      <dgm:spPr/>
      <dgm:t>
        <a:bodyPr/>
        <a:lstStyle/>
        <a:p>
          <a:pPr>
            <a:defRPr cap="all"/>
          </a:pPr>
          <a:r>
            <a:rPr lang="en-GB">
              <a:latin typeface="Heebo" pitchFamily="2" charset="-79"/>
              <a:cs typeface="Heebo" pitchFamily="2" charset="-79"/>
            </a:rPr>
            <a:t>Interactivity</a:t>
          </a:r>
          <a:endParaRPr lang="en-US">
            <a:latin typeface="Heebo" pitchFamily="2" charset="-79"/>
            <a:cs typeface="Heebo" pitchFamily="2" charset="-79"/>
          </a:endParaRPr>
        </a:p>
      </dgm:t>
    </dgm:pt>
    <dgm:pt modelId="{7837301B-DF8D-40E5-B3B8-5A335BC77A23}" type="parTrans" cxnId="{8D1377FF-5972-4CF2-A3DA-1D56DAD1C002}">
      <dgm:prSet/>
      <dgm:spPr/>
      <dgm:t>
        <a:bodyPr/>
        <a:lstStyle/>
        <a:p>
          <a:endParaRPr lang="en-US"/>
        </a:p>
      </dgm:t>
    </dgm:pt>
    <dgm:pt modelId="{6EBFD0D2-234C-44DA-A8BC-AB93EB0FC878}" type="sibTrans" cxnId="{8D1377FF-5972-4CF2-A3DA-1D56DAD1C002}">
      <dgm:prSet/>
      <dgm:spPr/>
      <dgm:t>
        <a:bodyPr/>
        <a:lstStyle/>
        <a:p>
          <a:endParaRPr lang="en-US"/>
        </a:p>
      </dgm:t>
    </dgm:pt>
    <dgm:pt modelId="{5651A33E-9476-459B-B854-02ABA1D2C748}">
      <dgm:prSet/>
      <dgm:spPr/>
      <dgm:t>
        <a:bodyPr/>
        <a:lstStyle/>
        <a:p>
          <a:pPr>
            <a:defRPr cap="all"/>
          </a:pPr>
          <a:r>
            <a:rPr lang="en-US">
              <a:latin typeface="Heebo" pitchFamily="2" charset="-79"/>
              <a:cs typeface="Heebo" pitchFamily="2" charset="-79"/>
            </a:rPr>
            <a:t>You're on mute</a:t>
          </a:r>
        </a:p>
      </dgm:t>
    </dgm:pt>
    <dgm:pt modelId="{AD9794E2-E00D-436F-8E1F-59C65FF89A3D}" type="parTrans" cxnId="{EC0BF96A-78BD-41CB-A943-603895A2668B}">
      <dgm:prSet/>
      <dgm:spPr/>
      <dgm:t>
        <a:bodyPr/>
        <a:lstStyle/>
        <a:p>
          <a:endParaRPr lang="en-US"/>
        </a:p>
      </dgm:t>
    </dgm:pt>
    <dgm:pt modelId="{9245FF4C-7A3B-4552-879A-2885CEA698DD}" type="sibTrans" cxnId="{EC0BF96A-78BD-41CB-A943-603895A2668B}">
      <dgm:prSet/>
      <dgm:spPr/>
      <dgm:t>
        <a:bodyPr/>
        <a:lstStyle/>
        <a:p>
          <a:endParaRPr lang="en-US"/>
        </a:p>
      </dgm:t>
    </dgm:pt>
    <dgm:pt modelId="{DACEBEC7-A66B-4FC9-B627-CADD141ED425}" type="pres">
      <dgm:prSet presAssocID="{6EFFCD97-B923-4742-B0EC-D62555D9B5C9}" presName="root" presStyleCnt="0">
        <dgm:presLayoutVars>
          <dgm:dir/>
          <dgm:resizeHandles val="exact"/>
        </dgm:presLayoutVars>
      </dgm:prSet>
      <dgm:spPr/>
    </dgm:pt>
    <dgm:pt modelId="{C5F98E02-39AF-4CB5-9E81-ED4A10500FE4}" type="pres">
      <dgm:prSet presAssocID="{251AD4AA-49B1-4E31-B5DE-42300F7B7BBC}" presName="compNode" presStyleCnt="0"/>
      <dgm:spPr/>
    </dgm:pt>
    <dgm:pt modelId="{31938F29-DECA-49AA-8FDE-05E4EC3FADF6}" type="pres">
      <dgm:prSet presAssocID="{251AD4AA-49B1-4E31-B5DE-42300F7B7BBC}" presName="iconBgRect" presStyleLbl="bgShp" presStyleIdx="0" presStyleCnt="7"/>
      <dgm:spPr/>
    </dgm:pt>
    <dgm:pt modelId="{63CA9280-DABD-4F9A-AAE6-20AFF52BA03C}" type="pres">
      <dgm:prSet presAssocID="{251AD4AA-49B1-4E31-B5DE-42300F7B7BB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BFCC69C-C176-47D5-B72A-C09E94F73BB5}" type="pres">
      <dgm:prSet presAssocID="{251AD4AA-49B1-4E31-B5DE-42300F7B7BBC}" presName="spaceRect" presStyleCnt="0"/>
      <dgm:spPr/>
    </dgm:pt>
    <dgm:pt modelId="{C06226DA-E5E3-4263-8C2C-64EBC358EAAE}" type="pres">
      <dgm:prSet presAssocID="{251AD4AA-49B1-4E31-B5DE-42300F7B7BBC}" presName="textRect" presStyleLbl="revTx" presStyleIdx="0" presStyleCnt="7">
        <dgm:presLayoutVars>
          <dgm:chMax val="1"/>
          <dgm:chPref val="1"/>
        </dgm:presLayoutVars>
      </dgm:prSet>
      <dgm:spPr/>
    </dgm:pt>
    <dgm:pt modelId="{2AD8C300-ABCA-41D0-9D03-F972F195AB24}" type="pres">
      <dgm:prSet presAssocID="{750C6927-667D-4310-9563-015D8D32D215}" presName="sibTrans" presStyleCnt="0"/>
      <dgm:spPr/>
    </dgm:pt>
    <dgm:pt modelId="{2C58BF21-E5BD-421B-88FE-AC7FD5205C3E}" type="pres">
      <dgm:prSet presAssocID="{68BD5E9C-FC34-448D-BA0C-D9F5CA4ADAAB}" presName="compNode" presStyleCnt="0"/>
      <dgm:spPr/>
    </dgm:pt>
    <dgm:pt modelId="{347E493D-4409-4C81-A5AE-CFA32E1DBFCF}" type="pres">
      <dgm:prSet presAssocID="{68BD5E9C-FC34-448D-BA0C-D9F5CA4ADAAB}" presName="iconBgRect" presStyleLbl="bgShp" presStyleIdx="1" presStyleCnt="7"/>
      <dgm:spPr/>
    </dgm:pt>
    <dgm:pt modelId="{CA740BDA-CB7A-4DB6-95A1-E4F1FE31E7DF}" type="pres">
      <dgm:prSet presAssocID="{68BD5E9C-FC34-448D-BA0C-D9F5CA4ADAA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era"/>
        </a:ext>
      </dgm:extLst>
    </dgm:pt>
    <dgm:pt modelId="{0364B547-3DD0-42C1-BD8B-63557D00F4E7}" type="pres">
      <dgm:prSet presAssocID="{68BD5E9C-FC34-448D-BA0C-D9F5CA4ADAAB}" presName="spaceRect" presStyleCnt="0"/>
      <dgm:spPr/>
    </dgm:pt>
    <dgm:pt modelId="{D874D9BD-8BCD-4329-AE4D-65F69F026730}" type="pres">
      <dgm:prSet presAssocID="{68BD5E9C-FC34-448D-BA0C-D9F5CA4ADAAB}" presName="textRect" presStyleLbl="revTx" presStyleIdx="1" presStyleCnt="7">
        <dgm:presLayoutVars>
          <dgm:chMax val="1"/>
          <dgm:chPref val="1"/>
        </dgm:presLayoutVars>
      </dgm:prSet>
      <dgm:spPr/>
    </dgm:pt>
    <dgm:pt modelId="{469156FA-2F5A-43FE-BF3B-25CF8A9D5589}" type="pres">
      <dgm:prSet presAssocID="{B47CD677-E124-4096-BC2D-2B969E4A5C99}" presName="sibTrans" presStyleCnt="0"/>
      <dgm:spPr/>
    </dgm:pt>
    <dgm:pt modelId="{C0B789F7-12C5-4CF7-863F-954CEB40754E}" type="pres">
      <dgm:prSet presAssocID="{D673789D-A768-4883-BE28-1458599A48D5}" presName="compNode" presStyleCnt="0"/>
      <dgm:spPr/>
    </dgm:pt>
    <dgm:pt modelId="{3EE4FFAF-07B1-4607-83EE-49DEF5284B4F}" type="pres">
      <dgm:prSet presAssocID="{D673789D-A768-4883-BE28-1458599A48D5}" presName="iconBgRect" presStyleLbl="bgShp" presStyleIdx="2" presStyleCnt="7"/>
      <dgm:spPr/>
    </dgm:pt>
    <dgm:pt modelId="{2E4D4504-81A1-4A09-95ED-90267BC17FB5}" type="pres">
      <dgm:prSet presAssocID="{D673789D-A768-4883-BE28-1458599A48D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microphone"/>
        </a:ext>
      </dgm:extLst>
    </dgm:pt>
    <dgm:pt modelId="{2A44898A-9393-40F6-9A16-DB0E54083DD7}" type="pres">
      <dgm:prSet presAssocID="{D673789D-A768-4883-BE28-1458599A48D5}" presName="spaceRect" presStyleCnt="0"/>
      <dgm:spPr/>
    </dgm:pt>
    <dgm:pt modelId="{DF61D3AD-C867-42C5-ABB9-DB87A64CE7B5}" type="pres">
      <dgm:prSet presAssocID="{D673789D-A768-4883-BE28-1458599A48D5}" presName="textRect" presStyleLbl="revTx" presStyleIdx="2" presStyleCnt="7">
        <dgm:presLayoutVars>
          <dgm:chMax val="1"/>
          <dgm:chPref val="1"/>
        </dgm:presLayoutVars>
      </dgm:prSet>
      <dgm:spPr/>
    </dgm:pt>
    <dgm:pt modelId="{EC56C36D-15DA-490C-A375-753B94C44305}" type="pres">
      <dgm:prSet presAssocID="{8CA830C4-26E2-4295-B536-1EFE7755C7CC}" presName="sibTrans" presStyleCnt="0"/>
      <dgm:spPr/>
    </dgm:pt>
    <dgm:pt modelId="{B313606C-5515-44D4-86CE-CFB36B28F5E1}" type="pres">
      <dgm:prSet presAssocID="{861D8E0C-2711-41AF-9C1A-34F4A95714B3}" presName="compNode" presStyleCnt="0"/>
      <dgm:spPr/>
    </dgm:pt>
    <dgm:pt modelId="{DA795042-E47E-4725-8C87-18F3650E957C}" type="pres">
      <dgm:prSet presAssocID="{861D8E0C-2711-41AF-9C1A-34F4A95714B3}" presName="iconBgRect" presStyleLbl="bgShp" presStyleIdx="3" presStyleCnt="7"/>
      <dgm:spPr/>
    </dgm:pt>
    <dgm:pt modelId="{3AC7E393-E0E1-461B-9A9A-A14079D41E79}" type="pres">
      <dgm:prSet presAssocID="{861D8E0C-2711-41AF-9C1A-34F4A95714B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FD1AD45-AD03-4D92-85F0-D0EDF491D13C}" type="pres">
      <dgm:prSet presAssocID="{861D8E0C-2711-41AF-9C1A-34F4A95714B3}" presName="spaceRect" presStyleCnt="0"/>
      <dgm:spPr/>
    </dgm:pt>
    <dgm:pt modelId="{9217537B-EC94-4810-B8E0-2FBC66BA8787}" type="pres">
      <dgm:prSet presAssocID="{861D8E0C-2711-41AF-9C1A-34F4A95714B3}" presName="textRect" presStyleLbl="revTx" presStyleIdx="3" presStyleCnt="7">
        <dgm:presLayoutVars>
          <dgm:chMax val="1"/>
          <dgm:chPref val="1"/>
        </dgm:presLayoutVars>
      </dgm:prSet>
      <dgm:spPr/>
    </dgm:pt>
    <dgm:pt modelId="{B17CDB08-3293-4CC8-A74B-3DA7A854E9A2}" type="pres">
      <dgm:prSet presAssocID="{F754928E-8079-4749-8A81-091BF9BDAAAB}" presName="sibTrans" presStyleCnt="0"/>
      <dgm:spPr/>
    </dgm:pt>
    <dgm:pt modelId="{29DB2948-84D0-4B7D-A1E4-6B9B52D359F4}" type="pres">
      <dgm:prSet presAssocID="{538C46E5-583E-42CC-A454-E0F3A2E9B701}" presName="compNode" presStyleCnt="0"/>
      <dgm:spPr/>
    </dgm:pt>
    <dgm:pt modelId="{94F5F6CE-8632-4BD0-A30D-9B4417CACFDE}" type="pres">
      <dgm:prSet presAssocID="{538C46E5-583E-42CC-A454-E0F3A2E9B701}" presName="iconBgRect" presStyleLbl="bgShp" presStyleIdx="4" presStyleCnt="7"/>
      <dgm:spPr/>
    </dgm:pt>
    <dgm:pt modelId="{15C9871C-40B1-4E28-9ED9-1402736800BB}" type="pres">
      <dgm:prSet presAssocID="{538C46E5-583E-42CC-A454-E0F3A2E9B70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use"/>
        </a:ext>
      </dgm:extLst>
    </dgm:pt>
    <dgm:pt modelId="{B27A8704-8960-4B7D-ABE6-4E91BE31C1CB}" type="pres">
      <dgm:prSet presAssocID="{538C46E5-583E-42CC-A454-E0F3A2E9B701}" presName="spaceRect" presStyleCnt="0"/>
      <dgm:spPr/>
    </dgm:pt>
    <dgm:pt modelId="{509EC09F-2388-40EE-9A2B-4D6F56EA94E0}" type="pres">
      <dgm:prSet presAssocID="{538C46E5-583E-42CC-A454-E0F3A2E9B701}" presName="textRect" presStyleLbl="revTx" presStyleIdx="4" presStyleCnt="7">
        <dgm:presLayoutVars>
          <dgm:chMax val="1"/>
          <dgm:chPref val="1"/>
        </dgm:presLayoutVars>
      </dgm:prSet>
      <dgm:spPr/>
    </dgm:pt>
    <dgm:pt modelId="{4A2871F2-0E01-4FEA-BC36-D1285288ADE4}" type="pres">
      <dgm:prSet presAssocID="{E1A0378A-04FE-4157-9269-6D1A56E13253}" presName="sibTrans" presStyleCnt="0"/>
      <dgm:spPr/>
    </dgm:pt>
    <dgm:pt modelId="{1BB25A50-5F22-4D43-8579-5DB0085A8C83}" type="pres">
      <dgm:prSet presAssocID="{B8D3BABE-8FD0-40D7-9DBD-5A1FA13F402E}" presName="compNode" presStyleCnt="0"/>
      <dgm:spPr/>
    </dgm:pt>
    <dgm:pt modelId="{83080C53-F4A4-4809-8F88-C336D8A44E93}" type="pres">
      <dgm:prSet presAssocID="{B8D3BABE-8FD0-40D7-9DBD-5A1FA13F402E}" presName="iconBgRect" presStyleLbl="bgShp" presStyleIdx="5" presStyleCnt="7"/>
      <dgm:spPr/>
    </dgm:pt>
    <dgm:pt modelId="{12716DA2-87F1-4107-8C8E-ABA856DE54AD}" type="pres">
      <dgm:prSet presAssocID="{B8D3BABE-8FD0-40D7-9DBD-5A1FA13F402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84251CCF-5C84-4090-8391-F010CEA1D766}" type="pres">
      <dgm:prSet presAssocID="{B8D3BABE-8FD0-40D7-9DBD-5A1FA13F402E}" presName="spaceRect" presStyleCnt="0"/>
      <dgm:spPr/>
    </dgm:pt>
    <dgm:pt modelId="{66A2E1BB-E5BB-4722-BF5D-A323CD75F06E}" type="pres">
      <dgm:prSet presAssocID="{B8D3BABE-8FD0-40D7-9DBD-5A1FA13F402E}" presName="textRect" presStyleLbl="revTx" presStyleIdx="5" presStyleCnt="7">
        <dgm:presLayoutVars>
          <dgm:chMax val="1"/>
          <dgm:chPref val="1"/>
        </dgm:presLayoutVars>
      </dgm:prSet>
      <dgm:spPr/>
    </dgm:pt>
    <dgm:pt modelId="{ED62CB3B-060C-439B-99CE-DC85A26AB0B8}" type="pres">
      <dgm:prSet presAssocID="{6EBFD0D2-234C-44DA-A8BC-AB93EB0FC878}" presName="sibTrans" presStyleCnt="0"/>
      <dgm:spPr/>
    </dgm:pt>
    <dgm:pt modelId="{84EB38B8-6A69-4EC2-99EB-81C7AF2DB017}" type="pres">
      <dgm:prSet presAssocID="{5651A33E-9476-459B-B854-02ABA1D2C748}" presName="compNode" presStyleCnt="0"/>
      <dgm:spPr/>
    </dgm:pt>
    <dgm:pt modelId="{24B6C645-C093-4504-9B5A-A7DA8A42AC40}" type="pres">
      <dgm:prSet presAssocID="{5651A33E-9476-459B-B854-02ABA1D2C748}" presName="iconBgRect" presStyleLbl="bgShp" presStyleIdx="6" presStyleCnt="7"/>
      <dgm:spPr/>
    </dgm:pt>
    <dgm:pt modelId="{240F2ED7-C684-436D-9DEF-08B8D3E89124}" type="pres">
      <dgm:prSet presAssocID="{5651A33E-9476-459B-B854-02ABA1D2C74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BAB3AAA4-20A0-47FE-858B-6E030EC7541A}" type="pres">
      <dgm:prSet presAssocID="{5651A33E-9476-459B-B854-02ABA1D2C748}" presName="spaceRect" presStyleCnt="0"/>
      <dgm:spPr/>
    </dgm:pt>
    <dgm:pt modelId="{B7DAD5DF-0297-400E-9384-BF9B84773BE6}" type="pres">
      <dgm:prSet presAssocID="{5651A33E-9476-459B-B854-02ABA1D2C748}" presName="textRect" presStyleLbl="revTx" presStyleIdx="6" presStyleCnt="7">
        <dgm:presLayoutVars>
          <dgm:chMax val="1"/>
          <dgm:chPref val="1"/>
        </dgm:presLayoutVars>
      </dgm:prSet>
      <dgm:spPr/>
    </dgm:pt>
  </dgm:ptLst>
  <dgm:cxnLst>
    <dgm:cxn modelId="{CDAE8910-4B6B-4B41-B405-82EC14C45A13}" srcId="{6EFFCD97-B923-4742-B0EC-D62555D9B5C9}" destId="{D673789D-A768-4883-BE28-1458599A48D5}" srcOrd="2" destOrd="0" parTransId="{9970BDC4-F0C1-40A4-981C-3BACD92C7CC2}" sibTransId="{8CA830C4-26E2-4295-B536-1EFE7755C7CC}"/>
    <dgm:cxn modelId="{581E6D23-F2E2-4EF2-8911-F41521A9D84E}" type="presOf" srcId="{D673789D-A768-4883-BE28-1458599A48D5}" destId="{DF61D3AD-C867-42C5-ABB9-DB87A64CE7B5}" srcOrd="0" destOrd="0" presId="urn:microsoft.com/office/officeart/2018/5/layout/IconCircleLabelList"/>
    <dgm:cxn modelId="{D004AE25-03BC-40E4-B5B4-4986031D66BB}" type="presOf" srcId="{538C46E5-583E-42CC-A454-E0F3A2E9B701}" destId="{509EC09F-2388-40EE-9A2B-4D6F56EA94E0}" srcOrd="0" destOrd="0" presId="urn:microsoft.com/office/officeart/2018/5/layout/IconCircleLabelList"/>
    <dgm:cxn modelId="{EC0BF96A-78BD-41CB-A943-603895A2668B}" srcId="{6EFFCD97-B923-4742-B0EC-D62555D9B5C9}" destId="{5651A33E-9476-459B-B854-02ABA1D2C748}" srcOrd="6" destOrd="0" parTransId="{AD9794E2-E00D-436F-8E1F-59C65FF89A3D}" sibTransId="{9245FF4C-7A3B-4552-879A-2885CEA698DD}"/>
    <dgm:cxn modelId="{F60D3B4D-687F-424B-B578-418AE9EBBD1D}" type="presOf" srcId="{B8D3BABE-8FD0-40D7-9DBD-5A1FA13F402E}" destId="{66A2E1BB-E5BB-4722-BF5D-A323CD75F06E}" srcOrd="0" destOrd="0" presId="urn:microsoft.com/office/officeart/2018/5/layout/IconCircleLabelList"/>
    <dgm:cxn modelId="{C4854671-7C7E-4E0D-832D-1AB2C1C995FF}" type="presOf" srcId="{861D8E0C-2711-41AF-9C1A-34F4A95714B3}" destId="{9217537B-EC94-4810-B8E0-2FBC66BA8787}" srcOrd="0" destOrd="0" presId="urn:microsoft.com/office/officeart/2018/5/layout/IconCircleLabelList"/>
    <dgm:cxn modelId="{2587DB85-4360-4812-B95E-EA00BBC16C11}" srcId="{6EFFCD97-B923-4742-B0EC-D62555D9B5C9}" destId="{538C46E5-583E-42CC-A454-E0F3A2E9B701}" srcOrd="4" destOrd="0" parTransId="{AD364B65-3A8A-41EA-ACAF-894949510948}" sibTransId="{E1A0378A-04FE-4157-9269-6D1A56E13253}"/>
    <dgm:cxn modelId="{8008EA97-177F-4E4B-B539-B6A303E30D8B}" srcId="{6EFFCD97-B923-4742-B0EC-D62555D9B5C9}" destId="{861D8E0C-2711-41AF-9C1A-34F4A95714B3}" srcOrd="3" destOrd="0" parTransId="{2A2A4494-38EA-41C6-883B-395F581DD069}" sibTransId="{F754928E-8079-4749-8A81-091BF9BDAAAB}"/>
    <dgm:cxn modelId="{77C762AA-5FA3-4D54-92BB-73B5C52862EC}" type="presOf" srcId="{5651A33E-9476-459B-B854-02ABA1D2C748}" destId="{B7DAD5DF-0297-400E-9384-BF9B84773BE6}" srcOrd="0" destOrd="0" presId="urn:microsoft.com/office/officeart/2018/5/layout/IconCircleLabelList"/>
    <dgm:cxn modelId="{A8FDECC3-DFDA-488C-B54C-9889EDC4346D}" srcId="{6EFFCD97-B923-4742-B0EC-D62555D9B5C9}" destId="{68BD5E9C-FC34-448D-BA0C-D9F5CA4ADAAB}" srcOrd="1" destOrd="0" parTransId="{0478978F-B59B-467B-988B-A637847D2FE1}" sibTransId="{B47CD677-E124-4096-BC2D-2B969E4A5C99}"/>
    <dgm:cxn modelId="{8F3FBDD6-694C-4982-B00D-063053286B13}" type="presOf" srcId="{6EFFCD97-B923-4742-B0EC-D62555D9B5C9}" destId="{DACEBEC7-A66B-4FC9-B627-CADD141ED425}" srcOrd="0" destOrd="0" presId="urn:microsoft.com/office/officeart/2018/5/layout/IconCircleLabelList"/>
    <dgm:cxn modelId="{014200D7-05F9-4FF4-B8EB-0F9F6C188D74}" srcId="{6EFFCD97-B923-4742-B0EC-D62555D9B5C9}" destId="{251AD4AA-49B1-4E31-B5DE-42300F7B7BBC}" srcOrd="0" destOrd="0" parTransId="{7F1F0680-35E5-441C-806E-CD34A7C8F862}" sibTransId="{750C6927-667D-4310-9563-015D8D32D215}"/>
    <dgm:cxn modelId="{BCBA9EF8-35F4-456E-BCA1-1317BF677F22}" type="presOf" srcId="{251AD4AA-49B1-4E31-B5DE-42300F7B7BBC}" destId="{C06226DA-E5E3-4263-8C2C-64EBC358EAAE}" srcOrd="0" destOrd="0" presId="urn:microsoft.com/office/officeart/2018/5/layout/IconCircleLabelList"/>
    <dgm:cxn modelId="{1FE4CFFE-4BFD-4E1B-B9D5-CE68152749BC}" type="presOf" srcId="{68BD5E9C-FC34-448D-BA0C-D9F5CA4ADAAB}" destId="{D874D9BD-8BCD-4329-AE4D-65F69F026730}" srcOrd="0" destOrd="0" presId="urn:microsoft.com/office/officeart/2018/5/layout/IconCircleLabelList"/>
    <dgm:cxn modelId="{8D1377FF-5972-4CF2-A3DA-1D56DAD1C002}" srcId="{6EFFCD97-B923-4742-B0EC-D62555D9B5C9}" destId="{B8D3BABE-8FD0-40D7-9DBD-5A1FA13F402E}" srcOrd="5" destOrd="0" parTransId="{7837301B-DF8D-40E5-B3B8-5A335BC77A23}" sibTransId="{6EBFD0D2-234C-44DA-A8BC-AB93EB0FC878}"/>
    <dgm:cxn modelId="{4E859350-FCB9-44F2-9C76-F17702C902CD}" type="presParOf" srcId="{DACEBEC7-A66B-4FC9-B627-CADD141ED425}" destId="{C5F98E02-39AF-4CB5-9E81-ED4A10500FE4}" srcOrd="0" destOrd="0" presId="urn:microsoft.com/office/officeart/2018/5/layout/IconCircleLabelList"/>
    <dgm:cxn modelId="{0AF26AAD-C5E7-4905-8625-C457AA7182BC}" type="presParOf" srcId="{C5F98E02-39AF-4CB5-9E81-ED4A10500FE4}" destId="{31938F29-DECA-49AA-8FDE-05E4EC3FADF6}" srcOrd="0" destOrd="0" presId="urn:microsoft.com/office/officeart/2018/5/layout/IconCircleLabelList"/>
    <dgm:cxn modelId="{37578EED-A042-46C9-B243-5C7997C905EC}" type="presParOf" srcId="{C5F98E02-39AF-4CB5-9E81-ED4A10500FE4}" destId="{63CA9280-DABD-4F9A-AAE6-20AFF52BA03C}" srcOrd="1" destOrd="0" presId="urn:microsoft.com/office/officeart/2018/5/layout/IconCircleLabelList"/>
    <dgm:cxn modelId="{EA8FA463-820E-4661-9E10-B9F2C3535E42}" type="presParOf" srcId="{C5F98E02-39AF-4CB5-9E81-ED4A10500FE4}" destId="{6BFCC69C-C176-47D5-B72A-C09E94F73BB5}" srcOrd="2" destOrd="0" presId="urn:microsoft.com/office/officeart/2018/5/layout/IconCircleLabelList"/>
    <dgm:cxn modelId="{FF106E5F-7415-4CD5-B7CC-FABC1F885DAA}" type="presParOf" srcId="{C5F98E02-39AF-4CB5-9E81-ED4A10500FE4}" destId="{C06226DA-E5E3-4263-8C2C-64EBC358EAAE}" srcOrd="3" destOrd="0" presId="urn:microsoft.com/office/officeart/2018/5/layout/IconCircleLabelList"/>
    <dgm:cxn modelId="{0625F048-15CB-45D9-80BE-AE6852A22C5C}" type="presParOf" srcId="{DACEBEC7-A66B-4FC9-B627-CADD141ED425}" destId="{2AD8C300-ABCA-41D0-9D03-F972F195AB24}" srcOrd="1" destOrd="0" presId="urn:microsoft.com/office/officeart/2018/5/layout/IconCircleLabelList"/>
    <dgm:cxn modelId="{4282FFB3-92C6-4885-B5E9-B2A464ED951F}" type="presParOf" srcId="{DACEBEC7-A66B-4FC9-B627-CADD141ED425}" destId="{2C58BF21-E5BD-421B-88FE-AC7FD5205C3E}" srcOrd="2" destOrd="0" presId="urn:microsoft.com/office/officeart/2018/5/layout/IconCircleLabelList"/>
    <dgm:cxn modelId="{6A89DCC4-69DF-463A-892F-92468E6F4E42}" type="presParOf" srcId="{2C58BF21-E5BD-421B-88FE-AC7FD5205C3E}" destId="{347E493D-4409-4C81-A5AE-CFA32E1DBFCF}" srcOrd="0" destOrd="0" presId="urn:microsoft.com/office/officeart/2018/5/layout/IconCircleLabelList"/>
    <dgm:cxn modelId="{A78CD355-4484-4D86-92DB-3BF4411D2D63}" type="presParOf" srcId="{2C58BF21-E5BD-421B-88FE-AC7FD5205C3E}" destId="{CA740BDA-CB7A-4DB6-95A1-E4F1FE31E7DF}" srcOrd="1" destOrd="0" presId="urn:microsoft.com/office/officeart/2018/5/layout/IconCircleLabelList"/>
    <dgm:cxn modelId="{0A85DA25-D5A4-46D7-92E1-A2695E8CBBB9}" type="presParOf" srcId="{2C58BF21-E5BD-421B-88FE-AC7FD5205C3E}" destId="{0364B547-3DD0-42C1-BD8B-63557D00F4E7}" srcOrd="2" destOrd="0" presId="urn:microsoft.com/office/officeart/2018/5/layout/IconCircleLabelList"/>
    <dgm:cxn modelId="{C3BBA230-9643-4070-9D00-0FC2B23FEE89}" type="presParOf" srcId="{2C58BF21-E5BD-421B-88FE-AC7FD5205C3E}" destId="{D874D9BD-8BCD-4329-AE4D-65F69F026730}" srcOrd="3" destOrd="0" presId="urn:microsoft.com/office/officeart/2018/5/layout/IconCircleLabelList"/>
    <dgm:cxn modelId="{674A0008-4B56-48C7-B773-781BF02ECF5F}" type="presParOf" srcId="{DACEBEC7-A66B-4FC9-B627-CADD141ED425}" destId="{469156FA-2F5A-43FE-BF3B-25CF8A9D5589}" srcOrd="3" destOrd="0" presId="urn:microsoft.com/office/officeart/2018/5/layout/IconCircleLabelList"/>
    <dgm:cxn modelId="{809D0E67-F7D0-407D-9B53-6303D48F171B}" type="presParOf" srcId="{DACEBEC7-A66B-4FC9-B627-CADD141ED425}" destId="{C0B789F7-12C5-4CF7-863F-954CEB40754E}" srcOrd="4" destOrd="0" presId="urn:microsoft.com/office/officeart/2018/5/layout/IconCircleLabelList"/>
    <dgm:cxn modelId="{14C69E26-CA19-461A-9846-5A6C690BD5A2}" type="presParOf" srcId="{C0B789F7-12C5-4CF7-863F-954CEB40754E}" destId="{3EE4FFAF-07B1-4607-83EE-49DEF5284B4F}" srcOrd="0" destOrd="0" presId="urn:microsoft.com/office/officeart/2018/5/layout/IconCircleLabelList"/>
    <dgm:cxn modelId="{0C7D142D-8E43-4B2D-BD05-D39BAE1E36B2}" type="presParOf" srcId="{C0B789F7-12C5-4CF7-863F-954CEB40754E}" destId="{2E4D4504-81A1-4A09-95ED-90267BC17FB5}" srcOrd="1" destOrd="0" presId="urn:microsoft.com/office/officeart/2018/5/layout/IconCircleLabelList"/>
    <dgm:cxn modelId="{3DE52D39-17BF-421D-9488-D64745441B02}" type="presParOf" srcId="{C0B789F7-12C5-4CF7-863F-954CEB40754E}" destId="{2A44898A-9393-40F6-9A16-DB0E54083DD7}" srcOrd="2" destOrd="0" presId="urn:microsoft.com/office/officeart/2018/5/layout/IconCircleLabelList"/>
    <dgm:cxn modelId="{4BA2749C-ABA9-4D68-A117-F82E378FA77D}" type="presParOf" srcId="{C0B789F7-12C5-4CF7-863F-954CEB40754E}" destId="{DF61D3AD-C867-42C5-ABB9-DB87A64CE7B5}" srcOrd="3" destOrd="0" presId="urn:microsoft.com/office/officeart/2018/5/layout/IconCircleLabelList"/>
    <dgm:cxn modelId="{213711BF-C11D-4AC7-AE11-71DBFDB2419E}" type="presParOf" srcId="{DACEBEC7-A66B-4FC9-B627-CADD141ED425}" destId="{EC56C36D-15DA-490C-A375-753B94C44305}" srcOrd="5" destOrd="0" presId="urn:microsoft.com/office/officeart/2018/5/layout/IconCircleLabelList"/>
    <dgm:cxn modelId="{AC3257AE-6EFC-4F24-8C01-7C295CFBC21D}" type="presParOf" srcId="{DACEBEC7-A66B-4FC9-B627-CADD141ED425}" destId="{B313606C-5515-44D4-86CE-CFB36B28F5E1}" srcOrd="6" destOrd="0" presId="urn:microsoft.com/office/officeart/2018/5/layout/IconCircleLabelList"/>
    <dgm:cxn modelId="{4A63DC30-7FDF-404C-B8C8-BB8618FA4890}" type="presParOf" srcId="{B313606C-5515-44D4-86CE-CFB36B28F5E1}" destId="{DA795042-E47E-4725-8C87-18F3650E957C}" srcOrd="0" destOrd="0" presId="urn:microsoft.com/office/officeart/2018/5/layout/IconCircleLabelList"/>
    <dgm:cxn modelId="{5940BB3E-6DE4-4056-9819-82F2E412340B}" type="presParOf" srcId="{B313606C-5515-44D4-86CE-CFB36B28F5E1}" destId="{3AC7E393-E0E1-461B-9A9A-A14079D41E79}" srcOrd="1" destOrd="0" presId="urn:microsoft.com/office/officeart/2018/5/layout/IconCircleLabelList"/>
    <dgm:cxn modelId="{34204B27-B0B0-426F-8413-9609D16E9CA5}" type="presParOf" srcId="{B313606C-5515-44D4-86CE-CFB36B28F5E1}" destId="{BFD1AD45-AD03-4D92-85F0-D0EDF491D13C}" srcOrd="2" destOrd="0" presId="urn:microsoft.com/office/officeart/2018/5/layout/IconCircleLabelList"/>
    <dgm:cxn modelId="{CB35B407-6805-4065-B099-7807379F209A}" type="presParOf" srcId="{B313606C-5515-44D4-86CE-CFB36B28F5E1}" destId="{9217537B-EC94-4810-B8E0-2FBC66BA8787}" srcOrd="3" destOrd="0" presId="urn:microsoft.com/office/officeart/2018/5/layout/IconCircleLabelList"/>
    <dgm:cxn modelId="{CBA53C2C-B888-4727-8C96-A3082B197D92}" type="presParOf" srcId="{DACEBEC7-A66B-4FC9-B627-CADD141ED425}" destId="{B17CDB08-3293-4CC8-A74B-3DA7A854E9A2}" srcOrd="7" destOrd="0" presId="urn:microsoft.com/office/officeart/2018/5/layout/IconCircleLabelList"/>
    <dgm:cxn modelId="{5789166C-4ACB-468A-B70D-A6C320650B3E}" type="presParOf" srcId="{DACEBEC7-A66B-4FC9-B627-CADD141ED425}" destId="{29DB2948-84D0-4B7D-A1E4-6B9B52D359F4}" srcOrd="8" destOrd="0" presId="urn:microsoft.com/office/officeart/2018/5/layout/IconCircleLabelList"/>
    <dgm:cxn modelId="{CE4DBA86-DC41-4E0B-A39E-F12A0B1F9CC5}" type="presParOf" srcId="{29DB2948-84D0-4B7D-A1E4-6B9B52D359F4}" destId="{94F5F6CE-8632-4BD0-A30D-9B4417CACFDE}" srcOrd="0" destOrd="0" presId="urn:microsoft.com/office/officeart/2018/5/layout/IconCircleLabelList"/>
    <dgm:cxn modelId="{F86E42F7-7B3B-48C3-A935-EF812CA20435}" type="presParOf" srcId="{29DB2948-84D0-4B7D-A1E4-6B9B52D359F4}" destId="{15C9871C-40B1-4E28-9ED9-1402736800BB}" srcOrd="1" destOrd="0" presId="urn:microsoft.com/office/officeart/2018/5/layout/IconCircleLabelList"/>
    <dgm:cxn modelId="{E8191DF3-960D-4E6C-BFC7-F5154E44B8AE}" type="presParOf" srcId="{29DB2948-84D0-4B7D-A1E4-6B9B52D359F4}" destId="{B27A8704-8960-4B7D-ABE6-4E91BE31C1CB}" srcOrd="2" destOrd="0" presId="urn:microsoft.com/office/officeart/2018/5/layout/IconCircleLabelList"/>
    <dgm:cxn modelId="{6E3B4633-B761-490A-BA31-81F7BF8DCC26}" type="presParOf" srcId="{29DB2948-84D0-4B7D-A1E4-6B9B52D359F4}" destId="{509EC09F-2388-40EE-9A2B-4D6F56EA94E0}" srcOrd="3" destOrd="0" presId="urn:microsoft.com/office/officeart/2018/5/layout/IconCircleLabelList"/>
    <dgm:cxn modelId="{757C926C-61D5-4406-9F3C-2905AB5E3C9F}" type="presParOf" srcId="{DACEBEC7-A66B-4FC9-B627-CADD141ED425}" destId="{4A2871F2-0E01-4FEA-BC36-D1285288ADE4}" srcOrd="9" destOrd="0" presId="urn:microsoft.com/office/officeart/2018/5/layout/IconCircleLabelList"/>
    <dgm:cxn modelId="{0E426615-15E0-4704-9DDC-ED10E2F4EDF5}" type="presParOf" srcId="{DACEBEC7-A66B-4FC9-B627-CADD141ED425}" destId="{1BB25A50-5F22-4D43-8579-5DB0085A8C83}" srcOrd="10" destOrd="0" presId="urn:microsoft.com/office/officeart/2018/5/layout/IconCircleLabelList"/>
    <dgm:cxn modelId="{CC49802F-1C54-4789-AA30-B1D20B5ADDF3}" type="presParOf" srcId="{1BB25A50-5F22-4D43-8579-5DB0085A8C83}" destId="{83080C53-F4A4-4809-8F88-C336D8A44E93}" srcOrd="0" destOrd="0" presId="urn:microsoft.com/office/officeart/2018/5/layout/IconCircleLabelList"/>
    <dgm:cxn modelId="{16FDD3EF-75A9-4FA3-85AE-5607D4F03C13}" type="presParOf" srcId="{1BB25A50-5F22-4D43-8579-5DB0085A8C83}" destId="{12716DA2-87F1-4107-8C8E-ABA856DE54AD}" srcOrd="1" destOrd="0" presId="urn:microsoft.com/office/officeart/2018/5/layout/IconCircleLabelList"/>
    <dgm:cxn modelId="{CEDF10F4-7F94-4AD1-812C-44761A704CE1}" type="presParOf" srcId="{1BB25A50-5F22-4D43-8579-5DB0085A8C83}" destId="{84251CCF-5C84-4090-8391-F010CEA1D766}" srcOrd="2" destOrd="0" presId="urn:microsoft.com/office/officeart/2018/5/layout/IconCircleLabelList"/>
    <dgm:cxn modelId="{8B4B6A70-3D9B-4F80-8ABB-C76DDE4BF5DF}" type="presParOf" srcId="{1BB25A50-5F22-4D43-8579-5DB0085A8C83}" destId="{66A2E1BB-E5BB-4722-BF5D-A323CD75F06E}" srcOrd="3" destOrd="0" presId="urn:microsoft.com/office/officeart/2018/5/layout/IconCircleLabelList"/>
    <dgm:cxn modelId="{998F83E9-6B3A-4947-9378-7730EC8047EF}" type="presParOf" srcId="{DACEBEC7-A66B-4FC9-B627-CADD141ED425}" destId="{ED62CB3B-060C-439B-99CE-DC85A26AB0B8}" srcOrd="11" destOrd="0" presId="urn:microsoft.com/office/officeart/2018/5/layout/IconCircleLabelList"/>
    <dgm:cxn modelId="{660D6621-1647-446D-AE9D-43C2665EDFC2}" type="presParOf" srcId="{DACEBEC7-A66B-4FC9-B627-CADD141ED425}" destId="{84EB38B8-6A69-4EC2-99EB-81C7AF2DB017}" srcOrd="12" destOrd="0" presId="urn:microsoft.com/office/officeart/2018/5/layout/IconCircleLabelList"/>
    <dgm:cxn modelId="{B54E66AF-42D6-4074-8CDC-AEF45B3AFC40}" type="presParOf" srcId="{84EB38B8-6A69-4EC2-99EB-81C7AF2DB017}" destId="{24B6C645-C093-4504-9B5A-A7DA8A42AC40}" srcOrd="0" destOrd="0" presId="urn:microsoft.com/office/officeart/2018/5/layout/IconCircleLabelList"/>
    <dgm:cxn modelId="{FB15A49E-7000-4052-89E3-B972AE682901}" type="presParOf" srcId="{84EB38B8-6A69-4EC2-99EB-81C7AF2DB017}" destId="{240F2ED7-C684-436D-9DEF-08B8D3E89124}" srcOrd="1" destOrd="0" presId="urn:microsoft.com/office/officeart/2018/5/layout/IconCircleLabelList"/>
    <dgm:cxn modelId="{D43672E0-E51B-4AF4-9458-FDBA43BB3EC6}" type="presParOf" srcId="{84EB38B8-6A69-4EC2-99EB-81C7AF2DB017}" destId="{BAB3AAA4-20A0-47FE-858B-6E030EC7541A}" srcOrd="2" destOrd="0" presId="urn:microsoft.com/office/officeart/2018/5/layout/IconCircleLabelList"/>
    <dgm:cxn modelId="{FDC943F8-CCE3-403D-90E0-5FFC1A49A05E}" type="presParOf" srcId="{84EB38B8-6A69-4EC2-99EB-81C7AF2DB017}" destId="{B7DAD5DF-0297-400E-9384-BF9B84773BE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38F29-DECA-49AA-8FDE-05E4EC3FADF6}">
      <dsp:nvSpPr>
        <dsp:cNvPr id="0" name=""/>
        <dsp:cNvSpPr/>
      </dsp:nvSpPr>
      <dsp:spPr>
        <a:xfrm>
          <a:off x="768242" y="3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A9280-DABD-4F9A-AAE6-20AFF52BA03C}">
      <dsp:nvSpPr>
        <dsp:cNvPr id="0" name=""/>
        <dsp:cNvSpPr/>
      </dsp:nvSpPr>
      <dsp:spPr>
        <a:xfrm>
          <a:off x="1002242" y="26797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6226DA-E5E3-4263-8C2C-64EBC358EAAE}">
      <dsp:nvSpPr>
        <dsp:cNvPr id="0" name=""/>
        <dsp:cNvSpPr/>
      </dsp:nvSpPr>
      <dsp:spPr>
        <a:xfrm>
          <a:off x="417242" y="147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Automated Attendance </a:t>
          </a:r>
          <a:endParaRPr lang="en-US" sz="2000" kern="1200">
            <a:latin typeface="Heebo" pitchFamily="2" charset="-79"/>
            <a:cs typeface="Heebo" pitchFamily="2" charset="-79"/>
          </a:endParaRPr>
        </a:p>
      </dsp:txBody>
      <dsp:txXfrm>
        <a:off x="417242" y="1473974"/>
        <a:ext cx="1800000" cy="720000"/>
      </dsp:txXfrm>
    </dsp:sp>
    <dsp:sp modelId="{347E493D-4409-4C81-A5AE-CFA32E1DBFCF}">
      <dsp:nvSpPr>
        <dsp:cNvPr id="0" name=""/>
        <dsp:cNvSpPr/>
      </dsp:nvSpPr>
      <dsp:spPr>
        <a:xfrm>
          <a:off x="2883242" y="3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40BDA-CB7A-4DB6-95A1-E4F1FE31E7DF}">
      <dsp:nvSpPr>
        <dsp:cNvPr id="0" name=""/>
        <dsp:cNvSpPr/>
      </dsp:nvSpPr>
      <dsp:spPr>
        <a:xfrm>
          <a:off x="3117242" y="26797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74D9BD-8BCD-4329-AE4D-65F69F026730}">
      <dsp:nvSpPr>
        <dsp:cNvPr id="0" name=""/>
        <dsp:cNvSpPr/>
      </dsp:nvSpPr>
      <dsp:spPr>
        <a:xfrm>
          <a:off x="2532242" y="147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Camera etiquette </a:t>
          </a:r>
          <a:endParaRPr lang="en-US" sz="2000" kern="1200">
            <a:latin typeface="Heebo" pitchFamily="2" charset="-79"/>
            <a:cs typeface="Heebo" pitchFamily="2" charset="-79"/>
          </a:endParaRPr>
        </a:p>
      </dsp:txBody>
      <dsp:txXfrm>
        <a:off x="2532242" y="1473974"/>
        <a:ext cx="1800000" cy="720000"/>
      </dsp:txXfrm>
    </dsp:sp>
    <dsp:sp modelId="{3EE4FFAF-07B1-4607-83EE-49DEF5284B4F}">
      <dsp:nvSpPr>
        <dsp:cNvPr id="0" name=""/>
        <dsp:cNvSpPr/>
      </dsp:nvSpPr>
      <dsp:spPr>
        <a:xfrm>
          <a:off x="4998243" y="3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D4504-81A1-4A09-95ED-90267BC17FB5}">
      <dsp:nvSpPr>
        <dsp:cNvPr id="0" name=""/>
        <dsp:cNvSpPr/>
      </dsp:nvSpPr>
      <dsp:spPr>
        <a:xfrm>
          <a:off x="5232243" y="26797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61D3AD-C867-42C5-ABB9-DB87A64CE7B5}">
      <dsp:nvSpPr>
        <dsp:cNvPr id="0" name=""/>
        <dsp:cNvSpPr/>
      </dsp:nvSpPr>
      <dsp:spPr>
        <a:xfrm>
          <a:off x="4647243" y="147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Microphone etiquette </a:t>
          </a:r>
          <a:endParaRPr lang="en-US" sz="2000" kern="1200">
            <a:latin typeface="Heebo" pitchFamily="2" charset="-79"/>
            <a:cs typeface="Heebo" pitchFamily="2" charset="-79"/>
          </a:endParaRPr>
        </a:p>
      </dsp:txBody>
      <dsp:txXfrm>
        <a:off x="4647243" y="1473974"/>
        <a:ext cx="1800000" cy="720000"/>
      </dsp:txXfrm>
    </dsp:sp>
    <dsp:sp modelId="{DA795042-E47E-4725-8C87-18F3650E957C}">
      <dsp:nvSpPr>
        <dsp:cNvPr id="0" name=""/>
        <dsp:cNvSpPr/>
      </dsp:nvSpPr>
      <dsp:spPr>
        <a:xfrm>
          <a:off x="7113243" y="3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7E393-E0E1-461B-9A9A-A14079D41E79}">
      <dsp:nvSpPr>
        <dsp:cNvPr id="0" name=""/>
        <dsp:cNvSpPr/>
      </dsp:nvSpPr>
      <dsp:spPr>
        <a:xfrm>
          <a:off x="7347243" y="26797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17537B-EC94-4810-B8E0-2FBC66BA8787}">
      <dsp:nvSpPr>
        <dsp:cNvPr id="0" name=""/>
        <dsp:cNvSpPr/>
      </dsp:nvSpPr>
      <dsp:spPr>
        <a:xfrm>
          <a:off x="6762243" y="147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Chat function</a:t>
          </a:r>
          <a:endParaRPr lang="en-US" sz="2000" kern="1200">
            <a:latin typeface="Heebo" pitchFamily="2" charset="-79"/>
            <a:cs typeface="Heebo" pitchFamily="2" charset="-79"/>
          </a:endParaRPr>
        </a:p>
      </dsp:txBody>
      <dsp:txXfrm>
        <a:off x="6762243" y="1473974"/>
        <a:ext cx="1800000" cy="720000"/>
      </dsp:txXfrm>
    </dsp:sp>
    <dsp:sp modelId="{94F5F6CE-8632-4BD0-A30D-9B4417CACFDE}">
      <dsp:nvSpPr>
        <dsp:cNvPr id="0" name=""/>
        <dsp:cNvSpPr/>
      </dsp:nvSpPr>
      <dsp:spPr>
        <a:xfrm>
          <a:off x="9228243" y="3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9871C-40B1-4E28-9ED9-1402736800BB}">
      <dsp:nvSpPr>
        <dsp:cNvPr id="0" name=""/>
        <dsp:cNvSpPr/>
      </dsp:nvSpPr>
      <dsp:spPr>
        <a:xfrm>
          <a:off x="9462243" y="26797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9EC09F-2388-40EE-9A2B-4D6F56EA94E0}">
      <dsp:nvSpPr>
        <dsp:cNvPr id="0" name=""/>
        <dsp:cNvSpPr/>
      </dsp:nvSpPr>
      <dsp:spPr>
        <a:xfrm>
          <a:off x="8877243" y="147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Break(s)</a:t>
          </a:r>
          <a:endParaRPr lang="en-US" sz="2000" kern="1200">
            <a:latin typeface="Heebo" pitchFamily="2" charset="-79"/>
            <a:cs typeface="Heebo" pitchFamily="2" charset="-79"/>
          </a:endParaRPr>
        </a:p>
      </dsp:txBody>
      <dsp:txXfrm>
        <a:off x="8877243" y="1473974"/>
        <a:ext cx="1800000" cy="720000"/>
      </dsp:txXfrm>
    </dsp:sp>
    <dsp:sp modelId="{83080C53-F4A4-4809-8F88-C336D8A44E93}">
      <dsp:nvSpPr>
        <dsp:cNvPr id="0" name=""/>
        <dsp:cNvSpPr/>
      </dsp:nvSpPr>
      <dsp:spPr>
        <a:xfrm>
          <a:off x="3940743" y="264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16DA2-87F1-4107-8C8E-ABA856DE54AD}">
      <dsp:nvSpPr>
        <dsp:cNvPr id="0" name=""/>
        <dsp:cNvSpPr/>
      </dsp:nvSpPr>
      <dsp:spPr>
        <a:xfrm>
          <a:off x="4174743" y="287797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2E1BB-E5BB-4722-BF5D-A323CD75F06E}">
      <dsp:nvSpPr>
        <dsp:cNvPr id="0" name=""/>
        <dsp:cNvSpPr/>
      </dsp:nvSpPr>
      <dsp:spPr>
        <a:xfrm>
          <a:off x="3589743" y="408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latin typeface="Heebo" pitchFamily="2" charset="-79"/>
              <a:cs typeface="Heebo" pitchFamily="2" charset="-79"/>
            </a:rPr>
            <a:t>Interactivity</a:t>
          </a:r>
          <a:endParaRPr lang="en-US" sz="2000" kern="1200">
            <a:latin typeface="Heebo" pitchFamily="2" charset="-79"/>
            <a:cs typeface="Heebo" pitchFamily="2" charset="-79"/>
          </a:endParaRPr>
        </a:p>
      </dsp:txBody>
      <dsp:txXfrm>
        <a:off x="3589743" y="4083974"/>
        <a:ext cx="1800000" cy="720000"/>
      </dsp:txXfrm>
    </dsp:sp>
    <dsp:sp modelId="{24B6C645-C093-4504-9B5A-A7DA8A42AC40}">
      <dsp:nvSpPr>
        <dsp:cNvPr id="0" name=""/>
        <dsp:cNvSpPr/>
      </dsp:nvSpPr>
      <dsp:spPr>
        <a:xfrm>
          <a:off x="6055743" y="2643974"/>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F2ED7-C684-436D-9DEF-08B8D3E89124}">
      <dsp:nvSpPr>
        <dsp:cNvPr id="0" name=""/>
        <dsp:cNvSpPr/>
      </dsp:nvSpPr>
      <dsp:spPr>
        <a:xfrm>
          <a:off x="6289743" y="2877974"/>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AD5DF-0297-400E-9384-BF9B84773BE6}">
      <dsp:nvSpPr>
        <dsp:cNvPr id="0" name=""/>
        <dsp:cNvSpPr/>
      </dsp:nvSpPr>
      <dsp:spPr>
        <a:xfrm>
          <a:off x="5704743" y="40839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latin typeface="Heebo" pitchFamily="2" charset="-79"/>
              <a:cs typeface="Heebo" pitchFamily="2" charset="-79"/>
            </a:rPr>
            <a:t>You're on mute</a:t>
          </a:r>
        </a:p>
      </dsp:txBody>
      <dsp:txXfrm>
        <a:off x="5704743" y="408397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12/19/2024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r 1 Title/Finish Slide">
    <p:spTree>
      <p:nvGrpSpPr>
        <p:cNvPr id="1" name=""/>
        <p:cNvGrpSpPr/>
        <p:nvPr/>
      </p:nvGrpSpPr>
      <p:grpSpPr>
        <a:xfrm>
          <a:off x="0" y="0"/>
          <a:ext cx="0" cy="0"/>
          <a:chOff x="0" y="0"/>
          <a:chExt cx="0" cy="0"/>
        </a:xfrm>
      </p:grpSpPr>
      <p:sp>
        <p:nvSpPr>
          <p:cNvPr id="7" name="Rectangle 6"/>
          <p:cNvSpPr/>
          <p:nvPr userDrawn="1"/>
        </p:nvSpPr>
        <p:spPr bwMode="blackWhite">
          <a:xfrm>
            <a:off x="254950" y="249906"/>
            <a:ext cx="11682101" cy="6332433"/>
          </a:xfrm>
          <a:prstGeom prst="rect">
            <a:avLst/>
          </a:prstGeom>
          <a:solidFill>
            <a:srgbClr val="69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ebo" pitchFamily="2" charset="-79"/>
              <a:cs typeface="Heebo" pitchFamily="2" charset="-79"/>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521208" y="602603"/>
            <a:ext cx="7940212" cy="1522412"/>
          </a:xfrm>
        </p:spPr>
        <p:txBody>
          <a:bodyPr/>
          <a:lstStyle>
            <a:lvl1pPr>
              <a:lnSpc>
                <a:spcPct val="150000"/>
              </a:lnSpc>
              <a:defRPr sz="5400">
                <a:solidFill>
                  <a:schemeClr val="tx1">
                    <a:lumMod val="85000"/>
                    <a:lumOff val="15000"/>
                  </a:schemeClr>
                </a:solidFill>
                <a:latin typeface="Bebas Neue Pro" panose="020B0606020202050201" pitchFamily="34" charset="77"/>
                <a:cs typeface="Heebo" pitchFamily="2" charset="-79"/>
              </a:defRPr>
            </a:lvl1pPr>
          </a:lstStyle>
          <a:p>
            <a:r>
              <a:rPr lang="en-GB"/>
              <a:t>Click to edit Master title style</a:t>
            </a:r>
          </a:p>
        </p:txBody>
      </p:sp>
      <p:sp>
        <p:nvSpPr>
          <p:cNvPr id="13" name="Content Placeholder 12"/>
          <p:cNvSpPr>
            <a:spLocks noGrp="1"/>
          </p:cNvSpPr>
          <p:nvPr>
            <p:ph sz="quarter" idx="10"/>
          </p:nvPr>
        </p:nvSpPr>
        <p:spPr>
          <a:xfrm>
            <a:off x="520700" y="2781837"/>
            <a:ext cx="7528596" cy="3451538"/>
          </a:xfrm>
        </p:spPr>
        <p:txBody>
          <a:bodyPr/>
          <a:lstStyle>
            <a:lvl1pPr>
              <a:defRPr>
                <a:latin typeface="Heebo" pitchFamily="2" charset="-79"/>
                <a:cs typeface="Heebo" pitchFamily="2" charset="-79"/>
              </a:defRPr>
            </a:lvl1pPr>
          </a:lstStyle>
          <a:p>
            <a:pPr lvl="0"/>
            <a:r>
              <a:rPr lang="en-GB"/>
              <a:t>Click to 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Tur compariso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4" name="Straight Connector 3"/>
          <p:cNvCxnSpPr/>
          <p:nvPr userDrawn="1"/>
        </p:nvCxnSpPr>
        <p:spPr>
          <a:xfrm flipV="1">
            <a:off x="521208" y="1247908"/>
            <a:ext cx="11066358" cy="4117"/>
          </a:xfrm>
          <a:prstGeom prst="line">
            <a:avLst/>
          </a:prstGeom>
          <a:ln w="28575">
            <a:solidFill>
              <a:srgbClr val="69C0B0"/>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idx="1"/>
          </p:nvPr>
        </p:nvSpPr>
        <p:spPr>
          <a:xfrm>
            <a:off x="536359" y="1414463"/>
            <a:ext cx="5231395" cy="823912"/>
          </a:xfrm>
          <a:ln>
            <a:solidFill>
              <a:srgbClr val="69C0B0"/>
            </a:solidFill>
          </a:ln>
        </p:spPr>
        <p:txBody>
          <a:bodyPr/>
          <a:lstStyle>
            <a:lvl1pPr>
              <a:defRPr b="1"/>
            </a:lvl1pPr>
          </a:lstStyle>
          <a:p>
            <a:pPr lvl="0"/>
            <a:r>
              <a:rPr lang="en-GB"/>
              <a:t>Click to edit Master text styles</a:t>
            </a:r>
          </a:p>
        </p:txBody>
      </p:sp>
      <p:sp>
        <p:nvSpPr>
          <p:cNvPr id="9" name="Content Placeholder 2"/>
          <p:cNvSpPr>
            <a:spLocks noGrp="1"/>
          </p:cNvSpPr>
          <p:nvPr>
            <p:ph sz="half" idx="2"/>
          </p:nvPr>
        </p:nvSpPr>
        <p:spPr>
          <a:xfrm>
            <a:off x="536359" y="2238375"/>
            <a:ext cx="5231395" cy="4278334"/>
          </a:xfrm>
          <a:ln>
            <a:solidFill>
              <a:srgbClr val="69C0B0"/>
            </a:solidFill>
          </a:ln>
        </p:spPr>
        <p:txBody>
          <a:bodyPr/>
          <a:lstStyle>
            <a:lvl1pPr>
              <a:spcAft>
                <a:spcPts val="0"/>
              </a:spcAft>
              <a:defRPr/>
            </a:lvl1pPr>
          </a:lstStyle>
          <a:p>
            <a:pPr lvl="0"/>
            <a:r>
              <a:rPr lang="en-GB"/>
              <a:t>Click to edit Master text styles</a:t>
            </a:r>
          </a:p>
        </p:txBody>
      </p:sp>
      <p:sp>
        <p:nvSpPr>
          <p:cNvPr id="10" name="Text Placeholder 3"/>
          <p:cNvSpPr>
            <a:spLocks noGrp="1"/>
          </p:cNvSpPr>
          <p:nvPr>
            <p:ph type="body" sz="quarter" idx="3"/>
          </p:nvPr>
        </p:nvSpPr>
        <p:spPr>
          <a:xfrm>
            <a:off x="6246054" y="1414463"/>
            <a:ext cx="5321381" cy="823912"/>
          </a:xfrm>
          <a:ln>
            <a:solidFill>
              <a:srgbClr val="69C0B0"/>
            </a:solidFill>
          </a:ln>
        </p:spPr>
        <p:txBody>
          <a:bodyPr/>
          <a:lstStyle>
            <a:lvl1pPr>
              <a:defRPr b="1"/>
            </a:lvl1pPr>
          </a:lstStyle>
          <a:p>
            <a:pPr lvl="0"/>
            <a:r>
              <a:rPr lang="en-GB"/>
              <a:t>Click to edit Master text styles</a:t>
            </a:r>
          </a:p>
        </p:txBody>
      </p:sp>
      <p:sp>
        <p:nvSpPr>
          <p:cNvPr id="11" name="Content Placeholder 4"/>
          <p:cNvSpPr>
            <a:spLocks noGrp="1"/>
          </p:cNvSpPr>
          <p:nvPr>
            <p:ph sz="quarter" idx="4"/>
          </p:nvPr>
        </p:nvSpPr>
        <p:spPr>
          <a:xfrm>
            <a:off x="6246056" y="2238374"/>
            <a:ext cx="5321380" cy="4278335"/>
          </a:xfrm>
          <a:ln w="12700">
            <a:solidFill>
              <a:srgbClr val="69C0B0"/>
            </a:solidFill>
          </a:ln>
        </p:spPr>
        <p:txBody>
          <a:bodyPr/>
          <a:lstStyle>
            <a:lvl1pPr>
              <a:spcAft>
                <a:spcPts val="0"/>
              </a:spcAft>
              <a:defRPr/>
            </a:lvl1pPr>
          </a:lstStyle>
          <a:p>
            <a:pPr lvl="0"/>
            <a:r>
              <a:rPr lang="en-GB"/>
              <a:t>Click to edit Master text styles</a:t>
            </a:r>
          </a:p>
        </p:txBody>
      </p:sp>
    </p:spTree>
    <p:extLst>
      <p:ext uri="{BB962C8B-B14F-4D97-AF65-F5344CB8AC3E}">
        <p14:creationId xmlns:p14="http://schemas.microsoft.com/office/powerpoint/2010/main" val="145638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ur 3 Title/Finish Slide">
    <p:spTree>
      <p:nvGrpSpPr>
        <p:cNvPr id="1" name=""/>
        <p:cNvGrpSpPr/>
        <p:nvPr/>
      </p:nvGrpSpPr>
      <p:grpSpPr>
        <a:xfrm>
          <a:off x="0" y="0"/>
          <a:ext cx="0" cy="0"/>
          <a:chOff x="0" y="0"/>
          <a:chExt cx="0" cy="0"/>
        </a:xfrm>
      </p:grpSpPr>
      <p:sp>
        <p:nvSpPr>
          <p:cNvPr id="2" name="Rounded Rectangle 1"/>
          <p:cNvSpPr/>
          <p:nvPr userDrawn="1"/>
        </p:nvSpPr>
        <p:spPr>
          <a:xfrm>
            <a:off x="-367344" y="457934"/>
            <a:ext cx="8792308" cy="2674177"/>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175066" y="732522"/>
            <a:ext cx="7707489" cy="2124999"/>
          </a:xfrm>
        </p:spPr>
        <p:txBody>
          <a:bodyPr/>
          <a:lstStyle>
            <a:lvl1pPr>
              <a:lnSpc>
                <a:spcPct val="150000"/>
              </a:lnSpc>
              <a:defRPr sz="5400">
                <a:solidFill>
                  <a:schemeClr val="tx1"/>
                </a:solidFill>
                <a:latin typeface="Bebas Neue Pro" panose="020B0606020202050201" pitchFamily="34" charset="77"/>
                <a:cs typeface="Heebo" pitchFamily="2" charset="-79"/>
              </a:defRPr>
            </a:lvl1pPr>
          </a:lstStyle>
          <a:p>
            <a:r>
              <a:rPr lang="en-GB"/>
              <a:t>Click to edit Master title style</a:t>
            </a:r>
          </a:p>
        </p:txBody>
      </p:sp>
      <p:sp>
        <p:nvSpPr>
          <p:cNvPr id="13" name="Content Placeholder 12"/>
          <p:cNvSpPr>
            <a:spLocks noGrp="1"/>
          </p:cNvSpPr>
          <p:nvPr>
            <p:ph sz="quarter" idx="10"/>
          </p:nvPr>
        </p:nvSpPr>
        <p:spPr>
          <a:xfrm>
            <a:off x="4118257" y="3300609"/>
            <a:ext cx="7528596" cy="2980725"/>
          </a:xfrm>
        </p:spPr>
        <p:txBody>
          <a:bodyPr/>
          <a:lstStyle/>
          <a:p>
            <a:pPr lvl="0"/>
            <a:r>
              <a:rPr lang="en-GB"/>
              <a:t>Click to edit Master text styles</a:t>
            </a:r>
          </a:p>
        </p:txBody>
      </p:sp>
    </p:spTree>
    <p:extLst>
      <p:ext uri="{BB962C8B-B14F-4D97-AF65-F5344CB8AC3E}">
        <p14:creationId xmlns:p14="http://schemas.microsoft.com/office/powerpoint/2010/main" val="312644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ue 3 Title/Finish Slide">
    <p:spTree>
      <p:nvGrpSpPr>
        <p:cNvPr id="1" name=""/>
        <p:cNvGrpSpPr/>
        <p:nvPr/>
      </p:nvGrpSpPr>
      <p:grpSpPr>
        <a:xfrm>
          <a:off x="0" y="0"/>
          <a:ext cx="0" cy="0"/>
          <a:chOff x="0" y="0"/>
          <a:chExt cx="0" cy="0"/>
        </a:xfrm>
      </p:grpSpPr>
      <p:sp>
        <p:nvSpPr>
          <p:cNvPr id="2" name="Rounded Rectangle 1"/>
          <p:cNvSpPr/>
          <p:nvPr userDrawn="1"/>
        </p:nvSpPr>
        <p:spPr>
          <a:xfrm>
            <a:off x="3882685" y="3615397"/>
            <a:ext cx="8792308" cy="2762189"/>
          </a:xfrm>
          <a:prstGeom prst="roundRect">
            <a:avLst/>
          </a:prstGeom>
          <a:solidFill>
            <a:srgbClr val="5DC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schemeClr>
              </a:solidFill>
            </a:endParaRPr>
          </a:p>
        </p:txBody>
      </p:sp>
      <p:pic>
        <p:nvPicPr>
          <p:cNvPr id="3" name="Picture 2" descr="Transparent Oak leaves of differing sizes. University of Cumbria text below in black" title="University of Cumbri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4417454" y="3914188"/>
            <a:ext cx="7591579" cy="2126005"/>
          </a:xfrm>
        </p:spPr>
        <p:txBody>
          <a:bodyPr/>
          <a:lstStyle>
            <a:lvl1pPr>
              <a:lnSpc>
                <a:spcPct val="150000"/>
              </a:lnSpc>
              <a:defRPr sz="5400">
                <a:solidFill>
                  <a:schemeClr val="tx1"/>
                </a:solidFill>
                <a:latin typeface="Bebas Neue Pro" panose="020B0606020202050201" pitchFamily="34" charset="77"/>
                <a:cs typeface="Heebo" pitchFamily="2" charset="-79"/>
              </a:defRPr>
            </a:lvl1pPr>
          </a:lstStyle>
          <a:p>
            <a:r>
              <a:rPr lang="en-GB"/>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Heebo" pitchFamily="2" charset="-79"/>
                <a:cs typeface="Heebo" pitchFamily="2" charset="-79"/>
              </a:defRPr>
            </a:lvl1pPr>
          </a:lstStyle>
          <a:p>
            <a:pPr lvl="0"/>
            <a:r>
              <a:rPr lang="en-GB"/>
              <a:t>Click to edit Master text styles</a:t>
            </a:r>
          </a:p>
        </p:txBody>
      </p:sp>
      <p:sp>
        <p:nvSpPr>
          <p:cNvPr id="4" name="TextBox 3">
            <a:extLst>
              <a:ext uri="{FF2B5EF4-FFF2-40B4-BE49-F238E27FC236}">
                <a16:creationId xmlns:a16="http://schemas.microsoft.com/office/drawing/2014/main" id="{4A6757BA-667B-314A-94C5-9C41A446C89E}"/>
              </a:ext>
            </a:extLst>
          </p:cNvPr>
          <p:cNvSpPr txBox="1"/>
          <p:nvPr userDrawn="1"/>
        </p:nvSpPr>
        <p:spPr>
          <a:xfrm>
            <a:off x="1787236" y="4336473"/>
            <a:ext cx="0" cy="0"/>
          </a:xfrm>
          <a:prstGeom prst="rect">
            <a:avLst/>
          </a:prstGeom>
        </p:spPr>
        <p:txBody>
          <a:bodyPr vert="horz" wrap="none" lIns="91440" tIns="45720" rIns="91440" bIns="45720" rtlCol="0" anchor="b" anchorCtr="0">
            <a:noAutofit/>
          </a:bodyPr>
          <a:lstStyle/>
          <a:p>
            <a:endParaRPr lang="en-US" sz="3200"/>
          </a:p>
        </p:txBody>
      </p:sp>
    </p:spTree>
    <p:extLst>
      <p:ext uri="{BB962C8B-B14F-4D97-AF65-F5344CB8AC3E}">
        <p14:creationId xmlns:p14="http://schemas.microsoft.com/office/powerpoint/2010/main" val="260318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lue Title and Content">
    <p:spTree>
      <p:nvGrpSpPr>
        <p:cNvPr id="1" name=""/>
        <p:cNvGrpSpPr/>
        <p:nvPr/>
      </p:nvGrpSpPr>
      <p:grpSpPr>
        <a:xfrm>
          <a:off x="0" y="0"/>
          <a:ext cx="0" cy="0"/>
          <a:chOff x="0" y="0"/>
          <a:chExt cx="0" cy="0"/>
        </a:xfrm>
      </p:grpSpPr>
      <p:sp>
        <p:nvSpPr>
          <p:cNvPr id="9" name="Rectangle 8"/>
          <p:cNvSpPr/>
          <p:nvPr userDrawn="1"/>
        </p:nvSpPr>
        <p:spPr>
          <a:xfrm>
            <a:off x="256032" y="187902"/>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6" name="Straight Connector 5"/>
          <p:cNvCxnSpPr/>
          <p:nvPr userDrawn="1"/>
        </p:nvCxnSpPr>
        <p:spPr>
          <a:xfrm flipV="1">
            <a:off x="521208" y="1238859"/>
            <a:ext cx="11066358" cy="4117"/>
          </a:xfrm>
          <a:prstGeom prst="line">
            <a:avLst/>
          </a:prstGeom>
          <a:ln w="28575">
            <a:solidFill>
              <a:srgbClr val="005AAA"/>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5" y="449584"/>
            <a:ext cx="9906832" cy="640080"/>
          </a:xfrm>
        </p:spPr>
        <p:txBody>
          <a:bodyPr anchor="b" anchorCtr="0">
            <a:noAutofit/>
          </a:bodyPr>
          <a:lstStyle>
            <a:lvl1pPr>
              <a:defRPr sz="4000" b="0">
                <a:solidFill>
                  <a:schemeClr val="tx1">
                    <a:lumMod val="85000"/>
                    <a:lumOff val="15000"/>
                  </a:schemeClr>
                </a:solidFill>
              </a:defRPr>
            </a:lvl1pPr>
          </a:lstStyle>
          <a:p>
            <a:r>
              <a:rPr lang="en-GB"/>
              <a:t>Click to edit Master title style</a:t>
            </a:r>
            <a:endParaRPr lang="en-US"/>
          </a:p>
        </p:txBody>
      </p:sp>
      <p:sp>
        <p:nvSpPr>
          <p:cNvPr id="3" name="Content Placeholder 2"/>
          <p:cNvSpPr>
            <a:spLocks noGrp="1"/>
          </p:cNvSpPr>
          <p:nvPr>
            <p:ph sz="quarter" idx="10"/>
          </p:nvPr>
        </p:nvSpPr>
        <p:spPr>
          <a:xfrm>
            <a:off x="604434" y="1474243"/>
            <a:ext cx="10983132" cy="4687405"/>
          </a:xfrm>
          <a:noFill/>
          <a:ln w="19050">
            <a:solidFill>
              <a:srgbClr val="005AAA"/>
            </a:solidFill>
          </a:ln>
        </p:spPr>
        <p:txBody>
          <a:bodyPr vert="horz" lIns="91440" tIns="45720" rIns="91440" bIns="45720" rtlCol="0">
            <a:normAutofit/>
          </a:bodyPr>
          <a:lstStyle>
            <a:lvl1pPr>
              <a:spcAft>
                <a:spcPts val="0"/>
              </a:spcAft>
              <a:defRPr lang="en-US" sz="3200" smtClean="0">
                <a:solidFill>
                  <a:schemeClr val="tx1">
                    <a:lumMod val="85000"/>
                    <a:lumOff val="15000"/>
                  </a:schemeClr>
                </a:solidFill>
              </a:defRPr>
            </a:lvl1pPr>
            <a:lvl2pPr>
              <a:spcAft>
                <a:spcPts val="0"/>
              </a:spcAft>
              <a:defRPr lang="en-US" sz="2800" smtClean="0">
                <a:solidFill>
                  <a:schemeClr val="tx1">
                    <a:lumMod val="85000"/>
                    <a:lumOff val="15000"/>
                  </a:schemeClr>
                </a:solidFill>
              </a:defRPr>
            </a:lvl2pPr>
            <a:lvl3pPr>
              <a:spcAft>
                <a:spcPts val="0"/>
              </a:spcAft>
              <a:defRPr lang="en-US" sz="2400" smtClean="0">
                <a:solidFill>
                  <a:schemeClr val="tx1">
                    <a:lumMod val="85000"/>
                    <a:lumOff val="15000"/>
                  </a:schemeClr>
                </a:solidFill>
              </a:defRPr>
            </a:lvl3pPr>
            <a:lvl4pPr>
              <a:spcAft>
                <a:spcPts val="0"/>
              </a:spcAft>
              <a:defRPr lang="en-US" sz="2400" smtClean="0">
                <a:solidFill>
                  <a:schemeClr val="tx1">
                    <a:lumMod val="85000"/>
                    <a:lumOff val="15000"/>
                  </a:schemeClr>
                </a:solidFill>
              </a:defRPr>
            </a:lvl4pPr>
            <a:lvl5pPr>
              <a:spcAft>
                <a:spcPts val="0"/>
              </a:spcAft>
              <a:defRPr lang="en-US" sz="2000">
                <a:solidFill>
                  <a:schemeClr val="tx1">
                    <a:lumMod val="85000"/>
                    <a:lumOff val="15000"/>
                  </a:schemeClr>
                </a:solidFill>
              </a:defRPr>
            </a:lvl5pPr>
          </a:lstStyle>
          <a:p>
            <a:pPr marL="0" lvl="0" indent="0">
              <a:lnSpc>
                <a:spcPct val="150000"/>
              </a:lnSpc>
              <a:spcBef>
                <a:spcPts val="1000"/>
              </a:spcBef>
              <a:spcAft>
                <a:spcPts val="1200"/>
              </a:spcAft>
              <a:buNone/>
            </a:pPr>
            <a:r>
              <a:rPr lang="en-GB"/>
              <a:t>Click to edit Master text styles</a:t>
            </a:r>
          </a:p>
          <a:p>
            <a:pPr marL="0" lvl="1" indent="0">
              <a:lnSpc>
                <a:spcPct val="150000"/>
              </a:lnSpc>
              <a:spcBef>
                <a:spcPts val="1000"/>
              </a:spcBef>
              <a:spcAft>
                <a:spcPts val="1200"/>
              </a:spcAft>
              <a:buNone/>
            </a:pPr>
            <a:r>
              <a:rPr lang="en-GB"/>
              <a:t>Second level</a:t>
            </a:r>
          </a:p>
          <a:p>
            <a:pPr marL="0" lvl="2" indent="0">
              <a:lnSpc>
                <a:spcPct val="150000"/>
              </a:lnSpc>
              <a:spcBef>
                <a:spcPts val="1000"/>
              </a:spcBef>
              <a:spcAft>
                <a:spcPts val="1200"/>
              </a:spcAft>
              <a:buNone/>
            </a:pPr>
            <a:r>
              <a:rPr lang="en-GB"/>
              <a:t>Third level</a:t>
            </a:r>
          </a:p>
          <a:p>
            <a:pPr marL="0" lvl="3" indent="0">
              <a:lnSpc>
                <a:spcPct val="150000"/>
              </a:lnSpc>
              <a:spcBef>
                <a:spcPts val="1000"/>
              </a:spcBef>
              <a:spcAft>
                <a:spcPts val="1200"/>
              </a:spcAft>
              <a:buNone/>
            </a:pPr>
            <a:r>
              <a:rPr lang="en-GB"/>
              <a:t>Fourth level</a:t>
            </a:r>
          </a:p>
          <a:p>
            <a:pPr marL="0" lvl="4" indent="0">
              <a:lnSpc>
                <a:spcPct val="150000"/>
              </a:lnSpc>
              <a:spcBef>
                <a:spcPts val="1000"/>
              </a:spcBef>
              <a:spcAft>
                <a:spcPts val="1200"/>
              </a:spcAft>
              <a:buNone/>
            </a:pPr>
            <a:r>
              <a:rPr lang="en-GB"/>
              <a:t>Fifth level</a:t>
            </a:r>
            <a:endParaRPr lang="en-US"/>
          </a:p>
        </p:txBody>
      </p:sp>
    </p:spTree>
    <p:extLst>
      <p:ext uri="{BB962C8B-B14F-4D97-AF65-F5344CB8AC3E}">
        <p14:creationId xmlns:p14="http://schemas.microsoft.com/office/powerpoint/2010/main" val="218583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lu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4" name="Straight Connector 3"/>
          <p:cNvCxnSpPr/>
          <p:nvPr userDrawn="1"/>
        </p:nvCxnSpPr>
        <p:spPr>
          <a:xfrm flipV="1">
            <a:off x="521208" y="1247908"/>
            <a:ext cx="11066358" cy="4117"/>
          </a:xfrm>
          <a:prstGeom prst="line">
            <a:avLst/>
          </a:prstGeom>
          <a:ln w="28575">
            <a:solidFill>
              <a:srgbClr val="005AAA"/>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04434" y="1550020"/>
            <a:ext cx="5178180" cy="4661817"/>
          </a:xfrm>
          <a:ln w="12700">
            <a:solidFill>
              <a:srgbClr val="005AAA"/>
            </a:solidFill>
          </a:ln>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564088"/>
            <a:ext cx="5405707" cy="4661817"/>
          </a:xfrm>
          <a:ln w="12700">
            <a:solidFill>
              <a:srgbClr val="005AAA"/>
            </a:solidFill>
          </a:ln>
        </p:spPr>
        <p:txBody>
          <a:bodyPr/>
          <a:lstStyle>
            <a:lvl1pPr>
              <a:spcAft>
                <a:spcPts val="0"/>
              </a:spcAft>
              <a:defRPr/>
            </a:lvl1pPr>
          </a:lstStyle>
          <a:p>
            <a:pPr lvl="0"/>
            <a:r>
              <a:rPr lang="en-GB"/>
              <a:t>Click to edit Master text styles</a:t>
            </a:r>
          </a:p>
        </p:txBody>
      </p:sp>
    </p:spTree>
    <p:extLst>
      <p:ext uri="{BB962C8B-B14F-4D97-AF65-F5344CB8AC3E}">
        <p14:creationId xmlns:p14="http://schemas.microsoft.com/office/powerpoint/2010/main" val="77801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lue compariso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4" name="Straight Connector 3"/>
          <p:cNvCxnSpPr/>
          <p:nvPr userDrawn="1"/>
        </p:nvCxnSpPr>
        <p:spPr>
          <a:xfrm flipV="1">
            <a:off x="521208" y="1247908"/>
            <a:ext cx="11066358" cy="4117"/>
          </a:xfrm>
          <a:prstGeom prst="line">
            <a:avLst/>
          </a:prstGeom>
          <a:ln w="28575">
            <a:solidFill>
              <a:srgbClr val="005AAA"/>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idx="1"/>
          </p:nvPr>
        </p:nvSpPr>
        <p:spPr>
          <a:xfrm>
            <a:off x="536359" y="1414463"/>
            <a:ext cx="5231395" cy="823912"/>
          </a:xfrm>
          <a:ln>
            <a:solidFill>
              <a:srgbClr val="005AAA"/>
            </a:solidFill>
          </a:ln>
        </p:spPr>
        <p:txBody>
          <a:bodyPr/>
          <a:lstStyle>
            <a:lvl1pPr>
              <a:defRPr b="1"/>
            </a:lvl1pPr>
          </a:lstStyle>
          <a:p>
            <a:pPr lvl="0"/>
            <a:r>
              <a:rPr lang="en-GB"/>
              <a:t>Click to edit Master text styles</a:t>
            </a:r>
          </a:p>
        </p:txBody>
      </p:sp>
      <p:sp>
        <p:nvSpPr>
          <p:cNvPr id="9" name="Content Placeholder 2"/>
          <p:cNvSpPr>
            <a:spLocks noGrp="1"/>
          </p:cNvSpPr>
          <p:nvPr>
            <p:ph sz="half" idx="2"/>
          </p:nvPr>
        </p:nvSpPr>
        <p:spPr>
          <a:xfrm>
            <a:off x="536359" y="2238375"/>
            <a:ext cx="5231395" cy="4278334"/>
          </a:xfrm>
          <a:ln>
            <a:solidFill>
              <a:srgbClr val="005AAA"/>
            </a:solidFill>
          </a:ln>
        </p:spPr>
        <p:txBody>
          <a:bodyPr>
            <a:normAutofit/>
          </a:bodyPr>
          <a:lstStyle>
            <a:lvl1pPr>
              <a:spcAft>
                <a:spcPts val="0"/>
              </a:spcAft>
              <a:defRPr sz="2800"/>
            </a:lvl1pPr>
          </a:lstStyle>
          <a:p>
            <a:pPr lvl="0"/>
            <a:r>
              <a:rPr lang="en-GB"/>
              <a:t>Click to edit Master text styles</a:t>
            </a:r>
          </a:p>
        </p:txBody>
      </p:sp>
      <p:sp>
        <p:nvSpPr>
          <p:cNvPr id="10" name="Text Placeholder 3"/>
          <p:cNvSpPr>
            <a:spLocks noGrp="1"/>
          </p:cNvSpPr>
          <p:nvPr>
            <p:ph type="body" sz="quarter" idx="3"/>
          </p:nvPr>
        </p:nvSpPr>
        <p:spPr>
          <a:xfrm>
            <a:off x="6246054" y="1414463"/>
            <a:ext cx="5321381" cy="823912"/>
          </a:xfrm>
          <a:ln>
            <a:solidFill>
              <a:srgbClr val="005AAA"/>
            </a:solidFill>
          </a:ln>
        </p:spPr>
        <p:txBody>
          <a:bodyPr/>
          <a:lstStyle>
            <a:lvl1pPr>
              <a:defRPr b="1"/>
            </a:lvl1pPr>
          </a:lstStyle>
          <a:p>
            <a:pPr lvl="0"/>
            <a:r>
              <a:rPr lang="en-GB"/>
              <a:t>Click to edit Master text styles</a:t>
            </a:r>
          </a:p>
        </p:txBody>
      </p:sp>
      <p:sp>
        <p:nvSpPr>
          <p:cNvPr id="11" name="Content Placeholder 4"/>
          <p:cNvSpPr>
            <a:spLocks noGrp="1"/>
          </p:cNvSpPr>
          <p:nvPr>
            <p:ph sz="quarter" idx="4"/>
          </p:nvPr>
        </p:nvSpPr>
        <p:spPr>
          <a:xfrm>
            <a:off x="6246056" y="2238374"/>
            <a:ext cx="5321380" cy="4278335"/>
          </a:xfrm>
          <a:ln w="12700">
            <a:solidFill>
              <a:srgbClr val="005AAA"/>
            </a:solidFill>
          </a:ln>
        </p:spPr>
        <p:txBody>
          <a:bodyPr>
            <a:normAutofit/>
          </a:bodyPr>
          <a:lstStyle>
            <a:lvl1pPr>
              <a:spcAft>
                <a:spcPts val="0"/>
              </a:spcAft>
              <a:defRPr sz="2800"/>
            </a:lvl1pPr>
          </a:lstStyle>
          <a:p>
            <a:pPr lvl="0"/>
            <a:r>
              <a:rPr lang="en-GB"/>
              <a:t>Click to edit Master text styles</a:t>
            </a:r>
          </a:p>
        </p:txBody>
      </p:sp>
    </p:spTree>
    <p:extLst>
      <p:ext uri="{BB962C8B-B14F-4D97-AF65-F5344CB8AC3E}">
        <p14:creationId xmlns:p14="http://schemas.microsoft.com/office/powerpoint/2010/main" val="358454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 3 Title/Finish Slide">
    <p:spTree>
      <p:nvGrpSpPr>
        <p:cNvPr id="1" name=""/>
        <p:cNvGrpSpPr/>
        <p:nvPr/>
      </p:nvGrpSpPr>
      <p:grpSpPr>
        <a:xfrm>
          <a:off x="0" y="0"/>
          <a:ext cx="0" cy="0"/>
          <a:chOff x="0" y="0"/>
          <a:chExt cx="0" cy="0"/>
        </a:xfrm>
      </p:grpSpPr>
      <p:sp>
        <p:nvSpPr>
          <p:cNvPr id="2" name="Rounded Rectangle 1"/>
          <p:cNvSpPr/>
          <p:nvPr userDrawn="1"/>
        </p:nvSpPr>
        <p:spPr>
          <a:xfrm>
            <a:off x="-367344" y="457934"/>
            <a:ext cx="8792308" cy="2674177"/>
          </a:xfrm>
          <a:prstGeom prst="roundRect">
            <a:avLst/>
          </a:prstGeom>
          <a:solidFill>
            <a:srgbClr val="69C0B0"/>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175066" y="732522"/>
            <a:ext cx="7707489" cy="2124999"/>
          </a:xfrm>
        </p:spPr>
        <p:txBody>
          <a:bodyPr/>
          <a:lstStyle>
            <a:lvl1pPr>
              <a:lnSpc>
                <a:spcPct val="150000"/>
              </a:lnSpc>
              <a:defRPr sz="5400">
                <a:solidFill>
                  <a:schemeClr val="tx1">
                    <a:lumMod val="85000"/>
                    <a:lumOff val="15000"/>
                  </a:schemeClr>
                </a:solidFill>
                <a:latin typeface="Bebas Neue Pro" panose="020B0606020202050201" pitchFamily="34" charset="77"/>
                <a:cs typeface="Heebo" pitchFamily="2" charset="-79"/>
              </a:defRPr>
            </a:lvl1pPr>
          </a:lstStyle>
          <a:p>
            <a:r>
              <a:rPr lang="en-GB"/>
              <a:t>Click to edit Master title style</a:t>
            </a:r>
          </a:p>
        </p:txBody>
      </p:sp>
      <p:sp>
        <p:nvSpPr>
          <p:cNvPr id="13" name="Content Placeholder 12"/>
          <p:cNvSpPr>
            <a:spLocks noGrp="1"/>
          </p:cNvSpPr>
          <p:nvPr>
            <p:ph sz="quarter" idx="10"/>
          </p:nvPr>
        </p:nvSpPr>
        <p:spPr>
          <a:xfrm>
            <a:off x="4118257" y="3300609"/>
            <a:ext cx="7528596" cy="2980725"/>
          </a:xfrm>
        </p:spPr>
        <p:txBody>
          <a:bodyPr/>
          <a:lstStyle/>
          <a:p>
            <a:pPr lvl="0"/>
            <a:r>
              <a:rPr lang="en-GB"/>
              <a:t>Click to edit Master text styles</a:t>
            </a:r>
          </a:p>
        </p:txBody>
      </p:sp>
    </p:spTree>
    <p:extLst>
      <p:ext uri="{BB962C8B-B14F-4D97-AF65-F5344CB8AC3E}">
        <p14:creationId xmlns:p14="http://schemas.microsoft.com/office/powerpoint/2010/main" val="282043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 2 Title/Finish Slide">
    <p:spTree>
      <p:nvGrpSpPr>
        <p:cNvPr id="1" name=""/>
        <p:cNvGrpSpPr/>
        <p:nvPr/>
      </p:nvGrpSpPr>
      <p:grpSpPr>
        <a:xfrm>
          <a:off x="0" y="0"/>
          <a:ext cx="0" cy="0"/>
          <a:chOff x="0" y="0"/>
          <a:chExt cx="0" cy="0"/>
        </a:xfrm>
      </p:grpSpPr>
      <p:sp>
        <p:nvSpPr>
          <p:cNvPr id="2" name="Rounded Rectangle 1"/>
          <p:cNvSpPr/>
          <p:nvPr userDrawn="1"/>
        </p:nvSpPr>
        <p:spPr>
          <a:xfrm>
            <a:off x="3882685" y="3615397"/>
            <a:ext cx="8792308" cy="2762189"/>
          </a:xfrm>
          <a:prstGeom prst="roundRect">
            <a:avLst/>
          </a:prstGeom>
          <a:solidFill>
            <a:srgbClr val="69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4417454" y="3798277"/>
            <a:ext cx="7591579" cy="1394559"/>
          </a:xfrm>
        </p:spPr>
        <p:txBody>
          <a:bodyPr/>
          <a:lstStyle>
            <a:lvl1pPr>
              <a:lnSpc>
                <a:spcPct val="150000"/>
              </a:lnSpc>
              <a:defRPr sz="5400">
                <a:solidFill>
                  <a:schemeClr val="tx1">
                    <a:lumMod val="85000"/>
                    <a:lumOff val="15000"/>
                  </a:schemeClr>
                </a:solidFill>
                <a:latin typeface="Bebas Neue Pro" panose="020B0606020202050201" pitchFamily="34" charset="77"/>
                <a:cs typeface="Heebo" pitchFamily="2" charset="-79"/>
              </a:defRPr>
            </a:lvl1pPr>
          </a:lstStyle>
          <a:p>
            <a:r>
              <a:rPr lang="en-GB"/>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Heebo" pitchFamily="2" charset="-79"/>
                <a:cs typeface="Heebo" pitchFamily="2" charset="-79"/>
              </a:defRPr>
            </a:lvl1pPr>
          </a:lstStyle>
          <a:p>
            <a:pPr lvl="0"/>
            <a:r>
              <a:rPr lang="en-GB"/>
              <a:t>Click to edit Master text styles</a:t>
            </a:r>
          </a:p>
        </p:txBody>
      </p:sp>
    </p:spTree>
    <p:extLst>
      <p:ext uri="{BB962C8B-B14F-4D97-AF65-F5344CB8AC3E}">
        <p14:creationId xmlns:p14="http://schemas.microsoft.com/office/powerpoint/2010/main" val="56408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 Title Content">
    <p:spTree>
      <p:nvGrpSpPr>
        <p:cNvPr id="1" name=""/>
        <p:cNvGrpSpPr/>
        <p:nvPr/>
      </p:nvGrpSpPr>
      <p:grpSpPr>
        <a:xfrm>
          <a:off x="0" y="0"/>
          <a:ext cx="0" cy="0"/>
          <a:chOff x="0" y="0"/>
          <a:chExt cx="0" cy="0"/>
        </a:xfrm>
      </p:grpSpPr>
      <p:sp>
        <p:nvSpPr>
          <p:cNvPr id="9" name="Rectangle 8"/>
          <p:cNvSpPr/>
          <p:nvPr userDrawn="1"/>
        </p:nvSpPr>
        <p:spPr>
          <a:xfrm>
            <a:off x="254951" y="24871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83087" y="276852"/>
            <a:ext cx="11683049" cy="1025103"/>
          </a:xfrm>
          <a:prstGeom prst="rect">
            <a:avLst/>
          </a:prstGeom>
          <a:solidFill>
            <a:srgbClr val="69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9540" y="455295"/>
            <a:ext cx="10232652" cy="640080"/>
          </a:xfrm>
        </p:spPr>
        <p:txBody>
          <a:bodyPr>
            <a:noAutofit/>
          </a:bodyPr>
          <a:lstStyle>
            <a:lvl1pPr>
              <a:defRPr sz="4000" b="0">
                <a:solidFill>
                  <a:schemeClr val="tx1">
                    <a:lumMod val="85000"/>
                    <a:lumOff val="15000"/>
                  </a:schemeClr>
                </a:solidFill>
              </a:defRPr>
            </a:lvl1pPr>
          </a:lstStyle>
          <a:p>
            <a:r>
              <a:rPr lang="en-GB"/>
              <a:t>Click to edit Master title style</a:t>
            </a:r>
            <a:endParaRPr lang="en-US"/>
          </a:p>
        </p:txBody>
      </p:sp>
      <p:sp>
        <p:nvSpPr>
          <p:cNvPr id="7" name="Content Placeholder 6"/>
          <p:cNvSpPr>
            <a:spLocks noGrp="1"/>
          </p:cNvSpPr>
          <p:nvPr>
            <p:ph sz="quarter" idx="13"/>
          </p:nvPr>
        </p:nvSpPr>
        <p:spPr>
          <a:xfrm>
            <a:off x="511360" y="1588451"/>
            <a:ext cx="11094486" cy="4837949"/>
          </a:xfrm>
          <a:noFill/>
          <a:ln w="12700">
            <a:solidFill>
              <a:srgbClr val="69C0B0"/>
            </a:solidFill>
          </a:ln>
        </p:spPr>
        <p:txBody>
          <a:bodyPr vert="horz" lIns="91440" tIns="45720" rIns="91440" bIns="45720" rtlCol="0">
            <a:normAutofit/>
          </a:bodyPr>
          <a:lstStyle>
            <a:lvl1pPr>
              <a:defRPr lang="en-US" dirty="0" smtClean="0">
                <a:latin typeface="Heebo" pitchFamily="2" charset="-79"/>
                <a:cs typeface="Heebo" pitchFamily="2" charset="-79"/>
              </a:defRPr>
            </a:lvl1pPr>
            <a:lvl2pPr>
              <a:defRPr lang="en-US" dirty="0" smtClean="0">
                <a:latin typeface="Heebo" pitchFamily="2" charset="-79"/>
                <a:cs typeface="Heebo" pitchFamily="2" charset="-79"/>
              </a:defRPr>
            </a:lvl2pPr>
            <a:lvl3pPr>
              <a:defRPr lang="en-US" dirty="0" smtClean="0">
                <a:latin typeface="Heebo" pitchFamily="2" charset="-79"/>
                <a:cs typeface="Heebo" pitchFamily="2" charset="-79"/>
              </a:defRPr>
            </a:lvl3pPr>
            <a:lvl4pPr>
              <a:defRPr lang="en-US" sz="2400" dirty="0" smtClean="0">
                <a:latin typeface="Heebo" pitchFamily="2" charset="-79"/>
                <a:cs typeface="Heebo" pitchFamily="2" charset="-79"/>
              </a:defRPr>
            </a:lvl4pPr>
            <a:lvl5pPr>
              <a:defRPr lang="en-US" dirty="0">
                <a:latin typeface="Heebo" pitchFamily="2" charset="-79"/>
                <a:cs typeface="Heebo" pitchFamily="2" charset="-79"/>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56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 2 contenta">
    <p:spTree>
      <p:nvGrpSpPr>
        <p:cNvPr id="1" name=""/>
        <p:cNvGrpSpPr/>
        <p:nvPr/>
      </p:nvGrpSpPr>
      <p:grpSpPr>
        <a:xfrm>
          <a:off x="0" y="0"/>
          <a:ext cx="0" cy="0"/>
          <a:chOff x="0" y="0"/>
          <a:chExt cx="0" cy="0"/>
        </a:xfrm>
      </p:grpSpPr>
      <p:sp>
        <p:nvSpPr>
          <p:cNvPr id="7" name="Rectangle 6"/>
          <p:cNvSpPr/>
          <p:nvPr userDrawn="1"/>
        </p:nvSpPr>
        <p:spPr bwMode="blackWhite">
          <a:xfrm>
            <a:off x="257577" y="281455"/>
            <a:ext cx="11694018" cy="1025103"/>
          </a:xfrm>
          <a:prstGeom prst="rect">
            <a:avLst/>
          </a:prstGeom>
          <a:solidFill>
            <a:srgbClr val="69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22732" y="504328"/>
            <a:ext cx="9524832" cy="640080"/>
          </a:xfrm>
        </p:spPr>
        <p:txBody>
          <a:bodyPr/>
          <a:lstStyle>
            <a:lvl1pPr>
              <a:defRPr>
                <a:solidFill>
                  <a:schemeClr val="tx1">
                    <a:lumMod val="85000"/>
                    <a:lumOff val="15000"/>
                  </a:schemeClr>
                </a:solidFill>
              </a:defRPr>
            </a:lvl1pPr>
          </a:lstStyle>
          <a:p>
            <a:r>
              <a:rPr lang="en-GB"/>
              <a:t>Click to edit Master title style</a:t>
            </a:r>
          </a:p>
        </p:txBody>
      </p:sp>
      <p:sp>
        <p:nvSpPr>
          <p:cNvPr id="6" name="Text Placeholder 5"/>
          <p:cNvSpPr>
            <a:spLocks noGrp="1"/>
          </p:cNvSpPr>
          <p:nvPr>
            <p:ph type="body" sz="quarter" idx="10"/>
          </p:nvPr>
        </p:nvSpPr>
        <p:spPr>
          <a:xfrm>
            <a:off x="520026" y="1648496"/>
            <a:ext cx="5178180" cy="4661817"/>
          </a:xfrm>
          <a:ln w="12700">
            <a:solidFill>
              <a:srgbClr val="69C0B0"/>
            </a:solidFill>
          </a:ln>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648496"/>
            <a:ext cx="5405707" cy="4661817"/>
          </a:xfrm>
          <a:ln w="12700">
            <a:solidFill>
              <a:srgbClr val="69C0B0"/>
            </a:solidFill>
          </a:ln>
        </p:spPr>
        <p:txBody>
          <a:bodyPr/>
          <a:lstStyle/>
          <a:p>
            <a:pPr lvl="0"/>
            <a:r>
              <a:rPr lang="en-GB"/>
              <a:t>Click to edit Master text styles</a:t>
            </a:r>
          </a:p>
        </p:txBody>
      </p:sp>
    </p:spTree>
    <p:extLst>
      <p:ext uri="{BB962C8B-B14F-4D97-AF65-F5344CB8AC3E}">
        <p14:creationId xmlns:p14="http://schemas.microsoft.com/office/powerpoint/2010/main" val="19695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r Compare Content">
    <p:spTree>
      <p:nvGrpSpPr>
        <p:cNvPr id="1" name=""/>
        <p:cNvGrpSpPr/>
        <p:nvPr/>
      </p:nvGrpSpPr>
      <p:grpSpPr>
        <a:xfrm>
          <a:off x="0" y="0"/>
          <a:ext cx="0" cy="0"/>
          <a:chOff x="0" y="0"/>
          <a:chExt cx="0" cy="0"/>
        </a:xfrm>
      </p:grpSpPr>
      <p:sp>
        <p:nvSpPr>
          <p:cNvPr id="13" name="Rectangle 12"/>
          <p:cNvSpPr/>
          <p:nvPr userDrawn="1"/>
        </p:nvSpPr>
        <p:spPr bwMode="blackWhite">
          <a:xfrm>
            <a:off x="267286" y="276852"/>
            <a:ext cx="11662118" cy="1025103"/>
          </a:xfrm>
          <a:prstGeom prst="rect">
            <a:avLst/>
          </a:prstGeom>
          <a:solidFill>
            <a:srgbClr val="69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31054" y="435178"/>
            <a:ext cx="10181527" cy="640080"/>
          </a:xfrm>
        </p:spPr>
        <p:txBody>
          <a:bodyPr/>
          <a:lstStyle/>
          <a:p>
            <a:r>
              <a:rPr lang="en-GB"/>
              <a:t>Click to edit Master title style</a:t>
            </a:r>
          </a:p>
        </p:txBody>
      </p:sp>
      <p:sp>
        <p:nvSpPr>
          <p:cNvPr id="7" name="Text Placeholder 1"/>
          <p:cNvSpPr>
            <a:spLocks noGrp="1"/>
          </p:cNvSpPr>
          <p:nvPr>
            <p:ph type="body" idx="1"/>
          </p:nvPr>
        </p:nvSpPr>
        <p:spPr>
          <a:xfrm>
            <a:off x="536359" y="1414463"/>
            <a:ext cx="5231395" cy="823912"/>
          </a:xfrm>
          <a:ln>
            <a:solidFill>
              <a:srgbClr val="69C0B0"/>
            </a:solidFill>
          </a:ln>
        </p:spPr>
        <p:txBody>
          <a:bodyPr/>
          <a:lstStyle>
            <a:lvl1pPr>
              <a:defRPr b="1"/>
            </a:lvl1pPr>
          </a:lstStyle>
          <a:p>
            <a:pPr lvl="0"/>
            <a:r>
              <a:rPr lang="en-GB"/>
              <a:t>Click to edit Master text styles</a:t>
            </a:r>
          </a:p>
        </p:txBody>
      </p:sp>
      <p:sp>
        <p:nvSpPr>
          <p:cNvPr id="9" name="Content Placeholder 2"/>
          <p:cNvSpPr>
            <a:spLocks noGrp="1"/>
          </p:cNvSpPr>
          <p:nvPr>
            <p:ph sz="half" idx="2"/>
          </p:nvPr>
        </p:nvSpPr>
        <p:spPr>
          <a:xfrm>
            <a:off x="536359" y="2238375"/>
            <a:ext cx="5231395" cy="4278334"/>
          </a:xfrm>
          <a:ln>
            <a:solidFill>
              <a:srgbClr val="69C0B0"/>
            </a:solidFill>
          </a:ln>
        </p:spPr>
        <p:txBody>
          <a:bodyPr>
            <a:normAutofit/>
          </a:bodyPr>
          <a:lstStyle>
            <a:lvl1pPr>
              <a:defRPr sz="2800"/>
            </a:lvl1pPr>
          </a:lstStyle>
          <a:p>
            <a:pPr lvl="0"/>
            <a:r>
              <a:rPr lang="en-GB"/>
              <a:t>Click to edit Master text styles</a:t>
            </a:r>
          </a:p>
        </p:txBody>
      </p:sp>
      <p:sp>
        <p:nvSpPr>
          <p:cNvPr id="10" name="Text Placeholder 3"/>
          <p:cNvSpPr>
            <a:spLocks noGrp="1"/>
          </p:cNvSpPr>
          <p:nvPr>
            <p:ph type="body" sz="quarter" idx="3"/>
          </p:nvPr>
        </p:nvSpPr>
        <p:spPr>
          <a:xfrm>
            <a:off x="6246054" y="1414463"/>
            <a:ext cx="5321381" cy="823912"/>
          </a:xfrm>
          <a:ln>
            <a:solidFill>
              <a:srgbClr val="69C0B0"/>
            </a:solidFill>
          </a:ln>
        </p:spPr>
        <p:txBody>
          <a:bodyPr/>
          <a:lstStyle>
            <a:lvl1pPr>
              <a:defRPr b="1"/>
            </a:lvl1pPr>
          </a:lstStyle>
          <a:p>
            <a:pPr lvl="0"/>
            <a:r>
              <a:rPr lang="en-GB"/>
              <a:t>Click to edit Master text styles</a:t>
            </a:r>
          </a:p>
        </p:txBody>
      </p:sp>
      <p:sp>
        <p:nvSpPr>
          <p:cNvPr id="11" name="Content Placeholder 4"/>
          <p:cNvSpPr>
            <a:spLocks noGrp="1"/>
          </p:cNvSpPr>
          <p:nvPr>
            <p:ph sz="quarter" idx="4"/>
          </p:nvPr>
        </p:nvSpPr>
        <p:spPr>
          <a:xfrm>
            <a:off x="6246056" y="2238374"/>
            <a:ext cx="5321380" cy="4278335"/>
          </a:xfrm>
          <a:ln w="12700">
            <a:solidFill>
              <a:srgbClr val="69C0B0"/>
            </a:solidFill>
          </a:ln>
        </p:spPr>
        <p:txBody>
          <a:bodyPr>
            <a:normAutofit/>
          </a:bodyPr>
          <a:lstStyle>
            <a:lvl1pPr>
              <a:defRPr sz="2800"/>
            </a:lvl1pPr>
          </a:lstStyle>
          <a:p>
            <a:pPr lvl="0"/>
            <a:r>
              <a:rPr lang="en-GB"/>
              <a:t>Click to edit Master text styles</a:t>
            </a:r>
          </a:p>
        </p:txBody>
      </p:sp>
    </p:spTree>
    <p:extLst>
      <p:ext uri="{BB962C8B-B14F-4D97-AF65-F5344CB8AC3E}">
        <p14:creationId xmlns:p14="http://schemas.microsoft.com/office/powerpoint/2010/main" val="186502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r 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855" y="457200"/>
            <a:ext cx="5583382" cy="6033752"/>
          </a:xfrm>
          <a:ln w="12700">
            <a:solidFill>
              <a:srgbClr val="69C0B0"/>
            </a:solidFill>
          </a:ln>
        </p:spPr>
        <p:txBody>
          <a:bodyPr>
            <a:normAutofit/>
          </a:bodyPr>
          <a:lstStyle>
            <a:lvl1pPr>
              <a:defRPr sz="2800"/>
            </a:lvl1pPr>
          </a:lstStyle>
          <a:p>
            <a:pPr lvl="0"/>
            <a:r>
              <a:rPr lang="en-GB"/>
              <a:t>Click to edit Master text styles</a:t>
            </a:r>
          </a:p>
        </p:txBody>
      </p:sp>
      <p:sp>
        <p:nvSpPr>
          <p:cNvPr id="5" name="Rectangle 4"/>
          <p:cNvSpPr/>
          <p:nvPr userDrawn="1"/>
        </p:nvSpPr>
        <p:spPr bwMode="blackWhite">
          <a:xfrm>
            <a:off x="535063" y="457191"/>
            <a:ext cx="5193792" cy="1610752"/>
          </a:xfrm>
          <a:prstGeom prst="rect">
            <a:avLst/>
          </a:prstGeom>
          <a:solidFill>
            <a:srgbClr val="5DC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521208" y="2171700"/>
            <a:ext cx="5193792" cy="4319252"/>
          </a:xfrm>
          <a:ln w="12700">
            <a:solidFill>
              <a:srgbClr val="69C0B0"/>
            </a:solidFill>
          </a:ln>
        </p:spPr>
        <p:txBody>
          <a:bodyPr>
            <a:normAutofit/>
          </a:bodyPr>
          <a:lstStyle>
            <a:lvl1pPr>
              <a:defRPr sz="2800"/>
            </a:lvl1pPr>
          </a:lstStyle>
          <a:p>
            <a:pPr lvl="0"/>
            <a:r>
              <a:rPr lang="en-GB"/>
              <a:t>Click to edit Master text styles</a:t>
            </a:r>
          </a:p>
        </p:txBody>
      </p:sp>
      <p:sp>
        <p:nvSpPr>
          <p:cNvPr id="2" name="Title 1"/>
          <p:cNvSpPr>
            <a:spLocks noGrp="1"/>
          </p:cNvSpPr>
          <p:nvPr>
            <p:ph type="title"/>
          </p:nvPr>
        </p:nvSpPr>
        <p:spPr>
          <a:xfrm>
            <a:off x="521208" y="448055"/>
            <a:ext cx="5193792" cy="1437015"/>
          </a:xfrm>
        </p:spPr>
        <p:txBody>
          <a:bodyPr/>
          <a:lstStyle>
            <a:lvl1pPr>
              <a:defRPr sz="4000">
                <a:solidFill>
                  <a:schemeClr val="tx1">
                    <a:lumMod val="85000"/>
                    <a:lumOff val="15000"/>
                  </a:schemeClr>
                </a:solidFill>
              </a:defRPr>
            </a:lvl1pPr>
          </a:lstStyle>
          <a:p>
            <a:r>
              <a:rPr lang="en-GB"/>
              <a:t>Click to edit Master title style</a:t>
            </a:r>
          </a:p>
        </p:txBody>
      </p:sp>
    </p:spTree>
    <p:extLst>
      <p:ext uri="{BB962C8B-B14F-4D97-AF65-F5344CB8AC3E}">
        <p14:creationId xmlns:p14="http://schemas.microsoft.com/office/powerpoint/2010/main" val="314929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Tur Title and Content">
    <p:spTree>
      <p:nvGrpSpPr>
        <p:cNvPr id="1" name=""/>
        <p:cNvGrpSpPr/>
        <p:nvPr/>
      </p:nvGrpSpPr>
      <p:grpSpPr>
        <a:xfrm>
          <a:off x="0" y="0"/>
          <a:ext cx="0" cy="0"/>
          <a:chOff x="0" y="0"/>
          <a:chExt cx="0" cy="0"/>
        </a:xfrm>
      </p:grpSpPr>
      <p:sp>
        <p:nvSpPr>
          <p:cNvPr id="9" name="Rectangle 8"/>
          <p:cNvSpPr/>
          <p:nvPr userDrawn="1"/>
        </p:nvSpPr>
        <p:spPr>
          <a:xfrm>
            <a:off x="256032" y="187902"/>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6" name="Straight Connector 5"/>
          <p:cNvCxnSpPr/>
          <p:nvPr userDrawn="1"/>
        </p:nvCxnSpPr>
        <p:spPr>
          <a:xfrm flipV="1">
            <a:off x="521208" y="1238859"/>
            <a:ext cx="11066358" cy="4117"/>
          </a:xfrm>
          <a:prstGeom prst="line">
            <a:avLst/>
          </a:prstGeom>
          <a:ln w="28575">
            <a:solidFill>
              <a:srgbClr val="69C0B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5" y="449584"/>
            <a:ext cx="11048071" cy="640080"/>
          </a:xfrm>
        </p:spPr>
        <p:txBody>
          <a:bodyPr anchor="b" anchorCtr="0">
            <a:noAutofit/>
          </a:bodyPr>
          <a:lstStyle>
            <a:lvl1pPr>
              <a:defRPr sz="4000" b="0">
                <a:solidFill>
                  <a:schemeClr val="tx1">
                    <a:lumMod val="85000"/>
                    <a:lumOff val="15000"/>
                  </a:schemeClr>
                </a:solidFill>
              </a:defRPr>
            </a:lvl1pPr>
          </a:lstStyle>
          <a:p>
            <a:r>
              <a:rPr lang="en-GB"/>
              <a:t>Click to edit Master title style</a:t>
            </a:r>
            <a:endParaRPr lang="en-US"/>
          </a:p>
        </p:txBody>
      </p:sp>
      <p:sp>
        <p:nvSpPr>
          <p:cNvPr id="3" name="Content Placeholder 2"/>
          <p:cNvSpPr>
            <a:spLocks noGrp="1"/>
          </p:cNvSpPr>
          <p:nvPr>
            <p:ph sz="quarter" idx="10"/>
          </p:nvPr>
        </p:nvSpPr>
        <p:spPr>
          <a:xfrm>
            <a:off x="604434" y="1474243"/>
            <a:ext cx="10983132" cy="4687405"/>
          </a:xfrm>
          <a:noFill/>
          <a:ln w="19050">
            <a:solidFill>
              <a:srgbClr val="69C0B0"/>
            </a:solidFill>
          </a:ln>
        </p:spPr>
        <p:txBody>
          <a:bodyPr vert="horz" lIns="91440" tIns="45720" rIns="91440" bIns="45720" rtlCol="0">
            <a:normAutofit/>
          </a:bodyPr>
          <a:lstStyle>
            <a:lvl1pPr>
              <a:spcAft>
                <a:spcPts val="0"/>
              </a:spcAft>
              <a:defRPr lang="en-US" sz="3200" smtClean="0">
                <a:solidFill>
                  <a:schemeClr val="tx1">
                    <a:lumMod val="85000"/>
                    <a:lumOff val="15000"/>
                  </a:schemeClr>
                </a:solidFill>
              </a:defRPr>
            </a:lvl1pPr>
            <a:lvl2pPr>
              <a:spcAft>
                <a:spcPts val="0"/>
              </a:spcAft>
              <a:defRPr lang="en-US" sz="2800" smtClean="0">
                <a:solidFill>
                  <a:schemeClr val="tx1">
                    <a:lumMod val="85000"/>
                    <a:lumOff val="15000"/>
                  </a:schemeClr>
                </a:solidFill>
              </a:defRPr>
            </a:lvl2pPr>
            <a:lvl3pPr>
              <a:spcAft>
                <a:spcPts val="0"/>
              </a:spcAft>
              <a:defRPr lang="en-US" sz="2400" smtClean="0">
                <a:solidFill>
                  <a:schemeClr val="tx1">
                    <a:lumMod val="85000"/>
                    <a:lumOff val="15000"/>
                  </a:schemeClr>
                </a:solidFill>
              </a:defRPr>
            </a:lvl3pPr>
            <a:lvl4pPr>
              <a:spcAft>
                <a:spcPts val="0"/>
              </a:spcAft>
              <a:defRPr lang="en-US" sz="2400" smtClean="0">
                <a:solidFill>
                  <a:schemeClr val="tx1">
                    <a:lumMod val="85000"/>
                    <a:lumOff val="15000"/>
                  </a:schemeClr>
                </a:solidFill>
              </a:defRPr>
            </a:lvl4pPr>
            <a:lvl5pPr>
              <a:spcAft>
                <a:spcPts val="0"/>
              </a:spcAft>
              <a:defRPr lang="en-US" sz="2000">
                <a:solidFill>
                  <a:schemeClr val="tx1">
                    <a:lumMod val="85000"/>
                    <a:lumOff val="15000"/>
                  </a:schemeClr>
                </a:solidFill>
              </a:defRPr>
            </a:lvl5pPr>
          </a:lstStyle>
          <a:p>
            <a:pPr marL="0" lvl="0" indent="0">
              <a:lnSpc>
                <a:spcPct val="150000"/>
              </a:lnSpc>
              <a:spcBef>
                <a:spcPts val="1000"/>
              </a:spcBef>
              <a:spcAft>
                <a:spcPts val="1200"/>
              </a:spcAft>
              <a:buNone/>
            </a:pPr>
            <a:r>
              <a:rPr lang="en-GB"/>
              <a:t>Click to edit Master text styles</a:t>
            </a:r>
          </a:p>
          <a:p>
            <a:pPr marL="0" lvl="1" indent="0">
              <a:lnSpc>
                <a:spcPct val="150000"/>
              </a:lnSpc>
              <a:spcBef>
                <a:spcPts val="1000"/>
              </a:spcBef>
              <a:spcAft>
                <a:spcPts val="1200"/>
              </a:spcAft>
              <a:buNone/>
            </a:pPr>
            <a:r>
              <a:rPr lang="en-GB"/>
              <a:t>Second level</a:t>
            </a:r>
          </a:p>
          <a:p>
            <a:pPr marL="0" lvl="2" indent="0">
              <a:lnSpc>
                <a:spcPct val="150000"/>
              </a:lnSpc>
              <a:spcBef>
                <a:spcPts val="1000"/>
              </a:spcBef>
              <a:spcAft>
                <a:spcPts val="1200"/>
              </a:spcAft>
              <a:buNone/>
            </a:pPr>
            <a:r>
              <a:rPr lang="en-GB"/>
              <a:t>Third level</a:t>
            </a:r>
          </a:p>
          <a:p>
            <a:pPr marL="0" lvl="3" indent="0">
              <a:lnSpc>
                <a:spcPct val="150000"/>
              </a:lnSpc>
              <a:spcBef>
                <a:spcPts val="1000"/>
              </a:spcBef>
              <a:spcAft>
                <a:spcPts val="1200"/>
              </a:spcAft>
              <a:buNone/>
            </a:pPr>
            <a:r>
              <a:rPr lang="en-GB"/>
              <a:t>Fourth level</a:t>
            </a:r>
          </a:p>
          <a:p>
            <a:pPr marL="0" lvl="4" indent="0">
              <a:lnSpc>
                <a:spcPct val="150000"/>
              </a:lnSpc>
              <a:spcBef>
                <a:spcPts val="1000"/>
              </a:spcBef>
              <a:spcAft>
                <a:spcPts val="1200"/>
              </a:spcAft>
              <a:buNone/>
            </a:pPr>
            <a:r>
              <a:rPr lang="en-GB"/>
              <a:t>Fifth level</a:t>
            </a:r>
            <a:endParaRPr lang="en-US"/>
          </a:p>
        </p:txBody>
      </p:sp>
    </p:spTree>
    <p:extLst>
      <p:ext uri="{BB962C8B-B14F-4D97-AF65-F5344CB8AC3E}">
        <p14:creationId xmlns:p14="http://schemas.microsoft.com/office/powerpoint/2010/main" val="286476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ur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4" name="Straight Connector 3"/>
          <p:cNvCxnSpPr/>
          <p:nvPr userDrawn="1"/>
        </p:nvCxnSpPr>
        <p:spPr>
          <a:xfrm flipV="1">
            <a:off x="521208" y="1247908"/>
            <a:ext cx="11066358" cy="4117"/>
          </a:xfrm>
          <a:prstGeom prst="line">
            <a:avLst/>
          </a:prstGeom>
          <a:ln w="28575">
            <a:solidFill>
              <a:srgbClr val="69C0B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04434" y="1550020"/>
            <a:ext cx="5178180" cy="4661817"/>
          </a:xfrm>
          <a:ln w="12700">
            <a:solidFill>
              <a:srgbClr val="69C0B0"/>
            </a:solidFill>
          </a:ln>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564088"/>
            <a:ext cx="5405707" cy="4661817"/>
          </a:xfrm>
          <a:ln w="12700">
            <a:solidFill>
              <a:srgbClr val="69C0B0"/>
            </a:solidFill>
          </a:ln>
        </p:spPr>
        <p:txBody>
          <a:bodyPr/>
          <a:lstStyle>
            <a:lvl1pPr>
              <a:spcAft>
                <a:spcPts val="0"/>
              </a:spcAft>
              <a:defRPr/>
            </a:lvl1pPr>
          </a:lstStyle>
          <a:p>
            <a:pPr lvl="0"/>
            <a:r>
              <a:rPr lang="en-GB"/>
              <a:t>Click to edit Master text styles</a:t>
            </a:r>
          </a:p>
        </p:txBody>
      </p:sp>
    </p:spTree>
    <p:extLst>
      <p:ext uri="{BB962C8B-B14F-4D97-AF65-F5344CB8AC3E}">
        <p14:creationId xmlns:p14="http://schemas.microsoft.com/office/powerpoint/2010/main" val="167521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4476" y="24990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sp>
        <p:nvSpPr>
          <p:cNvPr id="2" name="Title Placeholder 1"/>
          <p:cNvSpPr>
            <a:spLocks noGrp="1"/>
          </p:cNvSpPr>
          <p:nvPr>
            <p:ph type="title"/>
          </p:nvPr>
        </p:nvSpPr>
        <p:spPr>
          <a:xfrm>
            <a:off x="521207" y="435178"/>
            <a:ext cx="8401119" cy="640080"/>
          </a:xfrm>
          <a:prstGeom prst="rect">
            <a:avLst/>
          </a:prstGeom>
        </p:spPr>
        <p:txBody>
          <a:bodyPr vert="horz" lIns="91440" tIns="45720" rIns="91440" bIns="45720" rtlCol="0" anchor="b" anchorCtr="0">
            <a:noAutofit/>
          </a:bodyPr>
          <a:lstStyle/>
          <a:p>
            <a:r>
              <a:rPr lang="en-GB"/>
              <a:t>Click to edit Master title style</a:t>
            </a:r>
            <a:endParaRPr lang="en-US"/>
          </a:p>
        </p:txBody>
      </p:sp>
      <p:sp>
        <p:nvSpPr>
          <p:cNvPr id="3" name="Text Placeholder 2"/>
          <p:cNvSpPr>
            <a:spLocks noGrp="1"/>
          </p:cNvSpPr>
          <p:nvPr>
            <p:ph type="body" idx="1"/>
          </p:nvPr>
        </p:nvSpPr>
        <p:spPr>
          <a:xfrm>
            <a:off x="521208" y="1461363"/>
            <a:ext cx="10928110" cy="45659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136A2D6B-90FE-744B-A5D1-339C35A0C87D}"/>
              </a:ext>
            </a:extLst>
          </p:cNvPr>
          <p:cNvSpPr txBox="1"/>
          <p:nvPr userDrawn="1"/>
        </p:nvSpPr>
        <p:spPr>
          <a:xfrm>
            <a:off x="3699164" y="-55418"/>
            <a:ext cx="0" cy="0"/>
          </a:xfrm>
          <a:prstGeom prst="rect">
            <a:avLst/>
          </a:prstGeom>
        </p:spPr>
        <p:txBody>
          <a:bodyPr vert="horz" wrap="none" lIns="91440" tIns="45720" rIns="91440" bIns="45720" rtlCol="0" anchor="b" anchorCtr="0">
            <a:noAutofit/>
          </a:bodyPr>
          <a:lstStyle/>
          <a:p>
            <a:endParaRPr lang="en-US" sz="320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1" r:id="rId3"/>
    <p:sldLayoutId id="2147483663" r:id="rId4"/>
    <p:sldLayoutId id="2147483673" r:id="rId5"/>
    <p:sldLayoutId id="2147483674" r:id="rId6"/>
    <p:sldLayoutId id="2147483679" r:id="rId7"/>
    <p:sldLayoutId id="2147483675" r:id="rId8"/>
    <p:sldLayoutId id="2147483664" r:id="rId9"/>
    <p:sldLayoutId id="2147483668" r:id="rId10"/>
    <p:sldLayoutId id="2147483683" r:id="rId11"/>
    <p:sldLayoutId id="2147483682" r:id="rId12"/>
    <p:sldLayoutId id="2147483662" r:id="rId13"/>
    <p:sldLayoutId id="2147483677" r:id="rId14"/>
    <p:sldLayoutId id="2147483678" r:id="rId15"/>
  </p:sldLayoutIdLst>
  <p:txStyles>
    <p:titleStyle>
      <a:lvl1pPr algn="l" defTabSz="914400" rtl="0" eaLnBrk="1" latinLnBrk="0" hangingPunct="1">
        <a:spcBef>
          <a:spcPct val="0"/>
        </a:spcBef>
        <a:buNone/>
        <a:defRPr sz="5400" kern="1200">
          <a:solidFill>
            <a:schemeClr val="tx1"/>
          </a:solidFill>
          <a:latin typeface="Bebas Neue Pro" panose="020B0606020202050201" pitchFamily="34" charset="77"/>
          <a:ea typeface="+mj-ea"/>
          <a:cs typeface="Heebo" pitchFamily="2" charset="-79"/>
        </a:defRPr>
      </a:lvl1pPr>
    </p:titleStyle>
    <p:bodyStyle>
      <a:lvl1pPr marL="0" indent="0" algn="l" defTabSz="914400" rtl="0" eaLnBrk="1" latinLnBrk="0" hangingPunct="1">
        <a:lnSpc>
          <a:spcPct val="150000"/>
        </a:lnSpc>
        <a:spcBef>
          <a:spcPts val="1000"/>
        </a:spcBef>
        <a:spcAft>
          <a:spcPts val="0"/>
        </a:spcAft>
        <a:buFontTx/>
        <a:buNone/>
        <a:defRPr lang="en-US" sz="3200" kern="1200" dirty="0">
          <a:solidFill>
            <a:schemeClr val="tx1">
              <a:lumMod val="85000"/>
              <a:lumOff val="15000"/>
            </a:schemeClr>
          </a:solidFill>
          <a:latin typeface="Heebo" pitchFamily="2" charset="-79"/>
          <a:ea typeface="+mn-ea"/>
          <a:cs typeface="Heebo" pitchFamily="2" charset="-79"/>
        </a:defRPr>
      </a:lvl1pPr>
      <a:lvl2pPr marL="228600" indent="-228600" algn="l" defTabSz="914400" rtl="0" eaLnBrk="1" latinLnBrk="0" hangingPunct="1">
        <a:lnSpc>
          <a:spcPct val="150000"/>
        </a:lnSpc>
        <a:spcBef>
          <a:spcPts val="1000"/>
        </a:spcBef>
        <a:spcAft>
          <a:spcPts val="0"/>
        </a:spcAft>
        <a:buFont typeface="Arial" panose="020B0604020202020204" pitchFamily="34" charset="0"/>
        <a:buChar char="•"/>
        <a:defRPr lang="en-US" sz="2800" kern="1200" dirty="0">
          <a:solidFill>
            <a:schemeClr val="tx1">
              <a:lumMod val="85000"/>
              <a:lumOff val="15000"/>
            </a:schemeClr>
          </a:solidFill>
          <a:latin typeface="Heebo" pitchFamily="2" charset="-79"/>
          <a:ea typeface="+mn-ea"/>
          <a:cs typeface="Heebo" pitchFamily="2" charset="-79"/>
        </a:defRPr>
      </a:lvl2pPr>
      <a:lvl3pPr marL="685800" indent="-228600" algn="l" defTabSz="914400" rtl="0" eaLnBrk="1" latinLnBrk="0" hangingPunct="1">
        <a:lnSpc>
          <a:spcPct val="150000"/>
        </a:lnSpc>
        <a:spcBef>
          <a:spcPts val="1000"/>
        </a:spcBef>
        <a:spcAft>
          <a:spcPts val="0"/>
        </a:spcAft>
        <a:buFont typeface="Arial" panose="020B0604020202020204" pitchFamily="34" charset="0"/>
        <a:buChar char="•"/>
        <a:defRPr lang="en-US" sz="2400" kern="1200" dirty="0">
          <a:solidFill>
            <a:schemeClr val="tx1">
              <a:lumMod val="85000"/>
              <a:lumOff val="15000"/>
            </a:schemeClr>
          </a:solidFill>
          <a:latin typeface="Heebo" pitchFamily="2" charset="-79"/>
          <a:ea typeface="+mn-ea"/>
          <a:cs typeface="Heebo" pitchFamily="2" charset="-79"/>
        </a:defRPr>
      </a:lvl3pPr>
      <a:lvl4pPr marL="1143000" indent="-228600" algn="l" defTabSz="914400" rtl="0" eaLnBrk="1" latinLnBrk="0" hangingPunct="1">
        <a:lnSpc>
          <a:spcPct val="150000"/>
        </a:lnSpc>
        <a:spcBef>
          <a:spcPts val="1000"/>
        </a:spcBef>
        <a:spcAft>
          <a:spcPts val="0"/>
        </a:spcAft>
        <a:buFont typeface="Arial" panose="020B0604020202020204" pitchFamily="34" charset="0"/>
        <a:buChar char="•"/>
        <a:defRPr lang="en-US" sz="2200" kern="1200" dirty="0" smtClean="0">
          <a:solidFill>
            <a:schemeClr val="tx1">
              <a:lumMod val="85000"/>
              <a:lumOff val="15000"/>
            </a:schemeClr>
          </a:solidFill>
          <a:latin typeface="Heebo" pitchFamily="2" charset="-79"/>
          <a:ea typeface="+mn-ea"/>
          <a:cs typeface="Heebo" pitchFamily="2" charset="-79"/>
        </a:defRPr>
      </a:lvl4pPr>
      <a:lvl5pPr marL="1600200" indent="-228600" algn="l" defTabSz="914400" rtl="0" eaLnBrk="1" latinLnBrk="0" hangingPunct="1">
        <a:lnSpc>
          <a:spcPct val="150000"/>
        </a:lnSpc>
        <a:spcBef>
          <a:spcPts val="1000"/>
        </a:spcBef>
        <a:spcAft>
          <a:spcPts val="0"/>
        </a:spcAft>
        <a:buFont typeface="Arial" panose="020B0604020202020204" pitchFamily="34" charset="0"/>
        <a:buChar char="•"/>
        <a:defRPr lang="en-US" sz="2000" kern="1200" dirty="0" smtClean="0">
          <a:solidFill>
            <a:schemeClr val="tx1">
              <a:lumMod val="85000"/>
              <a:lumOff val="15000"/>
            </a:schemeClr>
          </a:solidFill>
          <a:latin typeface="Heebo" pitchFamily="2" charset="-79"/>
          <a:ea typeface="+mn-ea"/>
          <a:cs typeface="Heebo" pitchFamily="2" charset="-79"/>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mltaylor66.wordpress.com/about/" TargetMode="External"/><Relationship Id="rId7" Type="http://schemas.openxmlformats.org/officeDocument/2006/relationships/image" Target="../media/image3.jpeg"/><Relationship Id="rId2" Type="http://schemas.openxmlformats.org/officeDocument/2006/relationships/hyperlink" Target="mailto:amanda.taylor-beswick@cumbria.ac.uk" TargetMode="External"/><Relationship Id="rId1" Type="http://schemas.openxmlformats.org/officeDocument/2006/relationships/slideLayout" Target="../slideLayouts/slideLayout2.xml"/><Relationship Id="rId6" Type="http://schemas.openxmlformats.org/officeDocument/2006/relationships/hyperlink" Target="https://www.cumbria.ac.uk/study/academic-staff/all-staff-members/senior-leadership-team/amanda-ml-taylor-beswick.php" TargetMode="External"/><Relationship Id="rId5" Type="http://schemas.openxmlformats.org/officeDocument/2006/relationships/hyperlink" Target="https://www.linkedin.com/in/dr-amanda-m-l-taylor-beswick-b3810647/" TargetMode="External"/><Relationship Id="rId4" Type="http://schemas.openxmlformats.org/officeDocument/2006/relationships/hyperlink" Target="https://bsky.app/profile/amltaylor66.bsky.socia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abiusmaximus.com/2015/04/02/secular-stagnation-or-industrial-revolution-81910/" TargetMode="External"/><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dagalien/5230204589"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soundcloud.com/eetheducationesearcher/academics-use-of-social-media-and-generative-ai-mark-carrigan" TargetMode="External"/><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people-equation.com/what-type-of-employee-is-a-good-fit-for-holacracy/"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open.spotify.com/episode/1vBWX4KIrYA7aA79HKK5BH?si=225d7bb3b35a4282"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singularityhub.com/2017/11/17/the-surprising-ways-social-media-is-making-us-healthier/" TargetMode="External"/><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CA60DE8-5F97-16FB-1026-C8C24BBF36AC}"/>
              </a:ext>
            </a:extLst>
          </p:cNvPr>
          <p:cNvSpPr>
            <a:spLocks noGrp="1"/>
          </p:cNvSpPr>
          <p:nvPr>
            <p:ph type="title"/>
          </p:nvPr>
        </p:nvSpPr>
        <p:spPr>
          <a:xfrm>
            <a:off x="521207" y="602603"/>
            <a:ext cx="9261889" cy="1522412"/>
          </a:xfrm>
        </p:spPr>
        <p:txBody>
          <a:bodyPr anchor="b">
            <a:normAutofit/>
          </a:bodyPr>
          <a:lstStyle/>
          <a:p>
            <a:pPr>
              <a:lnSpc>
                <a:spcPct val="140000"/>
              </a:lnSpc>
            </a:pPr>
            <a:r>
              <a:rPr lang="en-GB" sz="3400" b="1">
                <a:effectLst/>
                <a:latin typeface="Heebo" pitchFamily="2" charset="-79"/>
              </a:rPr>
              <a:t>Returning to SocMedHE’s why, to think about SocMedHE’s future what and how’s</a:t>
            </a:r>
            <a:endParaRPr lang="en-US" sz="3400">
              <a:latin typeface="Heebo" pitchFamily="2" charset="-79"/>
            </a:endParaRPr>
          </a:p>
        </p:txBody>
      </p:sp>
      <p:pic>
        <p:nvPicPr>
          <p:cNvPr id="3" name="Picture 2" descr="A drawing of a city&#10;&#10;Description automatically generated">
            <a:extLst>
              <a:ext uri="{FF2B5EF4-FFF2-40B4-BE49-F238E27FC236}">
                <a16:creationId xmlns:a16="http://schemas.microsoft.com/office/drawing/2014/main" id="{5EEBFEDC-EE8C-96F2-2CD7-51A40EE7568A}"/>
              </a:ext>
            </a:extLst>
          </p:cNvPr>
          <p:cNvPicPr>
            <a:picLocks noChangeAspect="1"/>
          </p:cNvPicPr>
          <p:nvPr/>
        </p:nvPicPr>
        <p:blipFill>
          <a:blip r:embed="rId2"/>
          <a:srcRect t="4305" r="-3" b="2604"/>
          <a:stretch/>
        </p:blipFill>
        <p:spPr>
          <a:xfrm>
            <a:off x="520722" y="2781837"/>
            <a:ext cx="11150168" cy="3451538"/>
          </a:xfrm>
          <a:prstGeom prst="rect">
            <a:avLst/>
          </a:prstGeom>
          <a:noFill/>
        </p:spPr>
      </p:pic>
    </p:spTree>
    <p:extLst>
      <p:ext uri="{BB962C8B-B14F-4D97-AF65-F5344CB8AC3E}">
        <p14:creationId xmlns:p14="http://schemas.microsoft.com/office/powerpoint/2010/main" val="320904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B35B1-397B-60B1-A189-4BF99A564CE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3F65CFB-1C0D-D238-EF4B-4A91FF603D39}"/>
              </a:ext>
            </a:extLst>
          </p:cNvPr>
          <p:cNvSpPr>
            <a:spLocks noGrp="1"/>
          </p:cNvSpPr>
          <p:nvPr>
            <p:ph type="title"/>
          </p:nvPr>
        </p:nvSpPr>
        <p:spPr>
          <a:xfrm>
            <a:off x="2300748" y="455295"/>
            <a:ext cx="8311444" cy="640080"/>
          </a:xfrm>
        </p:spPr>
        <p:txBody>
          <a:bodyPr anchor="b">
            <a:normAutofit fontScale="90000"/>
          </a:bodyPr>
          <a:lstStyle/>
          <a:p>
            <a:pPr>
              <a:lnSpc>
                <a:spcPct val="90000"/>
              </a:lnSpc>
            </a:pPr>
            <a:r>
              <a:rPr lang="en-US" b="1">
                <a:latin typeface="Heebo" pitchFamily="2" charset="-79"/>
              </a:rPr>
              <a:t>UoConnectED Professional Services </a:t>
            </a:r>
          </a:p>
        </p:txBody>
      </p:sp>
      <p:pic>
        <p:nvPicPr>
          <p:cNvPr id="4" name="Picture 3" descr="A group of logos with leaves">
            <a:extLst>
              <a:ext uri="{FF2B5EF4-FFF2-40B4-BE49-F238E27FC236}">
                <a16:creationId xmlns:a16="http://schemas.microsoft.com/office/drawing/2014/main" id="{F5C6A89F-92E8-3A2B-EDD3-573C5A8E260F}"/>
              </a:ext>
            </a:extLst>
          </p:cNvPr>
          <p:cNvPicPr>
            <a:picLocks noChangeAspect="1"/>
          </p:cNvPicPr>
          <p:nvPr/>
        </p:nvPicPr>
        <p:blipFill>
          <a:blip r:embed="rId2"/>
          <a:stretch>
            <a:fillRect/>
          </a:stretch>
        </p:blipFill>
        <p:spPr>
          <a:xfrm>
            <a:off x="2421048" y="1588451"/>
            <a:ext cx="7275109" cy="4837949"/>
          </a:xfrm>
          <a:prstGeom prst="rect">
            <a:avLst/>
          </a:prstGeom>
          <a:noFill/>
          <a:ln w="12700">
            <a:solidFill>
              <a:srgbClr val="69C0B0"/>
            </a:solidFill>
          </a:ln>
        </p:spPr>
      </p:pic>
    </p:spTree>
    <p:extLst>
      <p:ext uri="{BB962C8B-B14F-4D97-AF65-F5344CB8AC3E}">
        <p14:creationId xmlns:p14="http://schemas.microsoft.com/office/powerpoint/2010/main" val="416699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CF6E-1FC1-29E5-9478-C22D159AD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685CF-3DB2-3BB9-22A3-05693E94FE69}"/>
              </a:ext>
            </a:extLst>
          </p:cNvPr>
          <p:cNvSpPr>
            <a:spLocks noGrp="1"/>
          </p:cNvSpPr>
          <p:nvPr>
            <p:ph type="title"/>
          </p:nvPr>
        </p:nvSpPr>
        <p:spPr>
          <a:xfrm>
            <a:off x="603865" y="2667794"/>
            <a:ext cx="9354930" cy="1522412"/>
          </a:xfrm>
        </p:spPr>
        <p:txBody>
          <a:bodyPr anchor="b">
            <a:noAutofit/>
          </a:bodyPr>
          <a:lstStyle/>
          <a:p>
            <a:pPr>
              <a:lnSpc>
                <a:spcPct val="100000"/>
              </a:lnSpc>
            </a:pPr>
            <a:r>
              <a:rPr lang="en-GB" sz="3600" b="1">
                <a:latin typeface="Heebo" pitchFamily="2" charset="-79"/>
              </a:rPr>
              <a:t> Returning to the why…</a:t>
            </a:r>
            <a:br>
              <a:rPr lang="en-GB" sz="3600" b="1">
                <a:latin typeface="Heebo" pitchFamily="2" charset="-79"/>
              </a:rPr>
            </a:br>
            <a:br>
              <a:rPr lang="en-GB" sz="3600" b="1">
                <a:latin typeface="Heebo" pitchFamily="2" charset="-79"/>
              </a:rPr>
            </a:br>
            <a:r>
              <a:rPr lang="en-GB" sz="2000" b="1">
                <a:latin typeface="Heebo" pitchFamily="2" charset="-79"/>
              </a:rPr>
              <a:t>“</a:t>
            </a:r>
            <a:r>
              <a:rPr lang="en-GB" sz="2000" i="1">
                <a:latin typeface="Heebo" pitchFamily="2" charset="-79"/>
              </a:rPr>
              <a:t>The conference was designed to create a forum for academics, their students, developers and strategic managers to consider the opportunities, challenges and the disruptive influence of social media for learning.”</a:t>
            </a:r>
            <a:br>
              <a:rPr lang="en-GB" sz="3600" b="1">
                <a:latin typeface="Heebo" pitchFamily="2" charset="-79"/>
              </a:rPr>
            </a:br>
            <a:endParaRPr lang="en-GB" sz="3600" b="1">
              <a:latin typeface="Heebo" pitchFamily="2" charset="-79"/>
            </a:endParaRPr>
          </a:p>
        </p:txBody>
      </p:sp>
      <p:pic>
        <p:nvPicPr>
          <p:cNvPr id="11" name="Picture 10" descr="A picture containing light&#10;&#10;Description automatically generated">
            <a:extLst>
              <a:ext uri="{FF2B5EF4-FFF2-40B4-BE49-F238E27FC236}">
                <a16:creationId xmlns:a16="http://schemas.microsoft.com/office/drawing/2014/main" id="{A935EE43-08BB-5C82-1377-B985BB8C8E0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820" r="-3" b="19254"/>
          <a:stretch/>
        </p:blipFill>
        <p:spPr>
          <a:xfrm>
            <a:off x="520700" y="4286865"/>
            <a:ext cx="11087100" cy="1946510"/>
          </a:xfrm>
          <a:prstGeom prst="rect">
            <a:avLst/>
          </a:prstGeom>
          <a:noFill/>
        </p:spPr>
      </p:pic>
    </p:spTree>
    <p:extLst>
      <p:ext uri="{BB962C8B-B14F-4D97-AF65-F5344CB8AC3E}">
        <p14:creationId xmlns:p14="http://schemas.microsoft.com/office/powerpoint/2010/main" val="382832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3213-7656-70CB-0A41-AE4F5BACCFDD}"/>
            </a:ext>
          </a:extLst>
        </p:cNvPr>
        <p:cNvGrpSpPr/>
        <p:nvPr/>
      </p:nvGrpSpPr>
      <p:grpSpPr>
        <a:xfrm>
          <a:off x="0" y="0"/>
          <a:ext cx="0" cy="0"/>
          <a:chOff x="0" y="0"/>
          <a:chExt cx="0" cy="0"/>
        </a:xfrm>
      </p:grpSpPr>
      <p:pic>
        <p:nvPicPr>
          <p:cNvPr id="8" name="Picture 7" descr="A cup on a desk&#10;&#10;Description automatically generated">
            <a:extLst>
              <a:ext uri="{FF2B5EF4-FFF2-40B4-BE49-F238E27FC236}">
                <a16:creationId xmlns:a16="http://schemas.microsoft.com/office/drawing/2014/main" id="{779AA3B9-2EB1-22B3-3124-6F81478410D0}"/>
              </a:ext>
            </a:extLst>
          </p:cNvPr>
          <p:cNvPicPr>
            <a:picLocks noChangeAspect="1"/>
          </p:cNvPicPr>
          <p:nvPr/>
        </p:nvPicPr>
        <p:blipFill>
          <a:blip r:embed="rId2"/>
          <a:srcRect t="31959" r="2447"/>
          <a:stretch/>
        </p:blipFill>
        <p:spPr>
          <a:xfrm>
            <a:off x="400836" y="1932028"/>
            <a:ext cx="3895861" cy="3571460"/>
          </a:xfrm>
          <a:prstGeom prst="rect">
            <a:avLst/>
          </a:prstGeom>
        </p:spPr>
      </p:pic>
      <p:sp>
        <p:nvSpPr>
          <p:cNvPr id="9" name="TextBox 8">
            <a:extLst>
              <a:ext uri="{FF2B5EF4-FFF2-40B4-BE49-F238E27FC236}">
                <a16:creationId xmlns:a16="http://schemas.microsoft.com/office/drawing/2014/main" id="{5B14F85A-DC24-6CDE-3371-C0CE2E53DC72}"/>
              </a:ext>
            </a:extLst>
          </p:cNvPr>
          <p:cNvSpPr txBox="1"/>
          <p:nvPr/>
        </p:nvSpPr>
        <p:spPr>
          <a:xfrm>
            <a:off x="4539790" y="2203731"/>
            <a:ext cx="1422870" cy="3785419"/>
          </a:xfrm>
          <a:prstGeom prst="rect">
            <a:avLst/>
          </a:prstGeom>
        </p:spPr>
        <p:txBody>
          <a:bodyPr vert="horz" wrap="none" lIns="91440" tIns="45720" rIns="91440" bIns="45720" rtlCol="0" anchor="b" anchorCtr="0">
            <a:noAutofit/>
          </a:bodyPr>
          <a:lstStyle/>
          <a:p>
            <a:pPr>
              <a:lnSpc>
                <a:spcPct val="150000"/>
              </a:lnSpc>
            </a:pPr>
            <a:r>
              <a:rPr lang="en-GB" sz="2400" b="1" i="1">
                <a:latin typeface="+mj-lt"/>
                <a:ea typeface="Aptos" panose="020B0004020202020204" pitchFamily="34" charset="0"/>
                <a:cs typeface="Times New Roman" panose="02020603050405020304" pitchFamily="18" charset="0"/>
              </a:rPr>
              <a:t>“</a:t>
            </a:r>
            <a:r>
              <a:rPr lang="en-GB" sz="2400" b="1" i="1">
                <a:effectLst/>
                <a:latin typeface="+mj-lt"/>
                <a:ea typeface="Aptos" panose="020B0004020202020204" pitchFamily="34" charset="0"/>
                <a:cs typeface="Times New Roman" panose="02020603050405020304" pitchFamily="18" charset="0"/>
              </a:rPr>
              <a:t>SocMedHE is much more than just a conference…”</a:t>
            </a:r>
          </a:p>
          <a:p>
            <a:pPr>
              <a:lnSpc>
                <a:spcPct val="150000"/>
              </a:lnSpc>
            </a:pPr>
            <a:r>
              <a:rPr lang="en-GB" sz="2400">
                <a:latin typeface="+mj-lt"/>
                <a:ea typeface="Aptos" panose="020B0004020202020204" pitchFamily="34" charset="0"/>
                <a:cs typeface="Times New Roman" panose="02020603050405020304" pitchFamily="18" charset="0"/>
              </a:rPr>
              <a:t>i</a:t>
            </a:r>
            <a:r>
              <a:rPr lang="en-GB" sz="2400">
                <a:effectLst/>
                <a:latin typeface="+mj-lt"/>
                <a:ea typeface="Aptos" panose="020B0004020202020204" pitchFamily="34" charset="0"/>
                <a:cs typeface="Times New Roman" panose="02020603050405020304" pitchFamily="18" charset="0"/>
              </a:rPr>
              <a:t>t is a dynamic, collaborative space that challenges </a:t>
            </a:r>
          </a:p>
          <a:p>
            <a:pPr>
              <a:lnSpc>
                <a:spcPct val="150000"/>
              </a:lnSpc>
            </a:pPr>
            <a:r>
              <a:rPr lang="en-GB" sz="2400">
                <a:effectLst/>
                <a:latin typeface="+mj-lt"/>
                <a:ea typeface="Aptos" panose="020B0004020202020204" pitchFamily="34" charset="0"/>
                <a:cs typeface="Times New Roman" panose="02020603050405020304" pitchFamily="18" charset="0"/>
              </a:rPr>
              <a:t>us to grapple with the evolving roles of digital tools</a:t>
            </a:r>
          </a:p>
          <a:p>
            <a:pPr>
              <a:lnSpc>
                <a:spcPct val="150000"/>
              </a:lnSpc>
            </a:pPr>
            <a:r>
              <a:rPr lang="en-GB" sz="2400">
                <a:effectLst/>
                <a:latin typeface="+mj-lt"/>
                <a:ea typeface="Aptos" panose="020B0004020202020204" pitchFamily="34" charset="0"/>
                <a:cs typeface="Times New Roman" panose="02020603050405020304" pitchFamily="18" charset="0"/>
              </a:rPr>
              <a:t>in and for teaching and learning, from social </a:t>
            </a:r>
          </a:p>
          <a:p>
            <a:pPr>
              <a:lnSpc>
                <a:spcPct val="150000"/>
              </a:lnSpc>
            </a:pPr>
            <a:r>
              <a:rPr lang="en-GB" sz="2400">
                <a:effectLst/>
                <a:latin typeface="+mj-lt"/>
                <a:ea typeface="Aptos" panose="020B0004020202020204" pitchFamily="34" charset="0"/>
                <a:cs typeface="Times New Roman" panose="02020603050405020304" pitchFamily="18" charset="0"/>
              </a:rPr>
              <a:t>media platforms to AI.</a:t>
            </a:r>
          </a:p>
          <a:p>
            <a:pPr>
              <a:lnSpc>
                <a:spcPct val="150000"/>
              </a:lnSpc>
            </a:pPr>
            <a:r>
              <a:rPr lang="en-GB" sz="2000">
                <a:effectLst/>
                <a:latin typeface="+mj-lt"/>
                <a:ea typeface="Aptos" panose="020B0004020202020204" pitchFamily="34" charset="0"/>
                <a:cs typeface="Times New Roman" panose="02020603050405020304" pitchFamily="18" charset="0"/>
              </a:rPr>
              <a:t>Turner and Honeychurch (2024) </a:t>
            </a:r>
          </a:p>
          <a:p>
            <a:pPr>
              <a:lnSpc>
                <a:spcPct val="150000"/>
              </a:lnSpc>
            </a:pPr>
            <a:endParaRPr lang="en-GB" sz="2400">
              <a:latin typeface="+mj-lt"/>
            </a:endParaRPr>
          </a:p>
        </p:txBody>
      </p:sp>
    </p:spTree>
    <p:extLst>
      <p:ext uri="{BB962C8B-B14F-4D97-AF65-F5344CB8AC3E}">
        <p14:creationId xmlns:p14="http://schemas.microsoft.com/office/powerpoint/2010/main" val="276681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7EFB-BA0E-30E3-F438-892BA0EDB46A}"/>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3070E11B-74C1-F764-A3D5-AA8883FA04D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10"/>
            <a:ext cx="5583382" cy="6033732"/>
          </a:xfrm>
          <a:prstGeom prst="rect">
            <a:avLst/>
          </a:prstGeom>
          <a:noFill/>
          <a:ln w="12700">
            <a:solidFill>
              <a:srgbClr val="69C0B0"/>
            </a:solidFill>
          </a:ln>
        </p:spPr>
      </p:pic>
      <p:sp>
        <p:nvSpPr>
          <p:cNvPr id="23" name="Text Placeholder 2">
            <a:extLst>
              <a:ext uri="{FF2B5EF4-FFF2-40B4-BE49-F238E27FC236}">
                <a16:creationId xmlns:a16="http://schemas.microsoft.com/office/drawing/2014/main" id="{44B4D437-EA1A-70C1-8426-96F14FE3C469}"/>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100" b="1" kern="100">
                <a:effectLst/>
                <a:ea typeface="Aptos" panose="020B0004020202020204" pitchFamily="34" charset="0"/>
              </a:rPr>
              <a:t>2015: Finding Our Social Identity</a:t>
            </a:r>
            <a:endParaRPr lang="en-GB" sz="11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Overview</a:t>
            </a:r>
            <a:r>
              <a:rPr lang="en-GB" sz="1100" kern="100">
                <a:effectLst/>
                <a:ea typeface="Aptos" panose="020B0004020202020204" pitchFamily="34" charset="0"/>
              </a:rPr>
              <a:t>: The inaugural conference at Sheffield Hallam University aimed to create a forum for academics, their students, developers and strategic managers to consider the opportunities, challenges and the disruptive influence of social media for learning.</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Key Themes</a:t>
            </a:r>
            <a:r>
              <a:rPr lang="en-GB" sz="11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Learning communities</a:t>
            </a:r>
            <a:r>
              <a:rPr lang="en-GB" sz="1100" kern="100">
                <a:effectLst/>
                <a:ea typeface="Aptos" panose="020B0004020202020204" pitchFamily="34" charset="0"/>
              </a:rPr>
              <a:t>: Practical demonstrations of tools and approaches being used to facilitate discussion and collaboration.</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Ethical and practical challenges</a:t>
            </a:r>
            <a:r>
              <a:rPr lang="en-GB" sz="1100" kern="100">
                <a:effectLst/>
                <a:ea typeface="Aptos" panose="020B0004020202020204" pitchFamily="34" charset="0"/>
              </a:rPr>
              <a:t>: Balancing institutional control with the freedom of open networks.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Early student-led initiatives</a:t>
            </a:r>
            <a:r>
              <a:rPr lang="en-GB" sz="1100" kern="100">
                <a:effectLst/>
                <a:ea typeface="Aptos" panose="020B0004020202020204" pitchFamily="34" charset="0"/>
              </a:rPr>
              <a:t>: Student-driven social media groups evolving organically to support collaborative learning.</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Highlight</a:t>
            </a:r>
            <a:r>
              <a:rPr lang="en-GB" sz="1100" kern="100">
                <a:effectLst/>
                <a:ea typeface="Aptos" panose="020B0004020202020204" pitchFamily="34" charset="0"/>
              </a:rPr>
              <a:t>: The interplay between institutional strategy and student autonomy in using social media for educational purposes.</a:t>
            </a:r>
            <a:endParaRPr lang="en-US"/>
          </a:p>
        </p:txBody>
      </p:sp>
      <p:sp>
        <p:nvSpPr>
          <p:cNvPr id="25" name="Title 3">
            <a:extLst>
              <a:ext uri="{FF2B5EF4-FFF2-40B4-BE49-F238E27FC236}">
                <a16:creationId xmlns:a16="http://schemas.microsoft.com/office/drawing/2014/main" id="{9C09C1B2-11BF-2FDB-19FF-D1667D9DE835}"/>
              </a:ext>
            </a:extLst>
          </p:cNvPr>
          <p:cNvSpPr>
            <a:spLocks noGrp="1"/>
          </p:cNvSpPr>
          <p:nvPr>
            <p:ph type="title"/>
          </p:nvPr>
        </p:nvSpPr>
        <p:spPr>
          <a:xfrm>
            <a:off x="521208" y="448055"/>
            <a:ext cx="5193792" cy="1437015"/>
          </a:xfrm>
        </p:spPr>
        <p:txBody>
          <a:bodyPr/>
          <a:lstStyle/>
          <a:p>
            <a:r>
              <a:rPr lang="en-US" b="1">
                <a:latin typeface="Heebo" pitchFamily="2" charset="-79"/>
              </a:rPr>
              <a:t>SocMedHE15</a:t>
            </a:r>
          </a:p>
        </p:txBody>
      </p:sp>
    </p:spTree>
    <p:extLst>
      <p:ext uri="{BB962C8B-B14F-4D97-AF65-F5344CB8AC3E}">
        <p14:creationId xmlns:p14="http://schemas.microsoft.com/office/powerpoint/2010/main" val="2105339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3F3B-6E1E-D238-BBAB-0995936F0D88}"/>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96F16EA1-1869-3BB2-BB9E-6A23933758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49AEFC94-17C3-E031-92EF-E6E38157E407}"/>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100" b="1" kern="100">
                <a:effectLst/>
                <a:ea typeface="Aptos" panose="020B0004020202020204" pitchFamily="34" charset="0"/>
              </a:rPr>
              <a:t>2016: The Empowered Learner</a:t>
            </a:r>
            <a:endParaRPr lang="en-GB" sz="11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Overview</a:t>
            </a:r>
            <a:r>
              <a:rPr lang="en-GB" sz="1100" kern="100">
                <a:effectLst/>
                <a:ea typeface="Aptos" panose="020B0004020202020204" pitchFamily="34" charset="0"/>
              </a:rPr>
              <a:t>: </a:t>
            </a:r>
            <a:r>
              <a:rPr lang="en-GB" sz="1100" kern="100">
                <a:ea typeface="Aptos" panose="020B0004020202020204" pitchFamily="34" charset="0"/>
              </a:rPr>
              <a:t>SocMedHE16</a:t>
            </a:r>
            <a:r>
              <a:rPr lang="en-GB" sz="1100" kern="100">
                <a:effectLst/>
                <a:ea typeface="Aptos" panose="020B0004020202020204" pitchFamily="34" charset="0"/>
              </a:rPr>
              <a:t> focused on the learner's autonomy and empowerment through social media, including how </a:t>
            </a:r>
            <a:r>
              <a:rPr lang="en-GB" sz="1100" kern="100">
                <a:ea typeface="Aptos" panose="020B0004020202020204" pitchFamily="34" charset="0"/>
              </a:rPr>
              <a:t>social media </a:t>
            </a:r>
            <a:r>
              <a:rPr lang="en-GB" sz="1100" kern="100">
                <a:effectLst/>
                <a:ea typeface="Aptos" panose="020B0004020202020204" pitchFamily="34" charset="0"/>
              </a:rPr>
              <a:t>platforms could redefine higher education.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Key Themes</a:t>
            </a:r>
            <a:r>
              <a:rPr lang="en-GB" sz="11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Digital identity</a:t>
            </a:r>
            <a:r>
              <a:rPr lang="en-GB" sz="1100" kern="100">
                <a:effectLst/>
                <a:ea typeface="Aptos" panose="020B0004020202020204" pitchFamily="34" charset="0"/>
              </a:rPr>
              <a:t>: Helping students manage their presence in professional and personal online spheres.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Autonomy in learning</a:t>
            </a:r>
            <a:r>
              <a:rPr lang="en-GB" sz="1100" kern="100">
                <a:effectLst/>
                <a:ea typeface="Aptos" panose="020B0004020202020204" pitchFamily="34" charset="0"/>
              </a:rPr>
              <a:t>: Encouraging students to take control of their educational journeys through connected tools.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Critical engagement</a:t>
            </a:r>
            <a:r>
              <a:rPr lang="en-GB" sz="1100" kern="100">
                <a:effectLst/>
                <a:ea typeface="Aptos" panose="020B0004020202020204" pitchFamily="34" charset="0"/>
              </a:rPr>
              <a:t>: Questioning whether these tools genuinely empower learners or introduce new and different types of difficulties and dependencies.</a:t>
            </a:r>
          </a:p>
          <a:p>
            <a:r>
              <a:rPr lang="en-GB" sz="1100" b="1">
                <a:effectLst/>
                <a:ea typeface="Aptos" panose="020B0004020202020204" pitchFamily="34" charset="0"/>
              </a:rPr>
              <a:t>Highlight</a:t>
            </a:r>
            <a:r>
              <a:rPr lang="en-GB" sz="1100">
                <a:effectLst/>
                <a:ea typeface="Aptos" panose="020B0004020202020204" pitchFamily="34" charset="0"/>
              </a:rPr>
              <a:t>: An emphasis on authentic learning experiences and the evolution of curriculum design. </a:t>
            </a:r>
            <a:endParaRPr lang="en-US"/>
          </a:p>
        </p:txBody>
      </p:sp>
      <p:sp>
        <p:nvSpPr>
          <p:cNvPr id="18" name="Title 3">
            <a:extLst>
              <a:ext uri="{FF2B5EF4-FFF2-40B4-BE49-F238E27FC236}">
                <a16:creationId xmlns:a16="http://schemas.microsoft.com/office/drawing/2014/main" id="{1FA49EF8-F86C-3B09-D480-BB990AD13B08}"/>
              </a:ext>
            </a:extLst>
          </p:cNvPr>
          <p:cNvSpPr>
            <a:spLocks noGrp="1"/>
          </p:cNvSpPr>
          <p:nvPr>
            <p:ph type="title"/>
          </p:nvPr>
        </p:nvSpPr>
        <p:spPr>
          <a:xfrm>
            <a:off x="521208" y="448055"/>
            <a:ext cx="5193792" cy="1437015"/>
          </a:xfrm>
        </p:spPr>
        <p:txBody>
          <a:bodyPr/>
          <a:lstStyle/>
          <a:p>
            <a:r>
              <a:rPr lang="en-US" b="1">
                <a:latin typeface="Heebo" pitchFamily="2" charset="-79"/>
              </a:rPr>
              <a:t>SocMedHE16</a:t>
            </a:r>
          </a:p>
        </p:txBody>
      </p:sp>
    </p:spTree>
    <p:extLst>
      <p:ext uri="{BB962C8B-B14F-4D97-AF65-F5344CB8AC3E}">
        <p14:creationId xmlns:p14="http://schemas.microsoft.com/office/powerpoint/2010/main" val="177397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C8F4-66A7-517E-BA4F-3D01D0F91AFE}"/>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A2176D16-8D16-B416-2E23-C43703CCDAB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3B207BF4-1031-6F4D-A0CB-E5F50ED52772}"/>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100" b="1" kern="100">
                <a:effectLst/>
                <a:ea typeface="Aptos" panose="020B0004020202020204" pitchFamily="34" charset="0"/>
              </a:rPr>
              <a:t>2017: Making an Impact</a:t>
            </a:r>
            <a:endParaRPr lang="en-GB" sz="11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Overview</a:t>
            </a:r>
            <a:r>
              <a:rPr lang="en-GB" sz="1100" kern="100">
                <a:effectLst/>
                <a:ea typeface="Aptos" panose="020B0004020202020204" pitchFamily="34" charset="0"/>
              </a:rPr>
              <a:t>: Against the backdrop of metrics-driven educational pressures, this conference explored social media’s role in meeting these challenges.</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Key Themes</a:t>
            </a:r>
            <a:r>
              <a:rPr lang="en-GB" sz="11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Engaging diverse learners</a:t>
            </a:r>
            <a:r>
              <a:rPr lang="en-GB" sz="1100" kern="100">
                <a:effectLst/>
                <a:ea typeface="Aptos" panose="020B0004020202020204" pitchFamily="34" charset="0"/>
              </a:rPr>
              <a:t>: Using social media to break traditional barriers in accessibility and inclusivity.</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Employability</a:t>
            </a:r>
            <a:r>
              <a:rPr lang="en-GB" sz="1100" kern="100">
                <a:effectLst/>
                <a:ea typeface="Aptos" panose="020B0004020202020204" pitchFamily="34" charset="0"/>
              </a:rPr>
              <a:t>: Aligning social media use with skills valued in professional contexts.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ea typeface="Aptos" panose="020B0004020202020204" pitchFamily="34" charset="0"/>
              </a:rPr>
              <a:t>Scaling innovations</a:t>
            </a:r>
            <a:r>
              <a:rPr lang="en-GB" sz="1100" kern="100">
                <a:effectLst/>
                <a:ea typeface="Aptos" panose="020B0004020202020204" pitchFamily="34" charset="0"/>
              </a:rPr>
              <a:t>: From small-scale trials to institution-wide practices.</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ea typeface="Aptos" panose="020B0004020202020204" pitchFamily="34" charset="0"/>
              </a:rPr>
              <a:t>Highlight</a:t>
            </a:r>
            <a:r>
              <a:rPr lang="en-GB" sz="1100" kern="100">
                <a:effectLst/>
                <a:ea typeface="Aptos" panose="020B0004020202020204" pitchFamily="34" charset="0"/>
              </a:rPr>
              <a:t>: Practical examples of how pedagogic innovation using social media aligned with external metrics.</a:t>
            </a:r>
            <a:endParaRPr lang="en-US"/>
          </a:p>
        </p:txBody>
      </p:sp>
      <p:sp>
        <p:nvSpPr>
          <p:cNvPr id="18" name="Title 3">
            <a:extLst>
              <a:ext uri="{FF2B5EF4-FFF2-40B4-BE49-F238E27FC236}">
                <a16:creationId xmlns:a16="http://schemas.microsoft.com/office/drawing/2014/main" id="{A71D4664-12C2-19F3-4BC9-36ED5F1423F8}"/>
              </a:ext>
            </a:extLst>
          </p:cNvPr>
          <p:cNvSpPr>
            <a:spLocks noGrp="1"/>
          </p:cNvSpPr>
          <p:nvPr>
            <p:ph type="title"/>
          </p:nvPr>
        </p:nvSpPr>
        <p:spPr>
          <a:xfrm>
            <a:off x="521208" y="448055"/>
            <a:ext cx="5193792" cy="1437015"/>
          </a:xfrm>
        </p:spPr>
        <p:txBody>
          <a:bodyPr/>
          <a:lstStyle/>
          <a:p>
            <a:r>
              <a:rPr lang="en-US" b="1">
                <a:latin typeface="Heebo" pitchFamily="2" charset="-79"/>
              </a:rPr>
              <a:t>SocMedHE17</a:t>
            </a:r>
          </a:p>
        </p:txBody>
      </p:sp>
    </p:spTree>
    <p:extLst>
      <p:ext uri="{BB962C8B-B14F-4D97-AF65-F5344CB8AC3E}">
        <p14:creationId xmlns:p14="http://schemas.microsoft.com/office/powerpoint/2010/main" val="16324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09F4-4DC2-0D8A-6428-6A2F7BCC5912}"/>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BC40C0E0-9810-848C-E9A6-230FEB0B168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AAC7AB04-401B-D18B-061B-36C9899A907E}"/>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ea typeface="Aptos" panose="020B0004020202020204" pitchFamily="34" charset="0"/>
              </a:rPr>
              <a:t>2018: Exploring Pedagogic Potential</a:t>
            </a:r>
            <a:endParaRPr lang="en-GB" sz="12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Overview</a:t>
            </a:r>
            <a:r>
              <a:rPr lang="en-GB" sz="1200" kern="100">
                <a:effectLst/>
                <a:ea typeface="Aptos" panose="020B0004020202020204" pitchFamily="34" charset="0"/>
              </a:rPr>
              <a:t>: This year emphasised innovative teaching practices and student engagement through technology.</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Key Themes</a:t>
            </a:r>
            <a:r>
              <a:rPr lang="en-GB" sz="12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Transformative practices</a:t>
            </a:r>
            <a:r>
              <a:rPr lang="en-GB" sz="1200" kern="100">
                <a:effectLst/>
                <a:ea typeface="Aptos" panose="020B0004020202020204" pitchFamily="34" charset="0"/>
              </a:rPr>
              <a:t>: Educators shared case studies on how social media enhanced both teaching quality and learning outcomes.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Cross-disciplinary strategies</a:t>
            </a:r>
            <a:r>
              <a:rPr lang="en-GB" sz="1200" kern="100">
                <a:effectLst/>
                <a:ea typeface="Aptos" panose="020B0004020202020204" pitchFamily="34" charset="0"/>
              </a:rPr>
              <a:t>: Using social media tools to engage students in diverse academic fields.</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Highlight</a:t>
            </a:r>
            <a:r>
              <a:rPr lang="en-GB" sz="1200" kern="100">
                <a:effectLst/>
                <a:ea typeface="Aptos" panose="020B0004020202020204" pitchFamily="34" charset="0"/>
              </a:rPr>
              <a:t>: A move toward embedding digital literacy into the core of the curriculum.</a:t>
            </a:r>
          </a:p>
          <a:p>
            <a:endParaRPr lang="en-US"/>
          </a:p>
        </p:txBody>
      </p:sp>
      <p:sp>
        <p:nvSpPr>
          <p:cNvPr id="18" name="Title 3">
            <a:extLst>
              <a:ext uri="{FF2B5EF4-FFF2-40B4-BE49-F238E27FC236}">
                <a16:creationId xmlns:a16="http://schemas.microsoft.com/office/drawing/2014/main" id="{75B0A4B6-6AE6-04F8-CDC0-7DD29F732AF0}"/>
              </a:ext>
            </a:extLst>
          </p:cNvPr>
          <p:cNvSpPr>
            <a:spLocks noGrp="1"/>
          </p:cNvSpPr>
          <p:nvPr>
            <p:ph type="title"/>
          </p:nvPr>
        </p:nvSpPr>
        <p:spPr>
          <a:xfrm>
            <a:off x="521208" y="448055"/>
            <a:ext cx="5193792" cy="1437015"/>
          </a:xfrm>
        </p:spPr>
        <p:txBody>
          <a:bodyPr/>
          <a:lstStyle/>
          <a:p>
            <a:r>
              <a:rPr lang="en-US" b="1">
                <a:latin typeface="Heebo" pitchFamily="2" charset="-79"/>
              </a:rPr>
              <a:t>SocMedHE18</a:t>
            </a:r>
          </a:p>
        </p:txBody>
      </p:sp>
    </p:spTree>
    <p:extLst>
      <p:ext uri="{BB962C8B-B14F-4D97-AF65-F5344CB8AC3E}">
        <p14:creationId xmlns:p14="http://schemas.microsoft.com/office/powerpoint/2010/main" val="389526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2915-4A6F-5EA4-4851-8AB27A77B27F}"/>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51950FBA-F060-FA26-689B-16C129CE1A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9B4F3F10-3888-B894-B8BB-1371CB0C13E4}"/>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ea typeface="Aptos" panose="020B0004020202020204" pitchFamily="34" charset="0"/>
              </a:rPr>
              <a:t>2019: Digital Inclusion</a:t>
            </a:r>
            <a:endParaRPr lang="en-GB" sz="12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Overview</a:t>
            </a:r>
            <a:r>
              <a:rPr lang="en-GB" sz="1200" kern="100">
                <a:effectLst/>
                <a:ea typeface="Aptos" panose="020B0004020202020204" pitchFamily="34" charset="0"/>
              </a:rPr>
              <a:t>: With growing awareness of the digital divide, the conference explored how social media can bridge gaps in learning.</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Key Themes</a:t>
            </a:r>
            <a:r>
              <a:rPr lang="en-GB" sz="12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Accessibility</a:t>
            </a:r>
            <a:r>
              <a:rPr lang="en-GB" sz="1200" kern="100">
                <a:effectLst/>
                <a:ea typeface="Aptos" panose="020B0004020202020204" pitchFamily="34" charset="0"/>
              </a:rPr>
              <a:t>: Ensuring that social media tools are usable by all, regardless of socio-economic or physical constraints.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Collaboration</a:t>
            </a:r>
            <a:r>
              <a:rPr lang="en-GB" sz="1200" kern="100">
                <a:effectLst/>
                <a:ea typeface="Aptos" panose="020B0004020202020204" pitchFamily="34" charset="0"/>
              </a:rPr>
              <a:t>: Developing partnerships between students and educators to create inclusive digital strategies.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Policy discussions</a:t>
            </a:r>
            <a:r>
              <a:rPr lang="en-GB" sz="1200" kern="100">
                <a:effectLst/>
                <a:ea typeface="Aptos" panose="020B0004020202020204" pitchFamily="34" charset="0"/>
              </a:rPr>
              <a:t>: Addressing concerns about data privacy and ethical usage.</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Highlight</a:t>
            </a:r>
            <a:r>
              <a:rPr lang="en-GB" sz="1200" kern="100">
                <a:effectLst/>
                <a:ea typeface="Aptos" panose="020B0004020202020204" pitchFamily="34" charset="0"/>
              </a:rPr>
              <a:t>: Strategies for equitable access to learning tools emerged as a key area of focus.</a:t>
            </a:r>
          </a:p>
          <a:p>
            <a:endParaRPr lang="en-US"/>
          </a:p>
        </p:txBody>
      </p:sp>
      <p:sp>
        <p:nvSpPr>
          <p:cNvPr id="18" name="Title 3">
            <a:extLst>
              <a:ext uri="{FF2B5EF4-FFF2-40B4-BE49-F238E27FC236}">
                <a16:creationId xmlns:a16="http://schemas.microsoft.com/office/drawing/2014/main" id="{82AB1248-7951-7520-CD2A-F616A807B133}"/>
              </a:ext>
            </a:extLst>
          </p:cNvPr>
          <p:cNvSpPr>
            <a:spLocks noGrp="1"/>
          </p:cNvSpPr>
          <p:nvPr>
            <p:ph type="title"/>
          </p:nvPr>
        </p:nvSpPr>
        <p:spPr>
          <a:xfrm>
            <a:off x="521208" y="448055"/>
            <a:ext cx="5193792" cy="1437015"/>
          </a:xfrm>
        </p:spPr>
        <p:txBody>
          <a:bodyPr/>
          <a:lstStyle/>
          <a:p>
            <a:r>
              <a:rPr lang="en-US" b="1">
                <a:latin typeface="Heebo" pitchFamily="2" charset="-79"/>
              </a:rPr>
              <a:t>SocMedHE19</a:t>
            </a:r>
          </a:p>
        </p:txBody>
      </p:sp>
    </p:spTree>
    <p:extLst>
      <p:ext uri="{BB962C8B-B14F-4D97-AF65-F5344CB8AC3E}">
        <p14:creationId xmlns:p14="http://schemas.microsoft.com/office/powerpoint/2010/main" val="3365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2126-88CE-CB32-636A-2FB0017D395E}"/>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38A10987-3CA4-5C36-DCD1-9AAFA70E90E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534309B1-8BA4-EC56-677F-EA6A1B38C7E4}"/>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ea typeface="Aptos" panose="020B0004020202020204" pitchFamily="34" charset="0"/>
              </a:rPr>
              <a:t>2020: Adapting to Change (Online)</a:t>
            </a:r>
            <a:endParaRPr lang="en-GB" sz="12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Overview</a:t>
            </a:r>
            <a:r>
              <a:rPr lang="en-GB" sz="1200" kern="100">
                <a:effectLst/>
                <a:ea typeface="Aptos" panose="020B0004020202020204" pitchFamily="34" charset="0"/>
              </a:rPr>
              <a:t>: The pandemic shifted the conference entirely online, focusing on social media’s role during a global crisis.</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Key Themes</a:t>
            </a:r>
            <a:r>
              <a:rPr lang="en-GB" sz="12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Remote learning</a:t>
            </a:r>
            <a:r>
              <a:rPr lang="en-GB" sz="1200" kern="100">
                <a:effectLst/>
                <a:ea typeface="Aptos" panose="020B0004020202020204" pitchFamily="34" charset="0"/>
              </a:rPr>
              <a:t>: Leveraging social media to maintain engagement and interaction during lockdowns.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Rapid adoption</a:t>
            </a:r>
            <a:r>
              <a:rPr lang="en-GB" sz="1200" kern="100">
                <a:effectLst/>
                <a:ea typeface="Aptos" panose="020B0004020202020204" pitchFamily="34" charset="0"/>
              </a:rPr>
              <a:t>: Educators and students adapted to new tools in a compressed timeline.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Community resilience</a:t>
            </a:r>
            <a:r>
              <a:rPr lang="en-GB" sz="1200" kern="100">
                <a:effectLst/>
                <a:ea typeface="Aptos" panose="020B0004020202020204" pitchFamily="34" charset="0"/>
              </a:rPr>
              <a:t>: Using platforms to sustain a sense of connection and belonging.</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Highlight</a:t>
            </a:r>
            <a:r>
              <a:rPr lang="en-GB" sz="1200" kern="100">
                <a:effectLst/>
                <a:ea typeface="Aptos" panose="020B0004020202020204" pitchFamily="34" charset="0"/>
              </a:rPr>
              <a:t>: Emphasis on overcoming challenges in digital engagement during unprecedented times.</a:t>
            </a:r>
          </a:p>
          <a:p>
            <a:endParaRPr lang="en-US"/>
          </a:p>
        </p:txBody>
      </p:sp>
      <p:sp>
        <p:nvSpPr>
          <p:cNvPr id="18" name="Title 3">
            <a:extLst>
              <a:ext uri="{FF2B5EF4-FFF2-40B4-BE49-F238E27FC236}">
                <a16:creationId xmlns:a16="http://schemas.microsoft.com/office/drawing/2014/main" id="{095EA89B-46F6-59BA-E8A7-13D5956A475F}"/>
              </a:ext>
            </a:extLst>
          </p:cNvPr>
          <p:cNvSpPr>
            <a:spLocks noGrp="1"/>
          </p:cNvSpPr>
          <p:nvPr>
            <p:ph type="title"/>
          </p:nvPr>
        </p:nvSpPr>
        <p:spPr>
          <a:xfrm>
            <a:off x="521208" y="448055"/>
            <a:ext cx="5193792" cy="1437015"/>
          </a:xfrm>
        </p:spPr>
        <p:txBody>
          <a:bodyPr/>
          <a:lstStyle/>
          <a:p>
            <a:r>
              <a:rPr lang="en-US" b="1">
                <a:latin typeface="Heebo" pitchFamily="2" charset="-79"/>
              </a:rPr>
              <a:t>SocMedHE20</a:t>
            </a:r>
          </a:p>
        </p:txBody>
      </p:sp>
    </p:spTree>
    <p:extLst>
      <p:ext uri="{BB962C8B-B14F-4D97-AF65-F5344CB8AC3E}">
        <p14:creationId xmlns:p14="http://schemas.microsoft.com/office/powerpoint/2010/main" val="173741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ACAC1-5A4C-4E29-41C1-6AC1D0B0DEAF}"/>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9752CAFD-D959-2896-04E3-88D3133B10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255100A3-47C4-CF1A-1943-CAD4AE1330A7}"/>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ea typeface="Aptos" panose="020B0004020202020204" pitchFamily="34" charset="0"/>
              </a:rPr>
              <a:t>2021: Social Media as a Lifeline</a:t>
            </a:r>
            <a:endParaRPr lang="en-GB" sz="12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Overview</a:t>
            </a:r>
            <a:r>
              <a:rPr lang="en-GB" sz="1200" kern="100">
                <a:effectLst/>
                <a:ea typeface="Aptos" panose="020B0004020202020204" pitchFamily="34" charset="0"/>
              </a:rPr>
              <a:t>: Continuing the focus on post-pandemic recovery, the conference explored sustaining the momentum of digital adoption.</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Key Themes</a:t>
            </a:r>
            <a:r>
              <a:rPr lang="en-GB" sz="12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Hybrid learning models</a:t>
            </a:r>
            <a:r>
              <a:rPr lang="en-GB" sz="1200" kern="100">
                <a:effectLst/>
                <a:ea typeface="Aptos" panose="020B0004020202020204" pitchFamily="34" charset="0"/>
              </a:rPr>
              <a:t>: Combining in-person and online strategies.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Sustained engagement</a:t>
            </a:r>
            <a:r>
              <a:rPr lang="en-GB" sz="1200" kern="100">
                <a:effectLst/>
                <a:ea typeface="Aptos" panose="020B0004020202020204" pitchFamily="34" charset="0"/>
              </a:rPr>
              <a:t>: Developing long-term strategies for using social media effectively.</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Mental health</a:t>
            </a:r>
            <a:r>
              <a:rPr lang="en-GB" sz="1200" kern="100">
                <a:effectLst/>
                <a:ea typeface="Aptos" panose="020B0004020202020204" pitchFamily="34" charset="0"/>
              </a:rPr>
              <a:t>: Addressing the toll of digital fatigue and promoting positive online environments.</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Highlight</a:t>
            </a:r>
            <a:r>
              <a:rPr lang="en-GB" sz="1200" kern="100">
                <a:effectLst/>
                <a:ea typeface="Aptos" panose="020B0004020202020204" pitchFamily="34" charset="0"/>
              </a:rPr>
              <a:t>: Discussions about balancing technology use with the need for human connection in education.</a:t>
            </a:r>
          </a:p>
          <a:p>
            <a:endParaRPr lang="en-US"/>
          </a:p>
        </p:txBody>
      </p:sp>
      <p:sp>
        <p:nvSpPr>
          <p:cNvPr id="18" name="Title 3">
            <a:extLst>
              <a:ext uri="{FF2B5EF4-FFF2-40B4-BE49-F238E27FC236}">
                <a16:creationId xmlns:a16="http://schemas.microsoft.com/office/drawing/2014/main" id="{127B8B70-D98A-7F4A-8425-10D65179AC86}"/>
              </a:ext>
            </a:extLst>
          </p:cNvPr>
          <p:cNvSpPr>
            <a:spLocks noGrp="1"/>
          </p:cNvSpPr>
          <p:nvPr>
            <p:ph type="title"/>
          </p:nvPr>
        </p:nvSpPr>
        <p:spPr>
          <a:xfrm>
            <a:off x="521208" y="448055"/>
            <a:ext cx="5193792" cy="1437015"/>
          </a:xfrm>
        </p:spPr>
        <p:txBody>
          <a:bodyPr/>
          <a:lstStyle/>
          <a:p>
            <a:r>
              <a:rPr lang="en-US" b="1">
                <a:latin typeface="Heebo" pitchFamily="2" charset="-79"/>
              </a:rPr>
              <a:t>SocMedHE21</a:t>
            </a:r>
          </a:p>
        </p:txBody>
      </p:sp>
    </p:spTree>
    <p:extLst>
      <p:ext uri="{BB962C8B-B14F-4D97-AF65-F5344CB8AC3E}">
        <p14:creationId xmlns:p14="http://schemas.microsoft.com/office/powerpoint/2010/main" val="20248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355E-BBAC-6BEC-B581-70F57B51C4CD}"/>
              </a:ext>
            </a:extLst>
          </p:cNvPr>
          <p:cNvSpPr>
            <a:spLocks noGrp="1"/>
          </p:cNvSpPr>
          <p:nvPr>
            <p:ph type="title"/>
          </p:nvPr>
        </p:nvSpPr>
        <p:spPr>
          <a:xfrm>
            <a:off x="403131" y="3186155"/>
            <a:ext cx="7707489" cy="646331"/>
          </a:xfrm>
        </p:spPr>
        <p:txBody>
          <a:bodyPr/>
          <a:lstStyle/>
          <a:p>
            <a:pPr>
              <a:lnSpc>
                <a:spcPct val="100000"/>
              </a:lnSpc>
              <a:spcBef>
                <a:spcPts val="0"/>
              </a:spcBef>
            </a:pPr>
            <a:br>
              <a:rPr lang="en-GB" sz="2800" b="1">
                <a:latin typeface="Heebo" pitchFamily="2" charset="-79"/>
                <a:cs typeface="Heebo" pitchFamily="2" charset="-79"/>
              </a:rPr>
            </a:br>
            <a:br>
              <a:rPr lang="en-GB" sz="2800" b="1">
                <a:latin typeface="Heebo" pitchFamily="2" charset="-79"/>
                <a:cs typeface="Heebo" pitchFamily="2" charset="-79"/>
              </a:rPr>
            </a:br>
            <a:br>
              <a:rPr lang="en-GB" sz="2800" b="1">
                <a:latin typeface="Heebo" pitchFamily="2" charset="-79"/>
                <a:cs typeface="Heebo" pitchFamily="2" charset="-79"/>
              </a:rPr>
            </a:br>
            <a:r>
              <a:rPr lang="en-GB" sz="2800" b="1">
                <a:latin typeface="Heebo" pitchFamily="2" charset="-79"/>
              </a:rPr>
              <a:t>Dr </a:t>
            </a:r>
            <a:r>
              <a:rPr lang="en-GB" sz="2800" b="1">
                <a:latin typeface="Heebo" pitchFamily="2" charset="-79"/>
                <a:cs typeface="Heebo" pitchFamily="2" charset="-79"/>
              </a:rPr>
              <a:t>Amanda Taylor-Beswick, </a:t>
            </a:r>
            <a:br>
              <a:rPr lang="en-GB" sz="2800" b="1">
                <a:latin typeface="Heebo" pitchFamily="2" charset="-79"/>
                <a:cs typeface="Heebo" pitchFamily="2" charset="-79"/>
              </a:rPr>
            </a:br>
            <a:r>
              <a:rPr lang="en-GB" sz="2800" b="1">
                <a:latin typeface="Heebo" pitchFamily="2" charset="-79"/>
                <a:cs typeface="Heebo" pitchFamily="2" charset="-79"/>
              </a:rPr>
              <a:t>Professor of Digital and Social Science</a:t>
            </a:r>
            <a:br>
              <a:rPr lang="en-GB" sz="2800" b="1">
                <a:latin typeface="Heebo" pitchFamily="2" charset="-79"/>
                <a:cs typeface="Heebo" pitchFamily="2" charset="-79"/>
              </a:rPr>
            </a:br>
            <a:br>
              <a:rPr lang="en-GB" sz="5400" b="1">
                <a:latin typeface="Heebo" pitchFamily="2" charset="-79"/>
                <a:cs typeface="Heebo" pitchFamily="2" charset="-79"/>
              </a:rPr>
            </a:br>
            <a:endParaRPr lang="en-GB"/>
          </a:p>
        </p:txBody>
      </p:sp>
      <p:sp>
        <p:nvSpPr>
          <p:cNvPr id="7" name="TextBox 6">
            <a:extLst>
              <a:ext uri="{FF2B5EF4-FFF2-40B4-BE49-F238E27FC236}">
                <a16:creationId xmlns:a16="http://schemas.microsoft.com/office/drawing/2014/main" id="{B7894423-E207-73C0-B7AB-479D992DF4E1}"/>
              </a:ext>
            </a:extLst>
          </p:cNvPr>
          <p:cNvSpPr txBox="1"/>
          <p:nvPr/>
        </p:nvSpPr>
        <p:spPr>
          <a:xfrm>
            <a:off x="722007" y="3771398"/>
            <a:ext cx="7388613" cy="2031325"/>
          </a:xfrm>
          <a:prstGeom prst="rect">
            <a:avLst/>
          </a:prstGeom>
          <a:noFill/>
        </p:spPr>
        <p:txBody>
          <a:bodyPr wrap="square">
            <a:spAutoFit/>
          </a:bodyPr>
          <a:lstStyle/>
          <a:p>
            <a:r>
              <a:rPr lang="en-GB">
                <a:latin typeface="Heebo" pitchFamily="2" charset="-79"/>
                <a:cs typeface="Heebo" pitchFamily="2" charset="-79"/>
              </a:rPr>
              <a:t>Email: </a:t>
            </a:r>
            <a:r>
              <a:rPr lang="en-GB">
                <a:solidFill>
                  <a:schemeClr val="accent3"/>
                </a:solidFill>
                <a:latin typeface="Heebo" pitchFamily="2" charset="-79"/>
                <a:cs typeface="Heebo" pitchFamily="2" charset="-79"/>
                <a:hlinkClick r:id="rId2">
                  <a:extLst>
                    <a:ext uri="{A12FA001-AC4F-418D-AE19-62706E023703}">
                      <ahyp:hlinkClr xmlns:ahyp="http://schemas.microsoft.com/office/drawing/2018/hyperlinkcolor" val="tx"/>
                    </a:ext>
                  </a:extLst>
                </a:hlinkClick>
              </a:rPr>
              <a:t>a.taylor-beswick@cumbria.ac.uk</a:t>
            </a:r>
            <a:r>
              <a:rPr lang="en-GB">
                <a:solidFill>
                  <a:schemeClr val="accent3"/>
                </a:solidFill>
                <a:latin typeface="Heebo" pitchFamily="2" charset="-79"/>
                <a:cs typeface="Heebo" pitchFamily="2" charset="-79"/>
              </a:rPr>
              <a:t> </a:t>
            </a:r>
          </a:p>
          <a:p>
            <a:r>
              <a:rPr lang="en-GB">
                <a:latin typeface="Heebo" pitchFamily="2" charset="-79"/>
                <a:cs typeface="Heebo" pitchFamily="2" charset="-79"/>
              </a:rPr>
              <a:t>Blog: </a:t>
            </a:r>
            <a:r>
              <a:rPr lang="en-GB">
                <a:solidFill>
                  <a:schemeClr val="accent3"/>
                </a:solidFill>
                <a:latin typeface="Heebo" pitchFamily="2" charset="-79"/>
                <a:cs typeface="Heebo" pitchFamily="2" charset="-79"/>
                <a:hlinkClick r:id="rId3">
                  <a:extLst>
                    <a:ext uri="{A12FA001-AC4F-418D-AE19-62706E023703}">
                      <ahyp:hlinkClr xmlns:ahyp="http://schemas.microsoft.com/office/drawing/2018/hyperlinkcolor" val="tx"/>
                    </a:ext>
                  </a:extLst>
                </a:hlinkClick>
              </a:rPr>
              <a:t>https://amltaylor66.wordpress.com/about/</a:t>
            </a:r>
            <a:r>
              <a:rPr lang="en-GB">
                <a:solidFill>
                  <a:schemeClr val="accent3"/>
                </a:solidFill>
                <a:latin typeface="Heebo" pitchFamily="2" charset="-79"/>
                <a:cs typeface="Heebo" pitchFamily="2" charset="-79"/>
              </a:rPr>
              <a:t> </a:t>
            </a:r>
          </a:p>
          <a:p>
            <a:r>
              <a:rPr lang="en-GB">
                <a:latin typeface="Heebo" pitchFamily="2" charset="-79"/>
                <a:cs typeface="Heebo" pitchFamily="2" charset="-79"/>
              </a:rPr>
              <a:t>Bluesky: </a:t>
            </a:r>
            <a:r>
              <a:rPr lang="en-GB">
                <a:solidFill>
                  <a:schemeClr val="accent3"/>
                </a:solidFill>
                <a:latin typeface="Heebo" pitchFamily="2" charset="-79"/>
                <a:cs typeface="Heebo" pitchFamily="2" charset="-79"/>
                <a:hlinkClick r:id="rId4">
                  <a:extLst>
                    <a:ext uri="{A12FA001-AC4F-418D-AE19-62706E023703}">
                      <ahyp:hlinkClr xmlns:ahyp="http://schemas.microsoft.com/office/drawing/2018/hyperlinkcolor" val="tx"/>
                    </a:ext>
                  </a:extLst>
                </a:hlinkClick>
              </a:rPr>
              <a:t>https://bsky.app/profile/amltaylor66.bsky.social</a:t>
            </a:r>
            <a:r>
              <a:rPr lang="en-GB">
                <a:solidFill>
                  <a:schemeClr val="accent3"/>
                </a:solidFill>
                <a:latin typeface="Heebo" pitchFamily="2" charset="-79"/>
                <a:cs typeface="Heebo" pitchFamily="2" charset="-79"/>
              </a:rPr>
              <a:t> </a:t>
            </a:r>
          </a:p>
          <a:p>
            <a:r>
              <a:rPr lang="en-GB">
                <a:latin typeface="Heebo" pitchFamily="2" charset="-79"/>
                <a:cs typeface="Heebo" pitchFamily="2" charset="-79"/>
              </a:rPr>
              <a:t>LinkedIn: </a:t>
            </a:r>
            <a:r>
              <a:rPr lang="en-GB">
                <a:solidFill>
                  <a:schemeClr val="accent3"/>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https://www.linkedin.com/in/dr-amanda-m-l-taylor-beswick-b3810647/</a:t>
            </a:r>
            <a:r>
              <a:rPr lang="en-GB">
                <a:solidFill>
                  <a:schemeClr val="accent3"/>
                </a:solidFill>
                <a:latin typeface="Heebo" pitchFamily="2" charset="-79"/>
                <a:cs typeface="Heebo" pitchFamily="2" charset="-79"/>
              </a:rPr>
              <a:t> </a:t>
            </a:r>
          </a:p>
          <a:p>
            <a:r>
              <a:rPr lang="en-GB">
                <a:latin typeface="Heebo" pitchFamily="2" charset="-79"/>
                <a:cs typeface="Heebo" pitchFamily="2" charset="-79"/>
              </a:rPr>
              <a:t>Web-profile: </a:t>
            </a:r>
            <a:r>
              <a:rPr lang="en-GB">
                <a:solidFill>
                  <a:schemeClr val="accent3"/>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https://www.cumbria.ac.uk/study/academic-staff/all-staff-members/senior-leadership-team/amanda-ml-taylor-beswick.php</a:t>
            </a:r>
            <a:r>
              <a:rPr lang="en-GB">
                <a:solidFill>
                  <a:schemeClr val="accent3"/>
                </a:solidFill>
                <a:latin typeface="Heebo" pitchFamily="2" charset="-79"/>
                <a:cs typeface="Heebo" pitchFamily="2" charset="-79"/>
              </a:rPr>
              <a:t> </a:t>
            </a:r>
          </a:p>
        </p:txBody>
      </p:sp>
      <p:pic>
        <p:nvPicPr>
          <p:cNvPr id="9" name="Picture 8" descr="A person with the arms crossed&#10;&#10;Description automatically generated with medium confidence">
            <a:extLst>
              <a:ext uri="{FF2B5EF4-FFF2-40B4-BE49-F238E27FC236}">
                <a16:creationId xmlns:a16="http://schemas.microsoft.com/office/drawing/2014/main" id="{85D531CE-59E8-528A-0648-24812A21BBE7}"/>
              </a:ext>
            </a:extLst>
          </p:cNvPr>
          <p:cNvPicPr>
            <a:picLocks noChangeAspect="1"/>
          </p:cNvPicPr>
          <p:nvPr/>
        </p:nvPicPr>
        <p:blipFill>
          <a:blip r:embed="rId7"/>
          <a:stretch>
            <a:fillRect/>
          </a:stretch>
        </p:blipFill>
        <p:spPr>
          <a:xfrm>
            <a:off x="8945216" y="2782956"/>
            <a:ext cx="2962387" cy="3767505"/>
          </a:xfrm>
          <a:prstGeom prst="rect">
            <a:avLst/>
          </a:prstGeom>
        </p:spPr>
      </p:pic>
    </p:spTree>
    <p:extLst>
      <p:ext uri="{BB962C8B-B14F-4D97-AF65-F5344CB8AC3E}">
        <p14:creationId xmlns:p14="http://schemas.microsoft.com/office/powerpoint/2010/main" val="169429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F136-830D-8E76-7C08-F9B3D8D96608}"/>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5B9F594F-18E1-8EF6-2C33-15FAAD00A6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77E9BC6F-AE81-0DB6-4AF7-0E4DDB44936A}"/>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100" b="1" kern="100">
                <a:effectLst/>
                <a:latin typeface="+mj-lt"/>
                <a:ea typeface="Aptos" panose="020B0004020202020204" pitchFamily="34" charset="0"/>
                <a:cs typeface="Times New Roman" panose="02020603050405020304" pitchFamily="18" charset="0"/>
              </a:rPr>
              <a:t>2022: Expanding Horizons</a:t>
            </a:r>
            <a:endParaRPr lang="en-GB" sz="1100" kern="100">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latin typeface="+mj-lt"/>
                <a:ea typeface="Aptos" panose="020B0004020202020204" pitchFamily="34" charset="0"/>
                <a:cs typeface="Times New Roman" panose="02020603050405020304" pitchFamily="18" charset="0"/>
              </a:rPr>
              <a:t>Overview</a:t>
            </a:r>
            <a:r>
              <a:rPr lang="en-GB" sz="1100" kern="100">
                <a:effectLst/>
                <a:latin typeface="+mj-lt"/>
                <a:ea typeface="Aptos" panose="020B0004020202020204" pitchFamily="34" charset="0"/>
                <a:cs typeface="Times New Roman" panose="02020603050405020304" pitchFamily="18" charset="0"/>
              </a:rPr>
              <a:t>: With social media deeply integrated into learning, the focus shifted to innovative applications in education.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latin typeface="+mj-lt"/>
                <a:ea typeface="Aptos" panose="020B0004020202020204" pitchFamily="34" charset="0"/>
                <a:cs typeface="Times New Roman" panose="02020603050405020304" pitchFamily="18" charset="0"/>
              </a:rPr>
              <a:t>Key Themes</a:t>
            </a:r>
            <a:r>
              <a:rPr lang="en-GB" sz="1100" kern="100">
                <a:effectLst/>
                <a:latin typeface="+mj-lt"/>
                <a:ea typeface="Aptos" panose="020B000402020202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latin typeface="+mj-lt"/>
                <a:ea typeface="Aptos" panose="020B0004020202020204" pitchFamily="34" charset="0"/>
                <a:cs typeface="Times New Roman" panose="02020603050405020304" pitchFamily="18" charset="0"/>
              </a:rPr>
              <a:t>Global collaboration</a:t>
            </a:r>
            <a:r>
              <a:rPr lang="en-GB" sz="1100" kern="100">
                <a:effectLst/>
                <a:latin typeface="+mj-lt"/>
                <a:ea typeface="Aptos" panose="020B0004020202020204" pitchFamily="34" charset="0"/>
                <a:cs typeface="Times New Roman" panose="02020603050405020304" pitchFamily="18" charset="0"/>
              </a:rPr>
              <a:t>: Leveraging social platforms to connect learners worldwide.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latin typeface="+mj-lt"/>
                <a:ea typeface="Aptos" panose="020B0004020202020204" pitchFamily="34" charset="0"/>
                <a:cs typeface="Times New Roman" panose="02020603050405020304" pitchFamily="18" charset="0"/>
              </a:rPr>
              <a:t>Creative pedagogy</a:t>
            </a:r>
            <a:r>
              <a:rPr lang="en-GB" sz="1100" kern="100">
                <a:effectLst/>
                <a:latin typeface="+mj-lt"/>
                <a:ea typeface="Aptos" panose="020B0004020202020204" pitchFamily="34" charset="0"/>
                <a:cs typeface="Times New Roman" panose="02020603050405020304" pitchFamily="18" charset="0"/>
              </a:rPr>
              <a:t>: Using tools like TikTok and Instagram for interactive teaching.</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kern="100">
                <a:effectLst/>
                <a:latin typeface="+mj-lt"/>
                <a:ea typeface="Aptos" panose="020B0004020202020204" pitchFamily="34" charset="0"/>
                <a:cs typeface="Times New Roman" panose="02020603050405020304" pitchFamily="18" charset="0"/>
              </a:rPr>
              <a:t>Ethical considerations</a:t>
            </a:r>
            <a:r>
              <a:rPr lang="en-GB" sz="1100" kern="100">
                <a:effectLst/>
                <a:latin typeface="+mj-lt"/>
                <a:ea typeface="Aptos" panose="020B0004020202020204" pitchFamily="34" charset="0"/>
                <a:cs typeface="Times New Roman" panose="02020603050405020304" pitchFamily="18" charset="0"/>
              </a:rPr>
              <a:t>: Revisiting data privacy issues with newer platforms.</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a:effectLst/>
                <a:latin typeface="+mj-lt"/>
                <a:ea typeface="Aptos" panose="020B0004020202020204" pitchFamily="34" charset="0"/>
                <a:cs typeface="Times New Roman" panose="02020603050405020304" pitchFamily="18" charset="0"/>
              </a:rPr>
              <a:t>Highlight</a:t>
            </a:r>
            <a:r>
              <a:rPr lang="en-GB" sz="1100" kern="100">
                <a:effectLst/>
                <a:latin typeface="+mj-lt"/>
                <a:ea typeface="Aptos" panose="020B0004020202020204" pitchFamily="34" charset="0"/>
                <a:cs typeface="Times New Roman" panose="02020603050405020304" pitchFamily="18" charset="0"/>
              </a:rPr>
              <a:t>: Emphasis on preparing students for a globally connected professional world</a:t>
            </a:r>
            <a:r>
              <a:rPr lang="en-GB" sz="1100" kern="100">
                <a:effectLst/>
                <a:latin typeface="+mj-lt"/>
                <a:ea typeface="Aptos" panose="020B0004020202020204" pitchFamily="34" charset="0"/>
                <a:cs typeface="MS Gothic" panose="020B0609070205080204" pitchFamily="49" charset="-128"/>
              </a:rPr>
              <a:t>.</a:t>
            </a:r>
            <a:endParaRPr lang="en-GB" sz="1100" kern="100">
              <a:effectLst/>
              <a:latin typeface="+mj-lt"/>
              <a:ea typeface="Aptos" panose="020B0004020202020204" pitchFamily="34" charset="0"/>
              <a:cs typeface="Times New Roman" panose="02020603050405020304" pitchFamily="18" charset="0"/>
            </a:endParaRPr>
          </a:p>
          <a:p>
            <a:endParaRPr lang="en-US"/>
          </a:p>
        </p:txBody>
      </p:sp>
      <p:sp>
        <p:nvSpPr>
          <p:cNvPr id="18" name="Title 3">
            <a:extLst>
              <a:ext uri="{FF2B5EF4-FFF2-40B4-BE49-F238E27FC236}">
                <a16:creationId xmlns:a16="http://schemas.microsoft.com/office/drawing/2014/main" id="{EAD9393D-7ECE-1471-21FF-36586CCDB881}"/>
              </a:ext>
            </a:extLst>
          </p:cNvPr>
          <p:cNvSpPr>
            <a:spLocks noGrp="1"/>
          </p:cNvSpPr>
          <p:nvPr>
            <p:ph type="title"/>
          </p:nvPr>
        </p:nvSpPr>
        <p:spPr>
          <a:xfrm>
            <a:off x="521208" y="448055"/>
            <a:ext cx="5193792" cy="1437015"/>
          </a:xfrm>
        </p:spPr>
        <p:txBody>
          <a:bodyPr/>
          <a:lstStyle/>
          <a:p>
            <a:r>
              <a:rPr lang="en-US" b="1">
                <a:latin typeface="Heebo" pitchFamily="2" charset="-79"/>
              </a:rPr>
              <a:t>SocMedHE22</a:t>
            </a:r>
          </a:p>
        </p:txBody>
      </p:sp>
    </p:spTree>
    <p:extLst>
      <p:ext uri="{BB962C8B-B14F-4D97-AF65-F5344CB8AC3E}">
        <p14:creationId xmlns:p14="http://schemas.microsoft.com/office/powerpoint/2010/main" val="293423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102E-BEB8-CA38-CB76-62482F52BBA2}"/>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BB62F2A4-D1B1-7F7C-5AE2-2CFED2ACC0F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AA79C2BD-9CDC-148E-D851-D760590B1498}"/>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ea typeface="Aptos" panose="020B0004020202020204" pitchFamily="34" charset="0"/>
              </a:rPr>
              <a:t>2023: Resilience and Innovation</a:t>
            </a:r>
            <a:endParaRPr lang="en-GB" sz="1200" kern="100">
              <a:effectLst/>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Overview</a:t>
            </a:r>
            <a:r>
              <a:rPr lang="en-GB" sz="1200" kern="100">
                <a:effectLst/>
                <a:ea typeface="Aptos" panose="020B0004020202020204" pitchFamily="34" charset="0"/>
              </a:rPr>
              <a:t>: This year emphasised resilience in educational practices and sustaining innovation.</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Key Themes</a:t>
            </a:r>
            <a:r>
              <a:rPr lang="en-GB" sz="1200" kern="100">
                <a:effectLst/>
                <a:ea typeface="Aptos" panose="020B00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Emerging platforms</a:t>
            </a:r>
            <a:r>
              <a:rPr lang="en-GB" sz="1200" kern="100">
                <a:effectLst/>
                <a:ea typeface="Aptos" panose="020B0004020202020204" pitchFamily="34" charset="0"/>
              </a:rPr>
              <a:t>: Integrating new tools while revisiting older ones.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Building resilience</a:t>
            </a:r>
            <a:r>
              <a:rPr lang="en-GB" sz="1200" kern="100">
                <a:effectLst/>
                <a:ea typeface="Aptos" panose="020B0004020202020204" pitchFamily="34" charset="0"/>
              </a:rPr>
              <a:t>: Preparing educators and students to adapt to future challenges.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i="1" kern="100">
                <a:effectLst/>
                <a:ea typeface="Aptos" panose="020B0004020202020204" pitchFamily="34" charset="0"/>
              </a:rPr>
              <a:t>Institutional support</a:t>
            </a:r>
            <a:r>
              <a:rPr lang="en-GB" sz="1200" kern="100">
                <a:effectLst/>
                <a:ea typeface="Aptos" panose="020B0004020202020204" pitchFamily="34" charset="0"/>
              </a:rPr>
              <a:t>: Strengthening infrastructure for digital adoption.</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ea typeface="Aptos" panose="020B0004020202020204" pitchFamily="34" charset="0"/>
              </a:rPr>
              <a:t>Highlight</a:t>
            </a:r>
            <a:r>
              <a:rPr lang="en-GB" sz="1200" kern="100">
                <a:effectLst/>
                <a:ea typeface="Aptos" panose="020B0004020202020204" pitchFamily="34" charset="0"/>
              </a:rPr>
              <a:t>: Collaborative workshops on future-proofing educational strategies using social media.</a:t>
            </a:r>
          </a:p>
          <a:p>
            <a:endParaRPr lang="en-US"/>
          </a:p>
        </p:txBody>
      </p:sp>
      <p:sp>
        <p:nvSpPr>
          <p:cNvPr id="18" name="Title 3">
            <a:extLst>
              <a:ext uri="{FF2B5EF4-FFF2-40B4-BE49-F238E27FC236}">
                <a16:creationId xmlns:a16="http://schemas.microsoft.com/office/drawing/2014/main" id="{AA8EDDF1-DC95-FF4C-692B-50C1B6E30B9E}"/>
              </a:ext>
            </a:extLst>
          </p:cNvPr>
          <p:cNvSpPr>
            <a:spLocks noGrp="1"/>
          </p:cNvSpPr>
          <p:nvPr>
            <p:ph type="title"/>
          </p:nvPr>
        </p:nvSpPr>
        <p:spPr>
          <a:xfrm>
            <a:off x="521208" y="448055"/>
            <a:ext cx="5193792" cy="1437015"/>
          </a:xfrm>
        </p:spPr>
        <p:txBody>
          <a:bodyPr/>
          <a:lstStyle/>
          <a:p>
            <a:r>
              <a:rPr lang="en-US" b="1">
                <a:latin typeface="Heebo" pitchFamily="2" charset="-79"/>
              </a:rPr>
              <a:t>SocMedHE23</a:t>
            </a:r>
          </a:p>
        </p:txBody>
      </p:sp>
    </p:spTree>
    <p:extLst>
      <p:ext uri="{BB962C8B-B14F-4D97-AF65-F5344CB8AC3E}">
        <p14:creationId xmlns:p14="http://schemas.microsoft.com/office/powerpoint/2010/main" val="187518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6A9C-7AEB-67E7-4CD6-FAF7D8E93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CA918-D10D-F9E9-0A59-1246FE8A9665}"/>
              </a:ext>
            </a:extLst>
          </p:cNvPr>
          <p:cNvSpPr>
            <a:spLocks noGrp="1"/>
          </p:cNvSpPr>
          <p:nvPr>
            <p:ph type="title"/>
          </p:nvPr>
        </p:nvSpPr>
        <p:spPr>
          <a:xfrm>
            <a:off x="379540" y="455295"/>
            <a:ext cx="10232652" cy="640080"/>
          </a:xfrm>
        </p:spPr>
        <p:txBody>
          <a:bodyPr anchor="b">
            <a:normAutofit/>
          </a:bodyPr>
          <a:lstStyle/>
          <a:p>
            <a:pPr>
              <a:lnSpc>
                <a:spcPct val="90000"/>
              </a:lnSpc>
            </a:pPr>
            <a:r>
              <a:rPr lang="en-GB" sz="3200" b="1">
                <a:latin typeface="Heebo" pitchFamily="2" charset="-79"/>
              </a:rPr>
              <a:t> SocMedHE connectography</a:t>
            </a:r>
          </a:p>
        </p:txBody>
      </p:sp>
      <p:sp>
        <p:nvSpPr>
          <p:cNvPr id="5" name="Content Placeholder 4">
            <a:extLst>
              <a:ext uri="{FF2B5EF4-FFF2-40B4-BE49-F238E27FC236}">
                <a16:creationId xmlns:a16="http://schemas.microsoft.com/office/drawing/2014/main" id="{64C69867-D543-9629-DC3F-15AB0D2FC7C8}"/>
              </a:ext>
            </a:extLst>
          </p:cNvPr>
          <p:cNvSpPr txBox="1">
            <a:spLocks noGrp="1"/>
          </p:cNvSpPr>
          <p:nvPr>
            <p:ph sz="quarter" idx="13"/>
          </p:nvPr>
        </p:nvSpPr>
        <p:spPr>
          <a:xfrm>
            <a:off x="647739" y="1598024"/>
            <a:ext cx="4782395" cy="4483279"/>
          </a:xfrm>
          <a:prstGeom prst="rect">
            <a:avLst/>
          </a:prstGeom>
          <a:noFill/>
        </p:spPr>
        <p:txBody>
          <a:bodyPr wrap="square">
            <a:spAutoFit/>
          </a:bodyPr>
          <a:lstStyle/>
          <a:p>
            <a:pPr>
              <a:lnSpc>
                <a:spcPct val="150000"/>
              </a:lnSpc>
            </a:pPr>
            <a:r>
              <a:rPr lang="en-GB" sz="1200"/>
              <a:t>1</a:t>
            </a:r>
            <a:r>
              <a:rPr lang="en-GB" sz="1200" baseline="30000"/>
              <a:t>st</a:t>
            </a:r>
            <a:r>
              <a:rPr lang="en-GB" sz="1200"/>
              <a:t>    Sheffield Hallam University </a:t>
            </a:r>
          </a:p>
          <a:p>
            <a:pPr>
              <a:lnSpc>
                <a:spcPct val="150000"/>
              </a:lnSpc>
            </a:pPr>
            <a:r>
              <a:rPr lang="en-GB" sz="1200"/>
              <a:t>2</a:t>
            </a:r>
            <a:r>
              <a:rPr lang="en-GB" sz="1200" baseline="30000"/>
              <a:t>nd</a:t>
            </a:r>
            <a:r>
              <a:rPr lang="en-GB" sz="1200"/>
              <a:t>   Sheffield Hallam University</a:t>
            </a:r>
          </a:p>
          <a:p>
            <a:pPr>
              <a:lnSpc>
                <a:spcPct val="150000"/>
              </a:lnSpc>
            </a:pPr>
            <a:r>
              <a:rPr lang="en-GB" sz="1200"/>
              <a:t>3</a:t>
            </a:r>
            <a:r>
              <a:rPr lang="en-GB" sz="1200" baseline="30000"/>
              <a:t>rd</a:t>
            </a:r>
            <a:r>
              <a:rPr lang="en-GB" sz="1200"/>
              <a:t>    Sheffield Hallam University</a:t>
            </a:r>
          </a:p>
          <a:p>
            <a:pPr>
              <a:lnSpc>
                <a:spcPct val="150000"/>
              </a:lnSpc>
            </a:pPr>
            <a:r>
              <a:rPr lang="en-GB" sz="1200"/>
              <a:t>4</a:t>
            </a:r>
            <a:r>
              <a:rPr lang="en-GB" sz="1200" baseline="30000"/>
              <a:t>th</a:t>
            </a:r>
            <a:r>
              <a:rPr lang="en-GB" sz="1200"/>
              <a:t>    Nottingham Trent University</a:t>
            </a:r>
          </a:p>
          <a:p>
            <a:pPr>
              <a:lnSpc>
                <a:spcPct val="150000"/>
              </a:lnSpc>
            </a:pPr>
            <a:r>
              <a:rPr lang="en-GB" sz="1200"/>
              <a:t>5</a:t>
            </a:r>
            <a:r>
              <a:rPr lang="en-GB" sz="1200" baseline="30000"/>
              <a:t>th</a:t>
            </a:r>
            <a:r>
              <a:rPr lang="en-GB" sz="1200"/>
              <a:t>    Edge Hill University</a:t>
            </a:r>
          </a:p>
          <a:p>
            <a:pPr>
              <a:lnSpc>
                <a:spcPct val="150000"/>
              </a:lnSpc>
            </a:pPr>
            <a:r>
              <a:rPr lang="en-GB" sz="1200"/>
              <a:t>6</a:t>
            </a:r>
            <a:r>
              <a:rPr lang="en-GB" sz="1200" baseline="30000"/>
              <a:t>th</a:t>
            </a:r>
            <a:r>
              <a:rPr lang="en-GB" sz="1200"/>
              <a:t>    Universities of Strathclyde and Glasgow  </a:t>
            </a:r>
          </a:p>
          <a:p>
            <a:pPr>
              <a:lnSpc>
                <a:spcPct val="150000"/>
              </a:lnSpc>
            </a:pPr>
            <a:r>
              <a:rPr lang="en-GB" sz="1200"/>
              <a:t>7</a:t>
            </a:r>
            <a:r>
              <a:rPr lang="en-GB" sz="1200" baseline="30000"/>
              <a:t>th</a:t>
            </a:r>
            <a:r>
              <a:rPr lang="en-GB" sz="1200"/>
              <a:t>    Universities of Strathclyde and Glasgow </a:t>
            </a:r>
          </a:p>
          <a:p>
            <a:pPr>
              <a:lnSpc>
                <a:spcPct val="150000"/>
              </a:lnSpc>
            </a:pPr>
            <a:r>
              <a:rPr lang="en-GB" sz="1200"/>
              <a:t>8</a:t>
            </a:r>
            <a:r>
              <a:rPr lang="en-GB" sz="1200" baseline="30000"/>
              <a:t>th</a:t>
            </a:r>
            <a:r>
              <a:rPr lang="en-GB" sz="1200"/>
              <a:t>    University of Northampton</a:t>
            </a:r>
          </a:p>
          <a:p>
            <a:pPr>
              <a:lnSpc>
                <a:spcPct val="150000"/>
              </a:lnSpc>
            </a:pPr>
            <a:r>
              <a:rPr lang="en-GB" sz="1200"/>
              <a:t>9</a:t>
            </a:r>
            <a:r>
              <a:rPr lang="en-GB" sz="1200" baseline="30000"/>
              <a:t>th</a:t>
            </a:r>
            <a:r>
              <a:rPr lang="en-GB" sz="1200"/>
              <a:t>    University of Stirling </a:t>
            </a:r>
          </a:p>
          <a:p>
            <a:pPr>
              <a:lnSpc>
                <a:spcPct val="150000"/>
              </a:lnSpc>
            </a:pPr>
            <a:r>
              <a:rPr lang="en-GB" sz="1200"/>
              <a:t>10</a:t>
            </a:r>
            <a:r>
              <a:rPr lang="en-GB" sz="1200" baseline="30000"/>
              <a:t>th</a:t>
            </a:r>
            <a:r>
              <a:rPr lang="en-GB" sz="1200"/>
              <a:t>  Sheffield Hallam University</a:t>
            </a:r>
          </a:p>
          <a:p>
            <a:pPr>
              <a:lnSpc>
                <a:spcPct val="150000"/>
              </a:lnSpc>
            </a:pPr>
            <a:endParaRPr lang="en-GB" sz="1600"/>
          </a:p>
        </p:txBody>
      </p:sp>
      <p:pic>
        <p:nvPicPr>
          <p:cNvPr id="6" name="Graphic 5" descr="Internet outline">
            <a:extLst>
              <a:ext uri="{FF2B5EF4-FFF2-40B4-BE49-F238E27FC236}">
                <a16:creationId xmlns:a16="http://schemas.microsoft.com/office/drawing/2014/main" id="{B68A2D0F-8F91-83AB-CDD0-ED08C5009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895867" y="3556564"/>
            <a:ext cx="620233" cy="471488"/>
          </a:xfrm>
          <a:prstGeom prst="rect">
            <a:avLst/>
          </a:prstGeom>
        </p:spPr>
      </p:pic>
      <p:pic>
        <p:nvPicPr>
          <p:cNvPr id="8" name="Graphic 7" descr="Internet outline">
            <a:extLst>
              <a:ext uri="{FF2B5EF4-FFF2-40B4-BE49-F238E27FC236}">
                <a16:creationId xmlns:a16="http://schemas.microsoft.com/office/drawing/2014/main" id="{C50E5AD4-B077-D175-8CE1-A9986FB3C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895867" y="3961756"/>
            <a:ext cx="620233" cy="471488"/>
          </a:xfrm>
          <a:prstGeom prst="rect">
            <a:avLst/>
          </a:prstGeom>
        </p:spPr>
      </p:pic>
      <p:pic>
        <p:nvPicPr>
          <p:cNvPr id="9" name="Graphic 8" descr="Internet outline">
            <a:extLst>
              <a:ext uri="{FF2B5EF4-FFF2-40B4-BE49-F238E27FC236}">
                <a16:creationId xmlns:a16="http://schemas.microsoft.com/office/drawing/2014/main" id="{441E03C7-C295-884D-4BF2-22441D5E73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509519" y="4805260"/>
            <a:ext cx="620233" cy="471488"/>
          </a:xfrm>
          <a:prstGeom prst="rect">
            <a:avLst/>
          </a:prstGeom>
        </p:spPr>
      </p:pic>
      <p:pic>
        <p:nvPicPr>
          <p:cNvPr id="10" name="Picture 9">
            <a:extLst>
              <a:ext uri="{FF2B5EF4-FFF2-40B4-BE49-F238E27FC236}">
                <a16:creationId xmlns:a16="http://schemas.microsoft.com/office/drawing/2014/main" id="{AC1D923F-F8B9-978D-5DFA-4039E1C522B5}"/>
              </a:ext>
            </a:extLst>
          </p:cNvPr>
          <p:cNvPicPr>
            <a:picLocks noChangeAspect="1"/>
          </p:cNvPicPr>
          <p:nvPr/>
        </p:nvPicPr>
        <p:blipFill>
          <a:blip r:embed="rId4"/>
          <a:stretch>
            <a:fillRect/>
          </a:stretch>
        </p:blipFill>
        <p:spPr>
          <a:xfrm>
            <a:off x="6351111" y="274046"/>
            <a:ext cx="5700254" cy="6309907"/>
          </a:xfrm>
          <a:prstGeom prst="rect">
            <a:avLst/>
          </a:prstGeom>
        </p:spPr>
      </p:pic>
      <p:sp>
        <p:nvSpPr>
          <p:cNvPr id="4" name="TextBox 3">
            <a:extLst>
              <a:ext uri="{FF2B5EF4-FFF2-40B4-BE49-F238E27FC236}">
                <a16:creationId xmlns:a16="http://schemas.microsoft.com/office/drawing/2014/main" id="{B2578B85-82E1-E8FE-77B4-1CD1A4AF37BF}"/>
              </a:ext>
            </a:extLst>
          </p:cNvPr>
          <p:cNvSpPr txBox="1"/>
          <p:nvPr/>
        </p:nvSpPr>
        <p:spPr>
          <a:xfrm>
            <a:off x="-1512954" y="6211883"/>
            <a:ext cx="9285411" cy="338554"/>
          </a:xfrm>
          <a:prstGeom prst="rect">
            <a:avLst/>
          </a:prstGeom>
          <a:noFill/>
        </p:spPr>
        <p:txBody>
          <a:bodyPr wrap="square">
            <a:spAutoFit/>
          </a:bodyPr>
          <a:lstStyle/>
          <a:p>
            <a:pPr algn="ctr"/>
            <a:r>
              <a:rPr lang="en-GB" sz="1600"/>
              <a:t>where connectivity meets geography you get connectography</a:t>
            </a:r>
          </a:p>
        </p:txBody>
      </p:sp>
    </p:spTree>
    <p:extLst>
      <p:ext uri="{BB962C8B-B14F-4D97-AF65-F5344CB8AC3E}">
        <p14:creationId xmlns:p14="http://schemas.microsoft.com/office/powerpoint/2010/main" val="293204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3D72B-42F2-DB14-1F71-CBD39D1C84CA}"/>
            </a:ext>
          </a:extLst>
        </p:cNvPr>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BC70184F-6A3A-7FDB-45CF-6EA071E0A43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48" r="20120" b="2"/>
          <a:stretch/>
        </p:blipFill>
        <p:spPr>
          <a:xfrm>
            <a:off x="6109855" y="457200"/>
            <a:ext cx="5583382" cy="6033752"/>
          </a:xfrm>
          <a:prstGeom prst="rect">
            <a:avLst/>
          </a:prstGeom>
          <a:noFill/>
          <a:ln w="12700">
            <a:solidFill>
              <a:srgbClr val="69C0B0"/>
            </a:solidFill>
          </a:ln>
        </p:spPr>
      </p:pic>
      <p:sp>
        <p:nvSpPr>
          <p:cNvPr id="16" name="Text Placeholder 2">
            <a:extLst>
              <a:ext uri="{FF2B5EF4-FFF2-40B4-BE49-F238E27FC236}">
                <a16:creationId xmlns:a16="http://schemas.microsoft.com/office/drawing/2014/main" id="{937B7939-6450-51E7-76F5-7F039DE7CD9B}"/>
              </a:ext>
            </a:extLst>
          </p:cNvPr>
          <p:cNvSpPr>
            <a:spLocks noGrp="1"/>
          </p:cNvSpPr>
          <p:nvPr>
            <p:ph type="body" sz="half" idx="2"/>
          </p:nvPr>
        </p:nvSpPr>
        <p:spPr>
          <a:xfrm>
            <a:off x="521208" y="2171700"/>
            <a:ext cx="5193792" cy="4319252"/>
          </a:xfrm>
        </p:spPr>
        <p:txBody>
          <a:bodyPr/>
          <a:lstStyle/>
          <a:p>
            <a:pPr>
              <a:lnSpc>
                <a:spcPct val="107000"/>
              </a:lnSpc>
              <a:spcAft>
                <a:spcPts val="800"/>
              </a:spcAft>
            </a:pPr>
            <a:r>
              <a:rPr lang="en-GB" sz="1200" b="1" kern="100">
                <a:effectLst/>
                <a:latin typeface="+mj-lt"/>
                <a:ea typeface="Aptos" panose="020B0004020202020204" pitchFamily="34" charset="0"/>
                <a:cs typeface="Times New Roman" panose="02020603050405020304" pitchFamily="18" charset="0"/>
              </a:rPr>
              <a:t>2024: Reflecting on a Decade</a:t>
            </a:r>
            <a:endParaRPr lang="en-GB" sz="1200" kern="100">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a:effectLst/>
                <a:latin typeface="+mj-lt"/>
                <a:ea typeface="Aptos" panose="020B0004020202020204" pitchFamily="34" charset="0"/>
                <a:cs typeface="Times New Roman" panose="02020603050405020304" pitchFamily="18" charset="0"/>
              </a:rPr>
              <a:t>Overview</a:t>
            </a:r>
            <a:r>
              <a:rPr lang="en-GB" sz="1200" kern="100">
                <a:effectLst/>
                <a:latin typeface="+mj-lt"/>
                <a:ea typeface="Aptos" panose="020B0004020202020204" pitchFamily="34" charset="0"/>
                <a:cs typeface="Times New Roman" panose="02020603050405020304" pitchFamily="18" charset="0"/>
              </a:rPr>
              <a:t>: </a:t>
            </a:r>
            <a:r>
              <a:rPr lang="en-GB" sz="1200" kern="100">
                <a:latin typeface="+mj-lt"/>
                <a:ea typeface="Aptos" panose="020B0004020202020204" pitchFamily="34" charset="0"/>
                <a:cs typeface="Times New Roman" panose="02020603050405020304" pitchFamily="18" charset="0"/>
              </a:rPr>
              <a:t>T</a:t>
            </a:r>
            <a:r>
              <a:rPr lang="en-GB" sz="1200" kern="100">
                <a:effectLst/>
                <a:latin typeface="+mj-lt"/>
                <a:ea typeface="Aptos" panose="020B0004020202020204" pitchFamily="34" charset="0"/>
                <a:cs typeface="Times New Roman" panose="02020603050405020304" pitchFamily="18" charset="0"/>
              </a:rPr>
              <a:t>he 2024 conference aims to revisit the origins and work done, </a:t>
            </a:r>
            <a:r>
              <a:rPr lang="en-GB" sz="1200" kern="100">
                <a:latin typeface="+mj-lt"/>
                <a:ea typeface="Aptos" panose="020B0004020202020204" pitchFamily="34" charset="0"/>
                <a:cs typeface="Times New Roman" panose="02020603050405020304" pitchFamily="18" charset="0"/>
              </a:rPr>
              <a:t>alongside</a:t>
            </a:r>
            <a:r>
              <a:rPr lang="en-GB" sz="1200" kern="100">
                <a:effectLst/>
                <a:latin typeface="+mj-lt"/>
                <a:ea typeface="Aptos" panose="020B0004020202020204" pitchFamily="34" charset="0"/>
                <a:cs typeface="Times New Roman" panose="02020603050405020304" pitchFamily="18" charset="0"/>
              </a:rPr>
              <a:t> </a:t>
            </a:r>
            <a:r>
              <a:rPr lang="en-GB" sz="1200" kern="100">
                <a:latin typeface="+mj-lt"/>
                <a:ea typeface="Aptos" panose="020B0004020202020204" pitchFamily="34" charset="0"/>
                <a:cs typeface="Times New Roman" panose="02020603050405020304" pitchFamily="18" charset="0"/>
              </a:rPr>
              <a:t>considering ways forward.</a:t>
            </a:r>
          </a:p>
          <a:p>
            <a:pPr marL="342900" lvl="0" indent="-342900">
              <a:lnSpc>
                <a:spcPct val="107000"/>
              </a:lnSpc>
              <a:spcAft>
                <a:spcPts val="800"/>
              </a:spcAft>
              <a:buSzPts val="1000"/>
              <a:buFont typeface="Symbol" panose="05050102010706020507" pitchFamily="18" charset="2"/>
              <a:buChar char=""/>
              <a:tabLst>
                <a:tab pos="457200" algn="l"/>
              </a:tabLst>
            </a:pPr>
            <a:endParaRPr lang="en-GB" sz="1200" kern="100">
              <a:effectLst/>
              <a:latin typeface="+mj-lt"/>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r>
              <a:rPr lang="en-GB" sz="1800" b="1" kern="100">
                <a:latin typeface="+mj-lt"/>
                <a:ea typeface="Aptos" panose="020B0004020202020204" pitchFamily="34" charset="0"/>
                <a:cs typeface="Times New Roman" panose="02020603050405020304" pitchFamily="18" charset="0"/>
              </a:rPr>
              <a:t>Phenomenographic lens on the collective experience of the SocMedHE as a social entity:</a:t>
            </a:r>
          </a:p>
          <a:p>
            <a:pPr marL="171450" lvl="0" indent="-171450">
              <a:lnSpc>
                <a:spcPct val="107000"/>
              </a:lnSpc>
              <a:spcAft>
                <a:spcPts val="800"/>
              </a:spcAft>
              <a:buSzPts val="1000"/>
              <a:buFont typeface="Arial" panose="020B0604020202020204" pitchFamily="34" charset="0"/>
              <a:buChar char="•"/>
              <a:tabLst>
                <a:tab pos="457200" algn="l"/>
              </a:tabLst>
            </a:pPr>
            <a:r>
              <a:rPr lang="en-GB" sz="1800" b="1" kern="100">
                <a:latin typeface="+mj-lt"/>
                <a:ea typeface="Aptos" panose="020B0004020202020204" pitchFamily="34" charset="0"/>
                <a:cs typeface="Times New Roman" panose="02020603050405020304" pitchFamily="18" charset="0"/>
              </a:rPr>
              <a:t>Initiating connection (#SocMEdHE15)</a:t>
            </a:r>
          </a:p>
          <a:p>
            <a:pPr marL="171450" lvl="0" indent="-171450">
              <a:lnSpc>
                <a:spcPct val="107000"/>
              </a:lnSpc>
              <a:spcAft>
                <a:spcPts val="800"/>
              </a:spcAft>
              <a:buSzPts val="1000"/>
              <a:buFont typeface="Arial" panose="020B0604020202020204" pitchFamily="34" charset="0"/>
              <a:buChar char="•"/>
              <a:tabLst>
                <a:tab pos="457200" algn="l"/>
              </a:tabLst>
            </a:pPr>
            <a:r>
              <a:rPr lang="en-GB" sz="1800" b="1" kern="100">
                <a:latin typeface="+mj-lt"/>
                <a:ea typeface="Aptos" panose="020B0004020202020204" pitchFamily="34" charset="0"/>
                <a:cs typeface="Times New Roman" panose="02020603050405020304" pitchFamily="18" charset="0"/>
              </a:rPr>
              <a:t>Maintaining communication (including #LTHEChat)</a:t>
            </a:r>
          </a:p>
          <a:p>
            <a:pPr marL="171450" indent="-171450">
              <a:lnSpc>
                <a:spcPct val="107000"/>
              </a:lnSpc>
              <a:spcAft>
                <a:spcPts val="800"/>
              </a:spcAft>
              <a:buSzPts val="1000"/>
              <a:buFont typeface="Arial" panose="020B0604020202020204" pitchFamily="34" charset="0"/>
              <a:buChar char="•"/>
              <a:tabLst>
                <a:tab pos="457200" algn="l"/>
              </a:tabLst>
            </a:pPr>
            <a:r>
              <a:rPr lang="en-GB" sz="1800" b="1" kern="100">
                <a:latin typeface="+mj-lt"/>
                <a:ea typeface="Aptos" panose="020B0004020202020204" pitchFamily="34" charset="0"/>
                <a:cs typeface="Times New Roman" panose="02020603050405020304" pitchFamily="18" charset="0"/>
              </a:rPr>
              <a:t>Sustaining collaboration </a:t>
            </a:r>
          </a:p>
          <a:p>
            <a:pPr marL="171450" lvl="0" indent="-171450">
              <a:lnSpc>
                <a:spcPct val="107000"/>
              </a:lnSpc>
              <a:spcAft>
                <a:spcPts val="800"/>
              </a:spcAft>
              <a:buSzPts val="1000"/>
              <a:buFont typeface="Arial" panose="020B0604020202020204" pitchFamily="34" charset="0"/>
              <a:buChar char="•"/>
              <a:tabLst>
                <a:tab pos="457200" algn="l"/>
              </a:tabLst>
            </a:pPr>
            <a:endParaRPr lang="en-GB" sz="1200" b="1" kern="100">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200" b="1" kern="100">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itle 3">
            <a:extLst>
              <a:ext uri="{FF2B5EF4-FFF2-40B4-BE49-F238E27FC236}">
                <a16:creationId xmlns:a16="http://schemas.microsoft.com/office/drawing/2014/main" id="{2C0350ED-9F7C-09FE-1F02-4BD684059F88}"/>
              </a:ext>
            </a:extLst>
          </p:cNvPr>
          <p:cNvSpPr>
            <a:spLocks noGrp="1"/>
          </p:cNvSpPr>
          <p:nvPr>
            <p:ph type="title"/>
          </p:nvPr>
        </p:nvSpPr>
        <p:spPr>
          <a:xfrm>
            <a:off x="521208" y="448055"/>
            <a:ext cx="5193792" cy="1437015"/>
          </a:xfrm>
        </p:spPr>
        <p:txBody>
          <a:bodyPr/>
          <a:lstStyle/>
          <a:p>
            <a:r>
              <a:rPr lang="en-US" b="1">
                <a:latin typeface="+mj-lt"/>
              </a:rPr>
              <a:t>SocMedHE24</a:t>
            </a:r>
          </a:p>
        </p:txBody>
      </p:sp>
    </p:spTree>
    <p:extLst>
      <p:ext uri="{BB962C8B-B14F-4D97-AF65-F5344CB8AC3E}">
        <p14:creationId xmlns:p14="http://schemas.microsoft.com/office/powerpoint/2010/main" val="8119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4" y="455295"/>
            <a:ext cx="9766618" cy="640080"/>
          </a:xfrm>
        </p:spPr>
        <p:txBody>
          <a:bodyPr anchor="b">
            <a:normAutofit fontScale="90000"/>
          </a:bodyPr>
          <a:lstStyle/>
          <a:p>
            <a:pPr>
              <a:lnSpc>
                <a:spcPct val="90000"/>
              </a:lnSpc>
            </a:pPr>
            <a:r>
              <a:rPr lang="en-GB" b="1">
                <a:latin typeface="Heebo" pitchFamily="2" charset="-79"/>
              </a:rPr>
              <a:t>COVID19… more than a whole new vocab</a:t>
            </a:r>
          </a:p>
        </p:txBody>
      </p:sp>
      <p:graphicFrame>
        <p:nvGraphicFramePr>
          <p:cNvPr id="7" name="Content Placeholder 4">
            <a:extLst>
              <a:ext uri="{FF2B5EF4-FFF2-40B4-BE49-F238E27FC236}">
                <a16:creationId xmlns:a16="http://schemas.microsoft.com/office/drawing/2014/main" id="{C5DDCA14-A5F7-4F07-5A3E-A425D09BAADD}"/>
              </a:ext>
            </a:extLst>
          </p:cNvPr>
          <p:cNvGraphicFramePr>
            <a:graphicFrameLocks noGrp="1"/>
          </p:cNvGraphicFramePr>
          <p:nvPr>
            <p:ph sz="quarter" idx="13"/>
            <p:extLst>
              <p:ext uri="{D42A27DB-BD31-4B8C-83A1-F6EECF244321}">
                <p14:modId xmlns:p14="http://schemas.microsoft.com/office/powerpoint/2010/main" val="1065376849"/>
              </p:ext>
            </p:extLst>
          </p:nvPr>
        </p:nvGraphicFramePr>
        <p:xfrm>
          <a:off x="511360" y="1588451"/>
          <a:ext cx="11094486" cy="483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40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B8C-FF36-231B-6C65-09659AD6A3E1}"/>
              </a:ext>
            </a:extLst>
          </p:cNvPr>
          <p:cNvSpPr>
            <a:spLocks noGrp="1"/>
          </p:cNvSpPr>
          <p:nvPr>
            <p:ph type="title"/>
          </p:nvPr>
        </p:nvSpPr>
        <p:spPr>
          <a:xfrm>
            <a:off x="0" y="460077"/>
            <a:ext cx="12192000" cy="640080"/>
          </a:xfrm>
        </p:spPr>
        <p:txBody>
          <a:bodyPr anchor="b">
            <a:normAutofit fontScale="90000"/>
          </a:bodyPr>
          <a:lstStyle/>
          <a:p>
            <a:pPr algn="ctr">
              <a:lnSpc>
                <a:spcPct val="90000"/>
              </a:lnSpc>
            </a:pPr>
            <a:r>
              <a:rPr lang="en-GB" b="1">
                <a:latin typeface="+mj-lt"/>
              </a:rPr>
              <a:t>     Rapidity of the Evolving Practice Landscape</a:t>
            </a:r>
          </a:p>
        </p:txBody>
      </p:sp>
      <p:pic>
        <p:nvPicPr>
          <p:cNvPr id="9" name="Picture 8">
            <a:extLst>
              <a:ext uri="{FF2B5EF4-FFF2-40B4-BE49-F238E27FC236}">
                <a16:creationId xmlns:a16="http://schemas.microsoft.com/office/drawing/2014/main" id="{172813C9-593A-FF7C-C4F8-85D8A7B82B74}"/>
              </a:ext>
            </a:extLst>
          </p:cNvPr>
          <p:cNvPicPr>
            <a:picLocks noChangeAspect="1"/>
          </p:cNvPicPr>
          <p:nvPr/>
        </p:nvPicPr>
        <p:blipFill>
          <a:blip r:embed="rId2"/>
          <a:srcRect t="5203" r="-1" b="-1"/>
          <a:stretch/>
        </p:blipFill>
        <p:spPr>
          <a:xfrm>
            <a:off x="511360" y="1588451"/>
            <a:ext cx="11094486" cy="4837949"/>
          </a:xfrm>
          <a:prstGeom prst="rect">
            <a:avLst/>
          </a:prstGeom>
          <a:noFill/>
          <a:ln w="12700">
            <a:solidFill>
              <a:srgbClr val="69C0B0"/>
            </a:solidFill>
          </a:ln>
        </p:spPr>
      </p:pic>
    </p:spTree>
    <p:extLst>
      <p:ext uri="{BB962C8B-B14F-4D97-AF65-F5344CB8AC3E}">
        <p14:creationId xmlns:p14="http://schemas.microsoft.com/office/powerpoint/2010/main" val="4377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4743-FA39-12B3-B264-1748D4D5B2B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C0BDC42-5A0B-3C5A-F163-DC7C2AC58F0B}"/>
              </a:ext>
            </a:extLst>
          </p:cNvPr>
          <p:cNvSpPr>
            <a:spLocks noGrp="1"/>
          </p:cNvSpPr>
          <p:nvPr>
            <p:ph type="title"/>
          </p:nvPr>
        </p:nvSpPr>
        <p:spPr>
          <a:xfrm>
            <a:off x="-1046137" y="573282"/>
            <a:ext cx="10232652" cy="640080"/>
          </a:xfrm>
        </p:spPr>
        <p:txBody>
          <a:bodyPr anchor="b">
            <a:normAutofit/>
          </a:bodyPr>
          <a:lstStyle/>
          <a:p>
            <a:pPr algn="ctr">
              <a:lnSpc>
                <a:spcPct val="90000"/>
              </a:lnSpc>
            </a:pPr>
            <a:r>
              <a:rPr lang="en-US"/>
              <a:t>                            Resonate?</a:t>
            </a:r>
          </a:p>
        </p:txBody>
      </p:sp>
      <p:pic>
        <p:nvPicPr>
          <p:cNvPr id="5" name="Picture 4" descr="A cartoon of a person and person walking">
            <a:extLst>
              <a:ext uri="{FF2B5EF4-FFF2-40B4-BE49-F238E27FC236}">
                <a16:creationId xmlns:a16="http://schemas.microsoft.com/office/drawing/2014/main" id="{39048F6B-BD23-EECD-955F-B813FC4D8D57}"/>
              </a:ext>
            </a:extLst>
          </p:cNvPr>
          <p:cNvPicPr>
            <a:picLocks noChangeAspect="1"/>
          </p:cNvPicPr>
          <p:nvPr/>
        </p:nvPicPr>
        <p:blipFill>
          <a:blip r:embed="rId2"/>
          <a:stretch>
            <a:fillRect/>
          </a:stretch>
        </p:blipFill>
        <p:spPr>
          <a:xfrm>
            <a:off x="2625213" y="1588451"/>
            <a:ext cx="6646605" cy="4837949"/>
          </a:xfrm>
          <a:prstGeom prst="rect">
            <a:avLst/>
          </a:prstGeom>
          <a:noFill/>
          <a:ln w="12700">
            <a:solidFill>
              <a:srgbClr val="69C0B0"/>
            </a:solidFill>
          </a:ln>
        </p:spPr>
      </p:pic>
    </p:spTree>
    <p:extLst>
      <p:ext uri="{BB962C8B-B14F-4D97-AF65-F5344CB8AC3E}">
        <p14:creationId xmlns:p14="http://schemas.microsoft.com/office/powerpoint/2010/main" val="91755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8E-8362-CB3E-62E8-8E65706A3BE0}"/>
              </a:ext>
            </a:extLst>
          </p:cNvPr>
          <p:cNvSpPr>
            <a:spLocks noGrp="1"/>
          </p:cNvSpPr>
          <p:nvPr>
            <p:ph type="title"/>
          </p:nvPr>
        </p:nvSpPr>
        <p:spPr>
          <a:xfrm>
            <a:off x="2421046" y="455295"/>
            <a:ext cx="8191145" cy="640080"/>
          </a:xfrm>
        </p:spPr>
        <p:txBody>
          <a:bodyPr anchor="b">
            <a:normAutofit fontScale="90000"/>
          </a:bodyPr>
          <a:lstStyle/>
          <a:p>
            <a:pPr>
              <a:lnSpc>
                <a:spcPct val="90000"/>
              </a:lnSpc>
            </a:pPr>
            <a:r>
              <a:rPr lang="en-GB" b="1">
                <a:latin typeface="Heebo" pitchFamily="2" charset="-79"/>
              </a:rPr>
              <a:t>4IR</a:t>
            </a:r>
          </a:p>
        </p:txBody>
      </p:sp>
      <p:pic>
        <p:nvPicPr>
          <p:cNvPr id="10" name="Content Placeholder 9" descr="A person playing a guitar&#10;&#10;Description automatically generated with medium confidence">
            <a:extLst>
              <a:ext uri="{FF2B5EF4-FFF2-40B4-BE49-F238E27FC236}">
                <a16:creationId xmlns:a16="http://schemas.microsoft.com/office/drawing/2014/main" id="{03131F6A-AC9B-D01A-E77F-D16E0FA728C0}"/>
              </a:ext>
            </a:extLst>
          </p:cNvPr>
          <p:cNvPicPr>
            <a:picLocks noGrp="1" noChangeAspect="1"/>
          </p:cNvPicPr>
          <p:nvPr>
            <p:ph sz="quarter" idx="13"/>
          </p:nvPr>
        </p:nvPicPr>
        <p:blipFill rotWithShape="1">
          <a:blip r:embed="rId2">
            <a:extLst>
              <a:ext uri="{837473B0-CC2E-450A-ABE3-18F120FF3D39}">
                <a1611:picAttrSrcUrl xmlns:a1611="http://schemas.microsoft.com/office/drawing/2016/11/main" r:id="rId3"/>
              </a:ext>
            </a:extLst>
          </a:blip>
          <a:stretch/>
        </p:blipFill>
        <p:spPr>
          <a:xfrm>
            <a:off x="2421047" y="1588451"/>
            <a:ext cx="7275111" cy="4837949"/>
          </a:xfrm>
          <a:noFill/>
        </p:spPr>
      </p:pic>
      <p:sp>
        <p:nvSpPr>
          <p:cNvPr id="11" name="TextBox 10">
            <a:extLst>
              <a:ext uri="{FF2B5EF4-FFF2-40B4-BE49-F238E27FC236}">
                <a16:creationId xmlns:a16="http://schemas.microsoft.com/office/drawing/2014/main" id="{9CD08BFF-097A-AE15-33A4-A5DDD28AA03D}"/>
              </a:ext>
            </a:extLst>
          </p:cNvPr>
          <p:cNvSpPr txBox="1"/>
          <p:nvPr/>
        </p:nvSpPr>
        <p:spPr>
          <a:xfrm>
            <a:off x="7509342" y="6226345"/>
            <a:ext cx="2186816" cy="200055"/>
          </a:xfrm>
          <a:prstGeom prst="rect">
            <a:avLst/>
          </a:prstGeom>
          <a:solidFill>
            <a:srgbClr val="000000"/>
          </a:solidFill>
        </p:spPr>
        <p:txBody>
          <a:bodyPr vert="horz" wrap="none" lIns="91440" tIns="45720" rIns="91440" bIns="45720" rtlCol="0" anchor="b" anchorCtr="0">
            <a:spAutoFit/>
          </a:bodyPr>
          <a:lstStyle/>
          <a:p>
            <a:pPr algn="r">
              <a:spcAft>
                <a:spcPts val="600"/>
              </a:spcAft>
            </a:pPr>
            <a:r>
              <a:rPr lang="en-GB" sz="700">
                <a:solidFill>
                  <a:srgbClr val="FFFFFF"/>
                </a:solidFill>
                <a:hlinkClick r:id="rId3" tooltip="https://fabiusmaximus.com/2015/04/02/secular-stagnation-or-industrial-revolution-8191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70587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62B046-BFA6-8675-E3BF-3CA1B17C8064}"/>
              </a:ext>
            </a:extLst>
          </p:cNvPr>
          <p:cNvSpPr>
            <a:spLocks noGrp="1"/>
          </p:cNvSpPr>
          <p:nvPr>
            <p:ph type="title"/>
          </p:nvPr>
        </p:nvSpPr>
        <p:spPr>
          <a:xfrm>
            <a:off x="257632" y="547687"/>
            <a:ext cx="9524832" cy="640080"/>
          </a:xfrm>
        </p:spPr>
        <p:txBody>
          <a:bodyPr/>
          <a:lstStyle/>
          <a:p>
            <a:r>
              <a:rPr lang="en-US"/>
              <a:t> Post pandemic liminality</a:t>
            </a:r>
          </a:p>
        </p:txBody>
      </p:sp>
      <p:sp>
        <p:nvSpPr>
          <p:cNvPr id="2" name="TextBox 1">
            <a:extLst>
              <a:ext uri="{FF2B5EF4-FFF2-40B4-BE49-F238E27FC236}">
                <a16:creationId xmlns:a16="http://schemas.microsoft.com/office/drawing/2014/main" id="{8CE1A876-D649-A3DC-37F2-117F96404D68}"/>
              </a:ext>
            </a:extLst>
          </p:cNvPr>
          <p:cNvSpPr txBox="1"/>
          <p:nvPr/>
        </p:nvSpPr>
        <p:spPr>
          <a:xfrm>
            <a:off x="520026" y="1648496"/>
            <a:ext cx="6414174" cy="4661817"/>
          </a:xfrm>
          <a:prstGeom prst="rect">
            <a:avLst/>
          </a:prstGeom>
          <a:ln w="12700">
            <a:solidFill>
              <a:srgbClr val="69C0B0"/>
            </a:solidFill>
          </a:ln>
        </p:spPr>
        <p:txBody>
          <a:bodyPr vert="horz" lIns="91440" tIns="45720" rIns="91440" bIns="45720" rtlCol="0" anchorCtr="0">
            <a:normAutofit/>
          </a:bodyPr>
          <a:lstStyle/>
          <a:p>
            <a:pPr>
              <a:lnSpc>
                <a:spcPct val="90000"/>
              </a:lnSpc>
              <a:spcBef>
                <a:spcPts val="1000"/>
              </a:spcBef>
            </a:pPr>
            <a:endParaRPr lang="en-GB" sz="2800">
              <a:solidFill>
                <a:schemeClr val="tx1">
                  <a:lumMod val="85000"/>
                  <a:lumOff val="15000"/>
                </a:schemeClr>
              </a:solidFill>
              <a:latin typeface="Heebo" pitchFamily="2" charset="-79"/>
              <a:cs typeface="Heebo" pitchFamily="2" charset="-79"/>
            </a:endParaRPr>
          </a:p>
          <a:p>
            <a:pPr>
              <a:lnSpc>
                <a:spcPct val="90000"/>
              </a:lnSpc>
              <a:spcBef>
                <a:spcPts val="1000"/>
              </a:spcBef>
            </a:pPr>
            <a:r>
              <a:rPr lang="en-GB" sz="2800">
                <a:solidFill>
                  <a:schemeClr val="tx1">
                    <a:lumMod val="85000"/>
                    <a:lumOff val="15000"/>
                  </a:schemeClr>
                </a:solidFill>
                <a:latin typeface="Heebo" pitchFamily="2" charset="-79"/>
                <a:cs typeface="Heebo" pitchFamily="2" charset="-79"/>
              </a:rPr>
              <a:t>Persisting challenges to sociality, proximity, relationality, how we as a sector convene, engage, intervene. </a:t>
            </a:r>
          </a:p>
          <a:p>
            <a:pPr>
              <a:lnSpc>
                <a:spcPct val="90000"/>
              </a:lnSpc>
              <a:spcBef>
                <a:spcPts val="1000"/>
              </a:spcBef>
            </a:pPr>
            <a:endParaRPr lang="en-GB" sz="2800">
              <a:solidFill>
                <a:schemeClr val="tx1">
                  <a:lumMod val="85000"/>
                  <a:lumOff val="15000"/>
                </a:schemeClr>
              </a:solidFill>
              <a:latin typeface="Heebo" pitchFamily="2" charset="-79"/>
              <a:cs typeface="Heebo" pitchFamily="2" charset="-79"/>
            </a:endParaRPr>
          </a:p>
          <a:p>
            <a:pPr>
              <a:lnSpc>
                <a:spcPct val="90000"/>
              </a:lnSpc>
              <a:spcBef>
                <a:spcPts val="1000"/>
              </a:spcBef>
            </a:pPr>
            <a:r>
              <a:rPr lang="en-GB" sz="2800">
                <a:solidFill>
                  <a:schemeClr val="tx1">
                    <a:lumMod val="85000"/>
                    <a:lumOff val="15000"/>
                  </a:schemeClr>
                </a:solidFill>
                <a:latin typeface="Heebo" pitchFamily="2" charset="-79"/>
                <a:cs typeface="Heebo" pitchFamily="2" charset="-79"/>
              </a:rPr>
              <a:t>Shifts that continue to demand much more radical changes to the nature and work of post-compulsory education providers.</a:t>
            </a:r>
          </a:p>
        </p:txBody>
      </p:sp>
      <p:pic>
        <p:nvPicPr>
          <p:cNvPr id="4" name="Picture 3" descr="A cartoon of people holding a sign">
            <a:extLst>
              <a:ext uri="{FF2B5EF4-FFF2-40B4-BE49-F238E27FC236}">
                <a16:creationId xmlns:a16="http://schemas.microsoft.com/office/drawing/2014/main" id="{24164E8E-4151-B58F-B1B9-16514FC8DC26}"/>
              </a:ext>
            </a:extLst>
          </p:cNvPr>
          <p:cNvPicPr>
            <a:picLocks noChangeAspect="1"/>
          </p:cNvPicPr>
          <p:nvPr/>
        </p:nvPicPr>
        <p:blipFill>
          <a:blip r:embed="rId2"/>
          <a:srcRect t="10168" r="-2" b="-2"/>
          <a:stretch/>
        </p:blipFill>
        <p:spPr>
          <a:xfrm>
            <a:off x="7162800" y="1648496"/>
            <a:ext cx="4424766" cy="4661817"/>
          </a:xfrm>
          <a:prstGeom prst="rect">
            <a:avLst/>
          </a:prstGeom>
          <a:noFill/>
          <a:ln w="12700">
            <a:solidFill>
              <a:srgbClr val="69C0B0"/>
            </a:solidFill>
          </a:ln>
        </p:spPr>
      </p:pic>
    </p:spTree>
    <p:extLst>
      <p:ext uri="{BB962C8B-B14F-4D97-AF65-F5344CB8AC3E}">
        <p14:creationId xmlns:p14="http://schemas.microsoft.com/office/powerpoint/2010/main" val="544340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83F25-D704-886A-7FB6-D424F3B5C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D2401-B3E9-C578-628B-AE340BB25D36}"/>
              </a:ext>
            </a:extLst>
          </p:cNvPr>
          <p:cNvSpPr>
            <a:spLocks noGrp="1"/>
          </p:cNvSpPr>
          <p:nvPr>
            <p:ph type="title"/>
          </p:nvPr>
        </p:nvSpPr>
        <p:spPr>
          <a:xfrm>
            <a:off x="816078" y="3263507"/>
            <a:ext cx="8416822" cy="1522412"/>
          </a:xfrm>
        </p:spPr>
        <p:txBody>
          <a:bodyPr anchor="b">
            <a:noAutofit/>
          </a:bodyPr>
          <a:lstStyle/>
          <a:p>
            <a:pPr>
              <a:lnSpc>
                <a:spcPct val="140000"/>
              </a:lnSpc>
            </a:pPr>
            <a:r>
              <a:rPr lang="en-GB" sz="2800" i="1">
                <a:latin typeface="+mj-lt"/>
              </a:rPr>
              <a:t>“However, are these findings a question of a momentary disruption and a return to the previous status quo? </a:t>
            </a:r>
            <a:br>
              <a:rPr lang="en-GB" sz="2800" i="1">
                <a:latin typeface="+mj-lt"/>
              </a:rPr>
            </a:br>
            <a:r>
              <a:rPr lang="en-GB" sz="2800" i="1">
                <a:latin typeface="+mj-lt"/>
              </a:rPr>
              <a:t>Or does the pandemic represent the kind of </a:t>
            </a:r>
            <a:br>
              <a:rPr lang="en-GB" sz="2800" i="1">
                <a:latin typeface="+mj-lt"/>
              </a:rPr>
            </a:br>
            <a:r>
              <a:rPr lang="en-GB" sz="2800" i="1">
                <a:latin typeface="+mj-lt"/>
              </a:rPr>
              <a:t>external shock that fundamentally changes </a:t>
            </a:r>
            <a:br>
              <a:rPr lang="en-GB" sz="2800" i="1">
                <a:latin typeface="+mj-lt"/>
              </a:rPr>
            </a:br>
            <a:r>
              <a:rPr lang="en-GB" sz="2800" i="1">
                <a:latin typeface="+mj-lt"/>
              </a:rPr>
              <a:t>the landscape?”</a:t>
            </a:r>
          </a:p>
        </p:txBody>
      </p:sp>
      <p:sp>
        <p:nvSpPr>
          <p:cNvPr id="4" name="TextBox 3">
            <a:extLst>
              <a:ext uri="{FF2B5EF4-FFF2-40B4-BE49-F238E27FC236}">
                <a16:creationId xmlns:a16="http://schemas.microsoft.com/office/drawing/2014/main" id="{35AF6E39-D86D-1C54-9F22-4B4F73F44161}"/>
              </a:ext>
            </a:extLst>
          </p:cNvPr>
          <p:cNvSpPr txBox="1"/>
          <p:nvPr/>
        </p:nvSpPr>
        <p:spPr>
          <a:xfrm>
            <a:off x="816078" y="5561418"/>
            <a:ext cx="6263148" cy="738664"/>
          </a:xfrm>
          <a:prstGeom prst="rect">
            <a:avLst/>
          </a:prstGeom>
          <a:noFill/>
        </p:spPr>
        <p:txBody>
          <a:bodyPr wrap="square">
            <a:spAutoFit/>
          </a:bodyPr>
          <a:lstStyle/>
          <a:p>
            <a:r>
              <a:rPr lang="en-GB" sz="1400"/>
              <a:t>Broadbent, J., </a:t>
            </a:r>
            <a:r>
              <a:rPr lang="en-GB" sz="1400" err="1"/>
              <a:t>Ajjawi</a:t>
            </a:r>
            <a:r>
              <a:rPr lang="en-GB" sz="1400"/>
              <a:t>, R., Bearman, M. et al. Beyond emergency remote teaching: did the pandemic lead to lasting change in university courses?. </a:t>
            </a:r>
          </a:p>
          <a:p>
            <a:r>
              <a:rPr lang="en-GB" sz="1400"/>
              <a:t>Int J </a:t>
            </a:r>
            <a:r>
              <a:rPr lang="en-GB" sz="1400" err="1"/>
              <a:t>Educ</a:t>
            </a:r>
            <a:r>
              <a:rPr lang="en-GB" sz="1400"/>
              <a:t> </a:t>
            </a:r>
            <a:r>
              <a:rPr lang="en-GB" sz="1400" err="1"/>
              <a:t>Technol</a:t>
            </a:r>
            <a:r>
              <a:rPr lang="en-GB" sz="1400"/>
              <a:t> High </a:t>
            </a:r>
            <a:r>
              <a:rPr lang="en-GB" sz="1400" err="1"/>
              <a:t>Educ</a:t>
            </a:r>
            <a:r>
              <a:rPr lang="en-GB" sz="1400"/>
              <a:t> 20, 58 (2023)</a:t>
            </a:r>
          </a:p>
        </p:txBody>
      </p:sp>
      <p:pic>
        <p:nvPicPr>
          <p:cNvPr id="6" name="Picture 5" descr="Cartoon of a person and a child sitting in a chair reading a newspaper&#10;&#10;Description automatically generated">
            <a:extLst>
              <a:ext uri="{FF2B5EF4-FFF2-40B4-BE49-F238E27FC236}">
                <a16:creationId xmlns:a16="http://schemas.microsoft.com/office/drawing/2014/main" id="{ED52D5D1-A1A8-0DBE-051B-9AF019968A8A}"/>
              </a:ext>
            </a:extLst>
          </p:cNvPr>
          <p:cNvPicPr>
            <a:picLocks noChangeAspect="1"/>
          </p:cNvPicPr>
          <p:nvPr/>
        </p:nvPicPr>
        <p:blipFill>
          <a:blip r:embed="rId2"/>
          <a:stretch>
            <a:fillRect/>
          </a:stretch>
        </p:blipFill>
        <p:spPr>
          <a:xfrm>
            <a:off x="8233862" y="2504661"/>
            <a:ext cx="3687571" cy="4076147"/>
          </a:xfrm>
          <a:prstGeom prst="rect">
            <a:avLst/>
          </a:prstGeom>
        </p:spPr>
      </p:pic>
    </p:spTree>
    <p:extLst>
      <p:ext uri="{BB962C8B-B14F-4D97-AF65-F5344CB8AC3E}">
        <p14:creationId xmlns:p14="http://schemas.microsoft.com/office/powerpoint/2010/main" val="114054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22EE6-AA0E-B4EE-2C94-9E7513516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C6544-4154-1158-3A8E-F36D2FF89B5B}"/>
              </a:ext>
            </a:extLst>
          </p:cNvPr>
          <p:cNvSpPr>
            <a:spLocks noGrp="1"/>
          </p:cNvSpPr>
          <p:nvPr>
            <p:ph type="title"/>
          </p:nvPr>
        </p:nvSpPr>
        <p:spPr>
          <a:xfrm>
            <a:off x="1958223" y="534988"/>
            <a:ext cx="7769289" cy="1522412"/>
          </a:xfrm>
        </p:spPr>
        <p:txBody>
          <a:bodyPr anchor="b">
            <a:normAutofit/>
          </a:bodyPr>
          <a:lstStyle/>
          <a:p>
            <a:pPr>
              <a:lnSpc>
                <a:spcPct val="100000"/>
              </a:lnSpc>
            </a:pPr>
            <a:br>
              <a:rPr lang="en-GB" sz="2800" b="1">
                <a:effectLst/>
              </a:rPr>
            </a:br>
            <a:endParaRPr lang="en-GB" sz="2800" b="1"/>
          </a:p>
        </p:txBody>
      </p:sp>
      <p:pic>
        <p:nvPicPr>
          <p:cNvPr id="6" name="Picture 5">
            <a:extLst>
              <a:ext uri="{FF2B5EF4-FFF2-40B4-BE49-F238E27FC236}">
                <a16:creationId xmlns:a16="http://schemas.microsoft.com/office/drawing/2014/main" id="{F742B147-7FAE-ECE2-CEC1-77F8C690E8E5}"/>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376676" y="862157"/>
            <a:ext cx="8224524" cy="5326167"/>
          </a:xfrm>
          <a:prstGeom prst="rect">
            <a:avLst/>
          </a:prstGeom>
        </p:spPr>
      </p:pic>
      <p:sp>
        <p:nvSpPr>
          <p:cNvPr id="7" name="TextBox 6">
            <a:extLst>
              <a:ext uri="{FF2B5EF4-FFF2-40B4-BE49-F238E27FC236}">
                <a16:creationId xmlns:a16="http://schemas.microsoft.com/office/drawing/2014/main" id="{F185BC5B-90AF-87D5-44A5-6560290D814C}"/>
              </a:ext>
            </a:extLst>
          </p:cNvPr>
          <p:cNvSpPr txBox="1"/>
          <p:nvPr/>
        </p:nvSpPr>
        <p:spPr>
          <a:xfrm>
            <a:off x="1376676" y="6542267"/>
            <a:ext cx="7101556" cy="230832"/>
          </a:xfrm>
          <a:prstGeom prst="rect">
            <a:avLst/>
          </a:prstGeom>
        </p:spPr>
        <p:txBody>
          <a:bodyPr vert="horz" wrap="square" lIns="91440" tIns="45720" rIns="91440" bIns="45720" rtlCol="0" anchor="b" anchorCtr="0">
            <a:spAutoFit/>
          </a:bodyPr>
          <a:lstStyle/>
          <a:p>
            <a:r>
              <a:rPr lang="en-GB" sz="900">
                <a:hlinkClick r:id="rId3" tooltip="https://www.flickr.com/photos/dagalien/5230204589"/>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424594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BF4F-C25E-6687-6DA1-E66D6C73B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1F0C8-E4C5-63A8-DBAB-4040D4747A25}"/>
              </a:ext>
            </a:extLst>
          </p:cNvPr>
          <p:cNvSpPr>
            <a:spLocks noGrp="1"/>
          </p:cNvSpPr>
          <p:nvPr>
            <p:ph type="title"/>
          </p:nvPr>
        </p:nvSpPr>
        <p:spPr>
          <a:xfrm>
            <a:off x="737011" y="3306136"/>
            <a:ext cx="7940212" cy="1522412"/>
          </a:xfrm>
        </p:spPr>
        <p:txBody>
          <a:bodyPr anchor="b">
            <a:noAutofit/>
          </a:bodyPr>
          <a:lstStyle/>
          <a:p>
            <a:pPr>
              <a:lnSpc>
                <a:spcPct val="140000"/>
              </a:lnSpc>
            </a:pPr>
            <a:r>
              <a:rPr lang="en-GB" sz="2000" i="1">
                <a:latin typeface="+mj-lt"/>
              </a:rPr>
              <a:t>“Two contradictory visions for the role of educational technology in education after the pandemic seem possible: a pre- vs. post-digital view that imply fundamentally different perspectives for the future </a:t>
            </a:r>
            <a:br>
              <a:rPr lang="en-GB" sz="2000" i="1">
                <a:latin typeface="+mj-lt"/>
              </a:rPr>
            </a:br>
            <a:r>
              <a:rPr lang="en-GB" sz="2000" i="1">
                <a:latin typeface="+mj-lt"/>
              </a:rPr>
              <a:t>of education. </a:t>
            </a:r>
            <a:br>
              <a:rPr lang="en-GB" sz="2000" i="1">
                <a:latin typeface="+mj-lt"/>
              </a:rPr>
            </a:br>
            <a:br>
              <a:rPr lang="en-GB" sz="2000" i="1">
                <a:latin typeface="+mj-lt"/>
              </a:rPr>
            </a:br>
            <a:r>
              <a:rPr lang="en-GB" sz="2000" i="1">
                <a:latin typeface="+mj-lt"/>
              </a:rPr>
              <a:t>A pre-digital re-construction implies a return “back to normal”, whereas a post-digital view tries to utilize the experiences of the pandemic for a consequential reform of education.”</a:t>
            </a:r>
          </a:p>
        </p:txBody>
      </p:sp>
      <p:sp>
        <p:nvSpPr>
          <p:cNvPr id="4" name="TextBox 3">
            <a:extLst>
              <a:ext uri="{FF2B5EF4-FFF2-40B4-BE49-F238E27FC236}">
                <a16:creationId xmlns:a16="http://schemas.microsoft.com/office/drawing/2014/main" id="{CACCE322-87EC-D5F0-E423-7AA1863DA98F}"/>
              </a:ext>
            </a:extLst>
          </p:cNvPr>
          <p:cNvSpPr txBox="1"/>
          <p:nvPr/>
        </p:nvSpPr>
        <p:spPr>
          <a:xfrm>
            <a:off x="737011" y="5785498"/>
            <a:ext cx="7010808" cy="523220"/>
          </a:xfrm>
          <a:prstGeom prst="rect">
            <a:avLst/>
          </a:prstGeom>
          <a:noFill/>
        </p:spPr>
        <p:txBody>
          <a:bodyPr wrap="square">
            <a:spAutoFit/>
          </a:bodyPr>
          <a:lstStyle/>
          <a:p>
            <a:r>
              <a:rPr lang="en-GB" sz="1400" err="1"/>
              <a:t>Kerres</a:t>
            </a:r>
            <a:r>
              <a:rPr lang="en-GB" sz="1400"/>
              <a:t>, M., Buchner, J. Education after the Pandemic: What We Have (Not) Learned about Learning. Educ. Sci. 2022, 12, 315</a:t>
            </a:r>
          </a:p>
        </p:txBody>
      </p:sp>
      <p:pic>
        <p:nvPicPr>
          <p:cNvPr id="6" name="Picture 5" descr="A cartoon of a teacher teaching students&#10;&#10;Description automatically generated">
            <a:extLst>
              <a:ext uri="{FF2B5EF4-FFF2-40B4-BE49-F238E27FC236}">
                <a16:creationId xmlns:a16="http://schemas.microsoft.com/office/drawing/2014/main" id="{E82E632B-8780-371A-4BB4-63D0E250A554}"/>
              </a:ext>
            </a:extLst>
          </p:cNvPr>
          <p:cNvPicPr>
            <a:picLocks noChangeAspect="1"/>
          </p:cNvPicPr>
          <p:nvPr/>
        </p:nvPicPr>
        <p:blipFill>
          <a:blip r:embed="rId2"/>
          <a:stretch>
            <a:fillRect/>
          </a:stretch>
        </p:blipFill>
        <p:spPr>
          <a:xfrm>
            <a:off x="8489193" y="2345635"/>
            <a:ext cx="3446634" cy="4273826"/>
          </a:xfrm>
          <a:prstGeom prst="rect">
            <a:avLst/>
          </a:prstGeom>
        </p:spPr>
      </p:pic>
    </p:spTree>
    <p:extLst>
      <p:ext uri="{BB962C8B-B14F-4D97-AF65-F5344CB8AC3E}">
        <p14:creationId xmlns:p14="http://schemas.microsoft.com/office/powerpoint/2010/main" val="427426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D2C32-4801-EE5C-4FA8-FDFCAB25C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BDA3C-D3D0-7555-F935-B77811208EE5}"/>
              </a:ext>
            </a:extLst>
          </p:cNvPr>
          <p:cNvSpPr>
            <a:spLocks noGrp="1"/>
          </p:cNvSpPr>
          <p:nvPr>
            <p:ph type="title"/>
          </p:nvPr>
        </p:nvSpPr>
        <p:spPr>
          <a:xfrm>
            <a:off x="520700" y="349932"/>
            <a:ext cx="9207500" cy="1522412"/>
          </a:xfrm>
        </p:spPr>
        <p:txBody>
          <a:bodyPr anchor="b">
            <a:noAutofit/>
          </a:bodyPr>
          <a:lstStyle/>
          <a:p>
            <a:pPr>
              <a:lnSpc>
                <a:spcPct val="100000"/>
              </a:lnSpc>
            </a:pPr>
            <a:r>
              <a:rPr lang="en-GB" sz="3600" b="1"/>
              <a:t>Fracturing of social spaces…</a:t>
            </a:r>
          </a:p>
        </p:txBody>
      </p:sp>
      <p:sp>
        <p:nvSpPr>
          <p:cNvPr id="4" name="TextBox 3">
            <a:extLst>
              <a:ext uri="{FF2B5EF4-FFF2-40B4-BE49-F238E27FC236}">
                <a16:creationId xmlns:a16="http://schemas.microsoft.com/office/drawing/2014/main" id="{74646714-0855-3DE8-A4E9-60C0AEE5073A}"/>
              </a:ext>
            </a:extLst>
          </p:cNvPr>
          <p:cNvSpPr txBox="1"/>
          <p:nvPr/>
        </p:nvSpPr>
        <p:spPr>
          <a:xfrm>
            <a:off x="520700" y="2222466"/>
            <a:ext cx="9512300" cy="3377848"/>
          </a:xfrm>
          <a:prstGeom prst="rect">
            <a:avLst/>
          </a:prstGeom>
          <a:noFill/>
        </p:spPr>
        <p:txBody>
          <a:bodyPr wrap="square">
            <a:spAutoFit/>
          </a:bodyPr>
          <a:lstStyle/>
          <a:p>
            <a:pPr>
              <a:lnSpc>
                <a:spcPct val="150000"/>
              </a:lnSpc>
              <a:spcBef>
                <a:spcPts val="600"/>
              </a:spcBef>
              <a:spcAft>
                <a:spcPts val="1200"/>
              </a:spcAft>
            </a:pPr>
            <a:r>
              <a:rPr lang="en-GB" sz="2400" i="1"/>
              <a:t>“</a:t>
            </a:r>
            <a:r>
              <a:rPr lang="en-GB" sz="2000" i="1"/>
              <a:t>HERE IS HOW platforms die: First, they are good to their users; then they abuse their users to make things better for their business customers; finally, they abuse those business customers to claw back all the value for themselves. Then, they die”</a:t>
            </a:r>
            <a:r>
              <a:rPr lang="en-GB" sz="2000"/>
              <a:t>  Cory Doctorow (2023).</a:t>
            </a:r>
          </a:p>
          <a:p>
            <a:pPr>
              <a:lnSpc>
                <a:spcPct val="150000"/>
              </a:lnSpc>
              <a:spcBef>
                <a:spcPts val="600"/>
              </a:spcBef>
              <a:spcAft>
                <a:spcPts val="1200"/>
              </a:spcAft>
            </a:pPr>
            <a:endParaRPr lang="en-GB" sz="2000"/>
          </a:p>
          <a:p>
            <a:pPr>
              <a:lnSpc>
                <a:spcPct val="150000"/>
              </a:lnSpc>
              <a:spcBef>
                <a:spcPts val="600"/>
              </a:spcBef>
              <a:spcAft>
                <a:spcPts val="1200"/>
              </a:spcAft>
            </a:pPr>
            <a:endParaRPr lang="en-GB" sz="2000"/>
          </a:p>
        </p:txBody>
      </p:sp>
      <p:pic>
        <p:nvPicPr>
          <p:cNvPr id="6" name="Picture 5" descr="A cartoon of people standing in line">
            <a:extLst>
              <a:ext uri="{FF2B5EF4-FFF2-40B4-BE49-F238E27FC236}">
                <a16:creationId xmlns:a16="http://schemas.microsoft.com/office/drawing/2014/main" id="{47785235-1DFC-E200-1E86-358423228281}"/>
              </a:ext>
            </a:extLst>
          </p:cNvPr>
          <p:cNvPicPr>
            <a:picLocks noChangeAspect="1"/>
          </p:cNvPicPr>
          <p:nvPr/>
        </p:nvPicPr>
        <p:blipFill>
          <a:blip r:embed="rId2"/>
          <a:stretch>
            <a:fillRect/>
          </a:stretch>
        </p:blipFill>
        <p:spPr>
          <a:xfrm>
            <a:off x="6646606" y="4336026"/>
            <a:ext cx="5299388" cy="2241394"/>
          </a:xfrm>
          <a:prstGeom prst="rect">
            <a:avLst/>
          </a:prstGeom>
        </p:spPr>
      </p:pic>
    </p:spTree>
    <p:extLst>
      <p:ext uri="{BB962C8B-B14F-4D97-AF65-F5344CB8AC3E}">
        <p14:creationId xmlns:p14="http://schemas.microsoft.com/office/powerpoint/2010/main" val="314858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BB73C-2D93-A2BF-4D0C-68624411F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A19D3-8150-FD2A-5750-812BCF8B2F7F}"/>
              </a:ext>
            </a:extLst>
          </p:cNvPr>
          <p:cNvSpPr>
            <a:spLocks noGrp="1"/>
          </p:cNvSpPr>
          <p:nvPr>
            <p:ph type="title"/>
          </p:nvPr>
        </p:nvSpPr>
        <p:spPr>
          <a:xfrm>
            <a:off x="648520" y="0"/>
            <a:ext cx="9207500" cy="1522412"/>
          </a:xfrm>
        </p:spPr>
        <p:txBody>
          <a:bodyPr anchor="b">
            <a:noAutofit/>
          </a:bodyPr>
          <a:lstStyle/>
          <a:p>
            <a:pPr>
              <a:lnSpc>
                <a:spcPct val="100000"/>
              </a:lnSpc>
            </a:pPr>
            <a:r>
              <a:rPr lang="en-GB" sz="3600" b="1"/>
              <a:t>In comparison…</a:t>
            </a:r>
          </a:p>
        </p:txBody>
      </p:sp>
      <p:sp>
        <p:nvSpPr>
          <p:cNvPr id="4" name="TextBox 3">
            <a:extLst>
              <a:ext uri="{FF2B5EF4-FFF2-40B4-BE49-F238E27FC236}">
                <a16:creationId xmlns:a16="http://schemas.microsoft.com/office/drawing/2014/main" id="{40D2E983-842A-39FD-398E-90DCA9AD55FF}"/>
              </a:ext>
            </a:extLst>
          </p:cNvPr>
          <p:cNvSpPr txBox="1"/>
          <p:nvPr/>
        </p:nvSpPr>
        <p:spPr>
          <a:xfrm>
            <a:off x="648520" y="1522412"/>
            <a:ext cx="7413932" cy="5732338"/>
          </a:xfrm>
          <a:prstGeom prst="rect">
            <a:avLst/>
          </a:prstGeom>
          <a:noFill/>
        </p:spPr>
        <p:txBody>
          <a:bodyPr wrap="square">
            <a:spAutoFit/>
          </a:bodyPr>
          <a:lstStyle/>
          <a:p>
            <a:pPr>
              <a:lnSpc>
                <a:spcPct val="150000"/>
              </a:lnSpc>
              <a:spcBef>
                <a:spcPts val="600"/>
              </a:spcBef>
              <a:spcAft>
                <a:spcPts val="1200"/>
              </a:spcAft>
            </a:pPr>
            <a:r>
              <a:rPr lang="en-GB" sz="2400"/>
              <a:t>Physical structures are deeply rooted in cultural identity, built with durable materials, and adapted to changing needs tend to persist for centuries. In contrast, online spaces are ephemeral, relying on trends, user engagement, and technological infrastructure, making them far easier to "knock down" or abandon. The difference lies in their tangibility, symbolic importance, and societal investment.</a:t>
            </a:r>
            <a:endParaRPr lang="en-GB" sz="2000"/>
          </a:p>
          <a:p>
            <a:pPr>
              <a:lnSpc>
                <a:spcPct val="150000"/>
              </a:lnSpc>
              <a:spcBef>
                <a:spcPts val="600"/>
              </a:spcBef>
              <a:spcAft>
                <a:spcPts val="1200"/>
              </a:spcAft>
            </a:pPr>
            <a:endParaRPr lang="en-GB" sz="2000"/>
          </a:p>
        </p:txBody>
      </p:sp>
      <p:pic>
        <p:nvPicPr>
          <p:cNvPr id="7" name="Picture 6">
            <a:extLst>
              <a:ext uri="{FF2B5EF4-FFF2-40B4-BE49-F238E27FC236}">
                <a16:creationId xmlns:a16="http://schemas.microsoft.com/office/drawing/2014/main" id="{22DBA8C9-5E82-7C98-04E1-6E8C6627AEB0}"/>
              </a:ext>
            </a:extLst>
          </p:cNvPr>
          <p:cNvPicPr>
            <a:picLocks noChangeAspect="1"/>
          </p:cNvPicPr>
          <p:nvPr/>
        </p:nvPicPr>
        <p:blipFill>
          <a:blip r:embed="rId2"/>
          <a:srcRect t="4082" b="1020"/>
          <a:stretch/>
        </p:blipFill>
        <p:spPr>
          <a:xfrm>
            <a:off x="7938053" y="2464903"/>
            <a:ext cx="3605428" cy="3697357"/>
          </a:xfrm>
          <a:prstGeom prst="rect">
            <a:avLst/>
          </a:prstGeom>
        </p:spPr>
      </p:pic>
    </p:spTree>
    <p:extLst>
      <p:ext uri="{BB962C8B-B14F-4D97-AF65-F5344CB8AC3E}">
        <p14:creationId xmlns:p14="http://schemas.microsoft.com/office/powerpoint/2010/main" val="221669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7188B-6CE1-E9B0-98DF-D856D7A0D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646EA-F5A6-DB56-0FAF-1824E9B0B44C}"/>
              </a:ext>
            </a:extLst>
          </p:cNvPr>
          <p:cNvSpPr>
            <a:spLocks noGrp="1"/>
          </p:cNvSpPr>
          <p:nvPr>
            <p:ph type="title"/>
          </p:nvPr>
        </p:nvSpPr>
        <p:spPr>
          <a:xfrm>
            <a:off x="612468" y="1949233"/>
            <a:ext cx="7940212" cy="2069702"/>
          </a:xfrm>
        </p:spPr>
        <p:txBody>
          <a:bodyPr anchor="b">
            <a:noAutofit/>
          </a:bodyPr>
          <a:lstStyle/>
          <a:p>
            <a:pPr>
              <a:lnSpc>
                <a:spcPct val="140000"/>
              </a:lnSpc>
            </a:pPr>
            <a:r>
              <a:rPr lang="en-GB" sz="3600" b="1">
                <a:latin typeface="+mj-lt"/>
              </a:rPr>
              <a:t>Xodus from X (formerly Twitter) </a:t>
            </a:r>
            <a:br>
              <a:rPr lang="en-GB" sz="3600" b="1">
                <a:latin typeface="+mj-lt"/>
              </a:rPr>
            </a:br>
            <a:br>
              <a:rPr lang="en-GB" sz="3600" b="1">
                <a:latin typeface="+mj-lt"/>
              </a:rPr>
            </a:br>
            <a:r>
              <a:rPr lang="en-GB" sz="2800" err="1">
                <a:latin typeface="+mj-lt"/>
              </a:rPr>
              <a:t>LTHE</a:t>
            </a:r>
            <a:r>
              <a:rPr lang="en-GB" sz="2800">
                <a:latin typeface="+mj-lt"/>
              </a:rPr>
              <a:t>: a case study in managing community space transition seamlessly.  </a:t>
            </a:r>
          </a:p>
        </p:txBody>
      </p:sp>
      <p:sp>
        <p:nvSpPr>
          <p:cNvPr id="13" name="TextBox 12">
            <a:extLst>
              <a:ext uri="{FF2B5EF4-FFF2-40B4-BE49-F238E27FC236}">
                <a16:creationId xmlns:a16="http://schemas.microsoft.com/office/drawing/2014/main" id="{02888349-8027-7622-5E8F-DD51B0BF6351}"/>
              </a:ext>
            </a:extLst>
          </p:cNvPr>
          <p:cNvSpPr txBox="1"/>
          <p:nvPr/>
        </p:nvSpPr>
        <p:spPr>
          <a:xfrm>
            <a:off x="444500" y="5903399"/>
            <a:ext cx="6096000" cy="584775"/>
          </a:xfrm>
          <a:prstGeom prst="rect">
            <a:avLst/>
          </a:prstGeom>
          <a:noFill/>
        </p:spPr>
        <p:txBody>
          <a:bodyPr wrap="square">
            <a:spAutoFit/>
          </a:bodyPr>
          <a:lstStyle/>
          <a:p>
            <a:r>
              <a:rPr lang="en-GB" sz="1600">
                <a:latin typeface="+mj-lt"/>
              </a:rPr>
              <a:t>User Migration across Multiple Social Media Platforms </a:t>
            </a:r>
            <a:r>
              <a:rPr lang="nb-NO" sz="1600">
                <a:latin typeface="+mj-lt"/>
              </a:rPr>
              <a:t>Jeong, Nirmal, Jha, Tang, Bernard &amp; Liu (2024)</a:t>
            </a:r>
            <a:endParaRPr lang="en-GB" sz="1600">
              <a:latin typeface="+mj-lt"/>
            </a:endParaRPr>
          </a:p>
        </p:txBody>
      </p:sp>
      <p:pic>
        <p:nvPicPr>
          <p:cNvPr id="6" name="Picture 5">
            <a:extLst>
              <a:ext uri="{FF2B5EF4-FFF2-40B4-BE49-F238E27FC236}">
                <a16:creationId xmlns:a16="http://schemas.microsoft.com/office/drawing/2014/main" id="{ECFC09ED-D66F-2EA4-37B9-BEE22C742CD1}"/>
              </a:ext>
            </a:extLst>
          </p:cNvPr>
          <p:cNvPicPr>
            <a:picLocks noChangeAspect="1"/>
          </p:cNvPicPr>
          <p:nvPr/>
        </p:nvPicPr>
        <p:blipFill>
          <a:blip r:embed="rId2"/>
          <a:stretch>
            <a:fillRect/>
          </a:stretch>
        </p:blipFill>
        <p:spPr>
          <a:xfrm>
            <a:off x="7919185" y="2093495"/>
            <a:ext cx="4012085" cy="4513705"/>
          </a:xfrm>
          <a:prstGeom prst="rect">
            <a:avLst/>
          </a:prstGeom>
        </p:spPr>
      </p:pic>
    </p:spTree>
    <p:extLst>
      <p:ext uri="{BB962C8B-B14F-4D97-AF65-F5344CB8AC3E}">
        <p14:creationId xmlns:p14="http://schemas.microsoft.com/office/powerpoint/2010/main" val="1734395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BFBD-C660-AF29-E522-710073BFB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43B79-35F4-C2B4-9313-69424FDCA914}"/>
              </a:ext>
            </a:extLst>
          </p:cNvPr>
          <p:cNvSpPr>
            <a:spLocks noGrp="1"/>
          </p:cNvSpPr>
          <p:nvPr>
            <p:ph type="title"/>
          </p:nvPr>
        </p:nvSpPr>
        <p:spPr>
          <a:xfrm>
            <a:off x="424448" y="-155395"/>
            <a:ext cx="9207500" cy="1522412"/>
          </a:xfrm>
        </p:spPr>
        <p:txBody>
          <a:bodyPr anchor="b">
            <a:noAutofit/>
          </a:bodyPr>
          <a:lstStyle/>
          <a:p>
            <a:pPr>
              <a:lnSpc>
                <a:spcPct val="100000"/>
              </a:lnSpc>
            </a:pPr>
            <a:r>
              <a:rPr lang="en-GB" sz="3600" b="1"/>
              <a:t>Fracturing of digital scholarship…</a:t>
            </a:r>
          </a:p>
        </p:txBody>
      </p:sp>
      <p:pic>
        <p:nvPicPr>
          <p:cNvPr id="10" name="Picture 9">
            <a:extLst>
              <a:ext uri="{FF2B5EF4-FFF2-40B4-BE49-F238E27FC236}">
                <a16:creationId xmlns:a16="http://schemas.microsoft.com/office/drawing/2014/main" id="{D3760219-57C1-286B-C47D-CF9A1E7EA280}"/>
              </a:ext>
            </a:extLst>
          </p:cNvPr>
          <p:cNvPicPr>
            <a:picLocks noChangeAspect="1"/>
          </p:cNvPicPr>
          <p:nvPr/>
        </p:nvPicPr>
        <p:blipFill>
          <a:blip r:embed="rId2"/>
          <a:stretch>
            <a:fillRect/>
          </a:stretch>
        </p:blipFill>
        <p:spPr>
          <a:xfrm>
            <a:off x="8398042" y="2029929"/>
            <a:ext cx="3594074" cy="4602879"/>
          </a:xfrm>
          <a:prstGeom prst="rect">
            <a:avLst/>
          </a:prstGeom>
        </p:spPr>
      </p:pic>
      <p:sp>
        <p:nvSpPr>
          <p:cNvPr id="12" name="Rectangle 1">
            <a:extLst>
              <a:ext uri="{FF2B5EF4-FFF2-40B4-BE49-F238E27FC236}">
                <a16:creationId xmlns:a16="http://schemas.microsoft.com/office/drawing/2014/main" id="{FA976F05-52FA-D672-61C9-FFBDD5261473}"/>
              </a:ext>
            </a:extLst>
          </p:cNvPr>
          <p:cNvSpPr>
            <a:spLocks noChangeArrowheads="1"/>
          </p:cNvSpPr>
          <p:nvPr/>
        </p:nvSpPr>
        <p:spPr bwMode="auto">
          <a:xfrm>
            <a:off x="424448" y="431111"/>
            <a:ext cx="1265241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IF you’d asked me in 2009 what the future would be in academia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for a messaging/micro-blogging system limited to 140 characters,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I’d have said – zilch. Yet Twitter + blogs and many other social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media have transformed science and academic practice in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interim. Mark Carrigan gives the first book-length and in-depth advice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on the many ways in which scientists and academics are developing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new paradigms of collective thought, writing and scholarly practice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using social media. If you’re still hesitating, get involved by starting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Patrick Dunleavy</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Professor of Political Science and Public Policy,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London School of Economics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solidFill>
                <a:srgbClr val="9454C3"/>
              </a:solidFill>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solidFill>
                <a:srgbClr val="9454C3"/>
              </a:solidFill>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solidFill>
                <a:srgbClr val="9454C3"/>
              </a:solidFill>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9454C3"/>
              </a:solidFill>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https://soundcloud.com/eetheducationesearcher/academics-use-of-social-media-and-generative-ai-mark-carrigan</a:t>
            </a:r>
            <a:r>
              <a:rPr kumimoji="0" lang="en-US" altLang="en-US" sz="1600" b="1" i="0" u="none" strike="noStrike" cap="none" normalizeH="0" baseline="0">
                <a:ln>
                  <a:noFill/>
                </a:ln>
                <a:effectLst/>
                <a:latin typeface="Arial" panose="020B0604020202020204" pitchFamily="34" charset="0"/>
              </a:rPr>
              <a:t> </a:t>
            </a:r>
          </a:p>
        </p:txBody>
      </p:sp>
    </p:spTree>
    <p:extLst>
      <p:ext uri="{BB962C8B-B14F-4D97-AF65-F5344CB8AC3E}">
        <p14:creationId xmlns:p14="http://schemas.microsoft.com/office/powerpoint/2010/main" val="2036790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A2C6C-7EEA-3931-138F-6A823A0762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71365F-BC2D-A955-91D2-C74096AFB3D5}"/>
              </a:ext>
            </a:extLst>
          </p:cNvPr>
          <p:cNvPicPr>
            <a:picLocks noChangeAspect="1"/>
          </p:cNvPicPr>
          <p:nvPr/>
        </p:nvPicPr>
        <p:blipFill>
          <a:blip r:embed="rId2"/>
          <a:stretch>
            <a:fillRect/>
          </a:stretch>
        </p:blipFill>
        <p:spPr>
          <a:xfrm>
            <a:off x="461039" y="1057275"/>
            <a:ext cx="3286125" cy="4743450"/>
          </a:xfrm>
          <a:prstGeom prst="rect">
            <a:avLst/>
          </a:prstGeom>
        </p:spPr>
      </p:pic>
      <p:sp>
        <p:nvSpPr>
          <p:cNvPr id="7" name="TextBox 6">
            <a:extLst>
              <a:ext uri="{FF2B5EF4-FFF2-40B4-BE49-F238E27FC236}">
                <a16:creationId xmlns:a16="http://schemas.microsoft.com/office/drawing/2014/main" id="{F2B26545-34C8-BE96-F4B8-427588C68F41}"/>
              </a:ext>
            </a:extLst>
          </p:cNvPr>
          <p:cNvSpPr txBox="1"/>
          <p:nvPr/>
        </p:nvSpPr>
        <p:spPr>
          <a:xfrm>
            <a:off x="4168878" y="1303081"/>
            <a:ext cx="6096000" cy="4801314"/>
          </a:xfrm>
          <a:prstGeom prst="rect">
            <a:avLst/>
          </a:prstGeom>
          <a:noFill/>
        </p:spPr>
        <p:txBody>
          <a:bodyPr wrap="square">
            <a:spAutoFit/>
          </a:bodyPr>
          <a:lstStyle/>
          <a:p>
            <a:r>
              <a:rPr lang="en-GB" b="1"/>
              <a:t>Using social media has been shown to be effective in reducing the isolation </a:t>
            </a:r>
            <a:r>
              <a:rPr lang="en-GB"/>
              <a:t>which students can experience when they first enter Higher Education. This isolation is not just experienced by first year undergraduates but also by PhD students as Thackray and Turner reflect on in their respective chapters. </a:t>
            </a:r>
            <a:r>
              <a:rPr lang="en-GB" b="1"/>
              <a:t>The potentials of social media to connect individuals and forge communities of learning </a:t>
            </a:r>
            <a:r>
              <a:rPr lang="en-GB"/>
              <a:t>is clear in the accounts of their involvement in debates, forums, and discussions about the progress they are making as well as in the works discussed by Singh Cooner and Taylor. The survey findings discussed in Westwood, Taylor, and McKendrick also demonstrate </a:t>
            </a:r>
            <a:r>
              <a:rPr lang="en-GB" b="1"/>
              <a:t>that connecting with peers and likeminded individuals would motivate social work students to continue to use social media tools in their studies to support more traditional learning strategies.</a:t>
            </a:r>
          </a:p>
          <a:p>
            <a:endParaRPr lang="en-GB" b="1"/>
          </a:p>
        </p:txBody>
      </p:sp>
    </p:spTree>
    <p:extLst>
      <p:ext uri="{BB962C8B-B14F-4D97-AF65-F5344CB8AC3E}">
        <p14:creationId xmlns:p14="http://schemas.microsoft.com/office/powerpoint/2010/main" val="3386276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E9E3-D951-4410-A0B7-48FB87AAB58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66905D-0526-9F84-6F24-E2DA8CC96EB7}"/>
              </a:ext>
            </a:extLst>
          </p:cNvPr>
          <p:cNvPicPr>
            <a:picLocks noChangeAspect="1"/>
          </p:cNvPicPr>
          <p:nvPr/>
        </p:nvPicPr>
        <p:blipFill>
          <a:blip r:embed="rId2"/>
          <a:stretch>
            <a:fillRect/>
          </a:stretch>
        </p:blipFill>
        <p:spPr>
          <a:xfrm>
            <a:off x="368159" y="351503"/>
            <a:ext cx="5934318" cy="6154993"/>
          </a:xfrm>
          <a:prstGeom prst="rect">
            <a:avLst/>
          </a:prstGeom>
        </p:spPr>
      </p:pic>
      <p:sp>
        <p:nvSpPr>
          <p:cNvPr id="9" name="TextBox 8">
            <a:extLst>
              <a:ext uri="{FF2B5EF4-FFF2-40B4-BE49-F238E27FC236}">
                <a16:creationId xmlns:a16="http://schemas.microsoft.com/office/drawing/2014/main" id="{2B192433-2C01-5FA6-857A-6797C9A9934D}"/>
              </a:ext>
            </a:extLst>
          </p:cNvPr>
          <p:cNvSpPr txBox="1"/>
          <p:nvPr/>
        </p:nvSpPr>
        <p:spPr>
          <a:xfrm>
            <a:off x="6626942" y="2013521"/>
            <a:ext cx="4778478" cy="3970318"/>
          </a:xfrm>
          <a:prstGeom prst="rect">
            <a:avLst/>
          </a:prstGeom>
          <a:noFill/>
        </p:spPr>
        <p:txBody>
          <a:bodyPr wrap="square">
            <a:spAutoFit/>
          </a:bodyPr>
          <a:lstStyle/>
          <a:p>
            <a:pPr>
              <a:lnSpc>
                <a:spcPct val="150000"/>
              </a:lnSpc>
            </a:pPr>
            <a:r>
              <a:rPr lang="en-GB" i="1"/>
              <a:t>“Social media’s greatest achievement has been its connectivity, the ability to share and respond to conversations, ideas and observations instantly and, in so doing, foster online communities of like-minded people. Twitter in particular has demonstrated this capacity to engage and educate – in surprising and unexpected ways”</a:t>
            </a:r>
          </a:p>
          <a:p>
            <a:endParaRPr lang="en-GB"/>
          </a:p>
          <a:p>
            <a:r>
              <a:rPr lang="en-GB"/>
              <a:t>Lyn Romeo, Chief Social Worker, DHSC.</a:t>
            </a:r>
          </a:p>
        </p:txBody>
      </p:sp>
    </p:spTree>
    <p:extLst>
      <p:ext uri="{BB962C8B-B14F-4D97-AF65-F5344CB8AC3E}">
        <p14:creationId xmlns:p14="http://schemas.microsoft.com/office/powerpoint/2010/main" val="143279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CD42C-252D-54CE-633C-6AAA9FABA23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FD24BD6-B8DB-2A31-A07B-5429A31345AA}"/>
              </a:ext>
            </a:extLst>
          </p:cNvPr>
          <p:cNvPicPr>
            <a:picLocks noChangeAspect="1"/>
          </p:cNvPicPr>
          <p:nvPr/>
        </p:nvPicPr>
        <p:blipFill>
          <a:blip r:embed="rId2"/>
          <a:stretch>
            <a:fillRect/>
          </a:stretch>
        </p:blipFill>
        <p:spPr>
          <a:xfrm>
            <a:off x="733424" y="508001"/>
            <a:ext cx="6267144" cy="5880100"/>
          </a:xfrm>
          <a:prstGeom prst="rect">
            <a:avLst/>
          </a:prstGeom>
        </p:spPr>
      </p:pic>
      <p:pic>
        <p:nvPicPr>
          <p:cNvPr id="8" name="Picture 7" descr="A cartoon of a person at a desk&#10;&#10;Description automatically generated">
            <a:extLst>
              <a:ext uri="{FF2B5EF4-FFF2-40B4-BE49-F238E27FC236}">
                <a16:creationId xmlns:a16="http://schemas.microsoft.com/office/drawing/2014/main" id="{DCC24A3D-8701-3203-FD1C-D3B1F48310F5}"/>
              </a:ext>
            </a:extLst>
          </p:cNvPr>
          <p:cNvPicPr>
            <a:picLocks noChangeAspect="1"/>
          </p:cNvPicPr>
          <p:nvPr/>
        </p:nvPicPr>
        <p:blipFill>
          <a:blip r:embed="rId3"/>
          <a:stretch>
            <a:fillRect/>
          </a:stretch>
        </p:blipFill>
        <p:spPr>
          <a:xfrm>
            <a:off x="7569771" y="2570850"/>
            <a:ext cx="3888805" cy="3817251"/>
          </a:xfrm>
          <a:prstGeom prst="rect">
            <a:avLst/>
          </a:prstGeom>
        </p:spPr>
      </p:pic>
    </p:spTree>
    <p:extLst>
      <p:ext uri="{BB962C8B-B14F-4D97-AF65-F5344CB8AC3E}">
        <p14:creationId xmlns:p14="http://schemas.microsoft.com/office/powerpoint/2010/main" val="218686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9AE2-B64D-1F5F-9791-6C658F15E09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B89BDBE4-6AA9-C7E1-B664-94E5FB24F217}"/>
              </a:ext>
            </a:extLst>
          </p:cNvPr>
          <p:cNvSpPr>
            <a:spLocks noGrp="1"/>
          </p:cNvSpPr>
          <p:nvPr>
            <p:ph type="title"/>
          </p:nvPr>
        </p:nvSpPr>
        <p:spPr>
          <a:xfrm>
            <a:off x="519544" y="443164"/>
            <a:ext cx="10866211" cy="640080"/>
          </a:xfrm>
        </p:spPr>
        <p:txBody>
          <a:bodyPr/>
          <a:lstStyle/>
          <a:p>
            <a:r>
              <a:rPr lang="en-GB" sz="3600" b="1">
                <a:latin typeface="+mj-lt"/>
              </a:rPr>
              <a:t>Postdigital</a:t>
            </a:r>
            <a:endParaRPr lang="en-US" sz="3600">
              <a:latin typeface="+mj-lt"/>
            </a:endParaRPr>
          </a:p>
        </p:txBody>
      </p:sp>
      <p:pic>
        <p:nvPicPr>
          <p:cNvPr id="8" name="Picture 7">
            <a:extLst>
              <a:ext uri="{FF2B5EF4-FFF2-40B4-BE49-F238E27FC236}">
                <a16:creationId xmlns:a16="http://schemas.microsoft.com/office/drawing/2014/main" id="{EB959FD9-60B7-C24A-04C1-D52C1F4ECA79}"/>
              </a:ext>
            </a:extLst>
          </p:cNvPr>
          <p:cNvPicPr>
            <a:picLocks noChangeAspect="1"/>
          </p:cNvPicPr>
          <p:nvPr/>
        </p:nvPicPr>
        <p:blipFill>
          <a:blip r:embed="rId2"/>
          <a:srcRect/>
          <a:stretch/>
        </p:blipFill>
        <p:spPr>
          <a:xfrm>
            <a:off x="1006041" y="1720267"/>
            <a:ext cx="7409090" cy="4825457"/>
          </a:xfrm>
          <a:prstGeom prst="rect">
            <a:avLst/>
          </a:prstGeom>
        </p:spPr>
      </p:pic>
    </p:spTree>
    <p:extLst>
      <p:ext uri="{BB962C8B-B14F-4D97-AF65-F5344CB8AC3E}">
        <p14:creationId xmlns:p14="http://schemas.microsoft.com/office/powerpoint/2010/main" val="1625099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FD71-DF46-F313-9AB4-59E6B23DC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83195-6CA0-9857-1E0D-65586AA8F421}"/>
              </a:ext>
            </a:extLst>
          </p:cNvPr>
          <p:cNvSpPr>
            <a:spLocks noGrp="1"/>
          </p:cNvSpPr>
          <p:nvPr>
            <p:ph type="title"/>
          </p:nvPr>
        </p:nvSpPr>
        <p:spPr>
          <a:xfrm>
            <a:off x="698864" y="3792393"/>
            <a:ext cx="7940212" cy="2069702"/>
          </a:xfrm>
        </p:spPr>
        <p:txBody>
          <a:bodyPr anchor="b">
            <a:noAutofit/>
          </a:bodyPr>
          <a:lstStyle/>
          <a:p>
            <a:pPr>
              <a:lnSpc>
                <a:spcPct val="140000"/>
              </a:lnSpc>
            </a:pPr>
            <a:r>
              <a:rPr lang="en-GB" sz="2800" i="1">
                <a:latin typeface="+mj-lt"/>
              </a:rPr>
              <a:t>“Postdigital is a paradigm that (as with post-humanism) does not aim to describe a life after digital, but rather, attempts to describe the present-day opportunity to explore the consequences of the digital and of the </a:t>
            </a:r>
            <a:br>
              <a:rPr lang="en-GB" sz="2800" i="1">
                <a:latin typeface="+mj-lt"/>
              </a:rPr>
            </a:br>
            <a:r>
              <a:rPr lang="en-GB" sz="2800" i="1">
                <a:latin typeface="+mj-lt"/>
              </a:rPr>
              <a:t>computer age.”</a:t>
            </a:r>
            <a:br>
              <a:rPr lang="en-GB" sz="2800">
                <a:latin typeface="+mj-lt"/>
              </a:rPr>
            </a:br>
            <a:br>
              <a:rPr lang="en-GB" sz="2800">
                <a:latin typeface="+mj-lt"/>
              </a:rPr>
            </a:br>
            <a:r>
              <a:rPr lang="en-GB" sz="2000">
                <a:latin typeface="+mj-lt"/>
              </a:rPr>
              <a:t>Giorgio Agamben (2002).</a:t>
            </a:r>
          </a:p>
        </p:txBody>
      </p:sp>
      <p:pic>
        <p:nvPicPr>
          <p:cNvPr id="5" name="Picture 4" descr="Cartoon of a cartoon of a person on the phone and a computer&#10;&#10;Description automatically generated">
            <a:extLst>
              <a:ext uri="{FF2B5EF4-FFF2-40B4-BE49-F238E27FC236}">
                <a16:creationId xmlns:a16="http://schemas.microsoft.com/office/drawing/2014/main" id="{CE5361EC-1692-9ABD-6095-DE6B8FE59B9C}"/>
              </a:ext>
            </a:extLst>
          </p:cNvPr>
          <p:cNvPicPr>
            <a:picLocks noChangeAspect="1"/>
          </p:cNvPicPr>
          <p:nvPr/>
        </p:nvPicPr>
        <p:blipFill>
          <a:blip r:embed="rId2"/>
          <a:stretch>
            <a:fillRect/>
          </a:stretch>
        </p:blipFill>
        <p:spPr>
          <a:xfrm>
            <a:off x="8259417" y="2968487"/>
            <a:ext cx="3675270" cy="3675270"/>
          </a:xfrm>
          <a:prstGeom prst="rect">
            <a:avLst/>
          </a:prstGeom>
        </p:spPr>
      </p:pic>
    </p:spTree>
    <p:extLst>
      <p:ext uri="{BB962C8B-B14F-4D97-AF65-F5344CB8AC3E}">
        <p14:creationId xmlns:p14="http://schemas.microsoft.com/office/powerpoint/2010/main" val="185648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website">
            <a:extLst>
              <a:ext uri="{FF2B5EF4-FFF2-40B4-BE49-F238E27FC236}">
                <a16:creationId xmlns:a16="http://schemas.microsoft.com/office/drawing/2014/main" id="{C0E82283-5D5F-B903-F51C-C7E51E7C1B6B}"/>
              </a:ext>
            </a:extLst>
          </p:cNvPr>
          <p:cNvPicPr>
            <a:picLocks noGrp="1" noChangeAspect="1"/>
          </p:cNvPicPr>
          <p:nvPr>
            <p:ph sz="quarter" idx="4294967295"/>
          </p:nvPr>
        </p:nvPicPr>
        <p:blipFill>
          <a:blip r:embed="rId2"/>
          <a:stretch>
            <a:fillRect/>
          </a:stretch>
        </p:blipFill>
        <p:spPr>
          <a:xfrm>
            <a:off x="2044700" y="1644650"/>
            <a:ext cx="3436938" cy="2417763"/>
          </a:xfrm>
        </p:spPr>
      </p:pic>
      <p:pic>
        <p:nvPicPr>
          <p:cNvPr id="17" name="Picture 16" descr="Graphical user interface, text&#10;&#10;Description automatically generated">
            <a:extLst>
              <a:ext uri="{FF2B5EF4-FFF2-40B4-BE49-F238E27FC236}">
                <a16:creationId xmlns:a16="http://schemas.microsoft.com/office/drawing/2014/main" id="{83FB1BF1-DF58-3705-79C9-54D8E343867A}"/>
              </a:ext>
            </a:extLst>
          </p:cNvPr>
          <p:cNvPicPr>
            <a:picLocks noChangeAspect="1"/>
          </p:cNvPicPr>
          <p:nvPr/>
        </p:nvPicPr>
        <p:blipFill>
          <a:blip r:embed="rId3"/>
          <a:stretch>
            <a:fillRect/>
          </a:stretch>
        </p:blipFill>
        <p:spPr>
          <a:xfrm>
            <a:off x="5541963" y="1587500"/>
            <a:ext cx="4530725" cy="2417763"/>
          </a:xfrm>
          <a:prstGeom prst="rect">
            <a:avLst/>
          </a:prstGeom>
        </p:spPr>
      </p:pic>
      <p:pic>
        <p:nvPicPr>
          <p:cNvPr id="15" name="Picture 14" descr="Graphical user interface, application, Teams&#10;&#10;Description automatically generated">
            <a:extLst>
              <a:ext uri="{FF2B5EF4-FFF2-40B4-BE49-F238E27FC236}">
                <a16:creationId xmlns:a16="http://schemas.microsoft.com/office/drawing/2014/main" id="{4FD9EED2-244E-9B51-822B-D37D8144EC8F}"/>
              </a:ext>
            </a:extLst>
          </p:cNvPr>
          <p:cNvPicPr>
            <a:picLocks noChangeAspect="1"/>
          </p:cNvPicPr>
          <p:nvPr/>
        </p:nvPicPr>
        <p:blipFill>
          <a:blip r:embed="rId4"/>
          <a:stretch>
            <a:fillRect/>
          </a:stretch>
        </p:blipFill>
        <p:spPr>
          <a:xfrm>
            <a:off x="2044700" y="4062413"/>
            <a:ext cx="3117850" cy="2360613"/>
          </a:xfrm>
          <a:prstGeom prst="rect">
            <a:avLst/>
          </a:prstGeom>
        </p:spPr>
      </p:pic>
      <p:pic>
        <p:nvPicPr>
          <p:cNvPr id="20" name="Picture 19" descr="A computer on a desk&#10;&#10;Description automatically generated with medium confidence">
            <a:extLst>
              <a:ext uri="{FF2B5EF4-FFF2-40B4-BE49-F238E27FC236}">
                <a16:creationId xmlns:a16="http://schemas.microsoft.com/office/drawing/2014/main" id="{539BA028-1522-6DF6-AD91-A690A1C1DF3E}"/>
              </a:ext>
            </a:extLst>
          </p:cNvPr>
          <p:cNvPicPr>
            <a:picLocks noChangeAspect="1"/>
          </p:cNvPicPr>
          <p:nvPr/>
        </p:nvPicPr>
        <p:blipFill>
          <a:blip r:embed="rId5"/>
          <a:stretch>
            <a:fillRect/>
          </a:stretch>
        </p:blipFill>
        <p:spPr>
          <a:xfrm>
            <a:off x="5222875" y="4062413"/>
            <a:ext cx="1927225" cy="2360613"/>
          </a:xfrm>
          <a:prstGeom prst="rect">
            <a:avLst/>
          </a:prstGeom>
        </p:spPr>
      </p:pic>
      <p:pic>
        <p:nvPicPr>
          <p:cNvPr id="22" name="Picture 21" descr="Graphical user interface, website&#10;&#10;Description automatically generated">
            <a:extLst>
              <a:ext uri="{FF2B5EF4-FFF2-40B4-BE49-F238E27FC236}">
                <a16:creationId xmlns:a16="http://schemas.microsoft.com/office/drawing/2014/main" id="{0393FE8C-9878-F72B-2D41-32B9FED80128}"/>
              </a:ext>
            </a:extLst>
          </p:cNvPr>
          <p:cNvPicPr>
            <a:picLocks noChangeAspect="1"/>
          </p:cNvPicPr>
          <p:nvPr/>
        </p:nvPicPr>
        <p:blipFill>
          <a:blip r:embed="rId6"/>
          <a:stretch>
            <a:fillRect/>
          </a:stretch>
        </p:blipFill>
        <p:spPr>
          <a:xfrm>
            <a:off x="7208838" y="4062413"/>
            <a:ext cx="2862263" cy="2360613"/>
          </a:xfrm>
          <a:prstGeom prst="rect">
            <a:avLst/>
          </a:prstGeom>
        </p:spPr>
      </p:pic>
      <p:sp>
        <p:nvSpPr>
          <p:cNvPr id="2" name="Title 1">
            <a:extLst>
              <a:ext uri="{FF2B5EF4-FFF2-40B4-BE49-F238E27FC236}">
                <a16:creationId xmlns:a16="http://schemas.microsoft.com/office/drawing/2014/main" id="{BD7AF7B1-C550-4210-9DC3-073BF73C3B58}"/>
              </a:ext>
            </a:extLst>
          </p:cNvPr>
          <p:cNvSpPr>
            <a:spLocks noGrp="1"/>
          </p:cNvSpPr>
          <p:nvPr>
            <p:ph type="title"/>
          </p:nvPr>
        </p:nvSpPr>
        <p:spPr>
          <a:xfrm>
            <a:off x="1179443" y="455295"/>
            <a:ext cx="9691757" cy="640080"/>
          </a:xfrm>
        </p:spPr>
        <p:txBody>
          <a:bodyPr anchor="b">
            <a:normAutofit fontScale="90000"/>
          </a:bodyPr>
          <a:lstStyle/>
          <a:p>
            <a:pPr algn="ctr">
              <a:lnSpc>
                <a:spcPct val="90000"/>
              </a:lnSpc>
            </a:pPr>
            <a:r>
              <a:rPr lang="en-GB" sz="2500" b="1" kern="1200">
                <a:latin typeface="Heebo" pitchFamily="2" charset="-79"/>
              </a:rPr>
              <a:t>Social work and technologies: a long troubled and troubling relationship</a:t>
            </a:r>
            <a:endParaRPr lang="en-GB" sz="2500" b="1">
              <a:latin typeface="Heebo" pitchFamily="2" charset="-79"/>
            </a:endParaRPr>
          </a:p>
        </p:txBody>
      </p:sp>
    </p:spTree>
    <p:extLst>
      <p:ext uri="{BB962C8B-B14F-4D97-AF65-F5344CB8AC3E}">
        <p14:creationId xmlns:p14="http://schemas.microsoft.com/office/powerpoint/2010/main" val="3758699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7E949-02E3-776D-FEC5-B5F442277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71F44-2DC6-FE78-5275-82072A9EAB22}"/>
              </a:ext>
            </a:extLst>
          </p:cNvPr>
          <p:cNvSpPr>
            <a:spLocks noGrp="1"/>
          </p:cNvSpPr>
          <p:nvPr>
            <p:ph type="title"/>
          </p:nvPr>
        </p:nvSpPr>
        <p:spPr>
          <a:xfrm>
            <a:off x="748025" y="5090251"/>
            <a:ext cx="9359536" cy="2069702"/>
          </a:xfrm>
        </p:spPr>
        <p:txBody>
          <a:bodyPr anchor="b">
            <a:noAutofit/>
          </a:bodyPr>
          <a:lstStyle/>
          <a:p>
            <a:pPr>
              <a:spcBef>
                <a:spcPts val="600"/>
              </a:spcBef>
              <a:spcAft>
                <a:spcPts val="600"/>
              </a:spcAft>
            </a:pPr>
            <a:br>
              <a:rPr lang="en-GB" sz="2800">
                <a:latin typeface="+mj-lt"/>
              </a:rPr>
            </a:br>
            <a:r>
              <a:rPr lang="en-GB" sz="2800" i="1">
                <a:latin typeface="+mj-lt"/>
              </a:rPr>
              <a:t>“There is, therefore, an additional and valuable meaning we might attached the to the ‘post’ of the </a:t>
            </a:r>
            <a:r>
              <a:rPr lang="en-GB" sz="2800" i="1" err="1">
                <a:latin typeface="+mj-lt"/>
              </a:rPr>
              <a:t>postdigital</a:t>
            </a:r>
            <a:r>
              <a:rPr lang="en-GB" sz="2800" i="1">
                <a:latin typeface="+mj-lt"/>
              </a:rPr>
              <a:t> here: a ‘holding-to-account’ of the digital that seeks to look beyond the promises of instrumental efficiencies, not to call for their end, but rather to establish a critical understanding of the very real influence of these technologies as they increasingly pervade social life.”</a:t>
            </a:r>
            <a:br>
              <a:rPr lang="en-GB" sz="2800" i="1">
                <a:latin typeface="+mj-lt"/>
              </a:rPr>
            </a:br>
            <a:br>
              <a:rPr lang="en-GB" sz="2800" i="1">
                <a:latin typeface="+mj-lt"/>
              </a:rPr>
            </a:br>
            <a:r>
              <a:rPr lang="en-GB" sz="1800"/>
              <a:t>Jandrić, P., Knox, J., </a:t>
            </a:r>
            <a:r>
              <a:rPr lang="en-GB" sz="1800" err="1"/>
              <a:t>Besley</a:t>
            </a:r>
            <a:r>
              <a:rPr lang="en-GB" sz="1800"/>
              <a:t>, T., Ryberg, T., </a:t>
            </a:r>
            <a:r>
              <a:rPr lang="en-GB" sz="1800" err="1"/>
              <a:t>Suoranta</a:t>
            </a:r>
            <a:r>
              <a:rPr lang="en-GB" sz="1800"/>
              <a:t>, J., &amp; Hayes, S. (2018). Postdigital science and education. </a:t>
            </a:r>
            <a:r>
              <a:rPr lang="en-GB" sz="1800" i="1"/>
              <a:t>Educational philosophy and theory</a:t>
            </a:r>
            <a:r>
              <a:rPr lang="en-GB" sz="1800"/>
              <a:t>, </a:t>
            </a:r>
            <a:r>
              <a:rPr lang="en-GB" sz="1800" i="1"/>
              <a:t>50</a:t>
            </a:r>
            <a:r>
              <a:rPr lang="en-GB" sz="1800"/>
              <a:t>(10), 893-899.</a:t>
            </a:r>
            <a:br>
              <a:rPr lang="en-GB" sz="2800">
                <a:latin typeface="+mj-lt"/>
              </a:rPr>
            </a:br>
            <a:endParaRPr lang="en-GB" sz="2800">
              <a:latin typeface="+mj-lt"/>
            </a:endParaRPr>
          </a:p>
        </p:txBody>
      </p:sp>
    </p:spTree>
    <p:extLst>
      <p:ext uri="{BB962C8B-B14F-4D97-AF65-F5344CB8AC3E}">
        <p14:creationId xmlns:p14="http://schemas.microsoft.com/office/powerpoint/2010/main" val="1357970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C7B3-4341-C9D0-9559-CE4263C1CE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63081F-A610-7830-44D3-2C100E160E7F}"/>
              </a:ext>
            </a:extLst>
          </p:cNvPr>
          <p:cNvSpPr txBox="1"/>
          <p:nvPr/>
        </p:nvSpPr>
        <p:spPr>
          <a:xfrm>
            <a:off x="521109" y="758578"/>
            <a:ext cx="11336595" cy="6001643"/>
          </a:xfrm>
          <a:prstGeom prst="rect">
            <a:avLst/>
          </a:prstGeom>
          <a:noFill/>
        </p:spPr>
        <p:txBody>
          <a:bodyPr wrap="square">
            <a:spAutoFit/>
          </a:bodyPr>
          <a:lstStyle/>
          <a:p>
            <a:pPr>
              <a:lnSpc>
                <a:spcPct val="150000"/>
              </a:lnSpc>
            </a:pPr>
            <a:r>
              <a:rPr lang="en-GB" sz="2000" i="1"/>
              <a:t>“</a:t>
            </a:r>
            <a:r>
              <a:rPr lang="en-GB" sz="2000" i="1" err="1"/>
              <a:t>Burbules</a:t>
            </a:r>
            <a:r>
              <a:rPr lang="en-GB" sz="2000" i="1"/>
              <a:t> </a:t>
            </a:r>
            <a:r>
              <a:rPr lang="en-GB" sz="2000" b="1" i="1"/>
              <a:t>argued that philosophers of education need to critically engage with the </a:t>
            </a:r>
          </a:p>
          <a:p>
            <a:pPr>
              <a:lnSpc>
                <a:spcPct val="150000"/>
              </a:lnSpc>
            </a:pPr>
            <a:r>
              <a:rPr lang="en-GB" sz="2000" b="1" i="1"/>
              <a:t>profound implications of new information and communication technologies in </a:t>
            </a:r>
          </a:p>
          <a:p>
            <a:pPr>
              <a:lnSpc>
                <a:spcPct val="150000"/>
              </a:lnSpc>
            </a:pPr>
            <a:r>
              <a:rPr lang="en-GB" sz="2000" b="1" i="1"/>
              <a:t>education. </a:t>
            </a:r>
            <a:r>
              <a:rPr lang="en-GB" sz="2000" i="1"/>
              <a:t>He highlighted the </a:t>
            </a:r>
            <a:r>
              <a:rPr lang="en-GB" sz="2000" b="1" i="1"/>
              <a:t>potential opportunities and dangers presented by </a:t>
            </a:r>
          </a:p>
          <a:p>
            <a:pPr>
              <a:lnSpc>
                <a:spcPct val="150000"/>
              </a:lnSpc>
            </a:pPr>
            <a:r>
              <a:rPr lang="en-GB" sz="2000" b="1" i="1"/>
              <a:t>these technologies, such as the risk of creating an information caste society, </a:t>
            </a:r>
          </a:p>
          <a:p>
            <a:pPr>
              <a:lnSpc>
                <a:spcPct val="150000"/>
              </a:lnSpc>
            </a:pPr>
            <a:r>
              <a:rPr lang="en-GB" sz="2000" b="1" i="1"/>
              <a:t>commercialization of education, and the deinstitutionalization of traditional schooling</a:t>
            </a:r>
            <a:r>
              <a:rPr lang="en-GB" sz="2000" i="1"/>
              <a:t>. </a:t>
            </a:r>
          </a:p>
          <a:p>
            <a:pPr>
              <a:lnSpc>
                <a:spcPct val="150000"/>
              </a:lnSpc>
            </a:pPr>
            <a:endParaRPr lang="en-GB" sz="2000" i="1"/>
          </a:p>
          <a:p>
            <a:pPr>
              <a:lnSpc>
                <a:spcPct val="150000"/>
              </a:lnSpc>
            </a:pPr>
            <a:r>
              <a:rPr lang="en-GB" sz="2000" i="1"/>
              <a:t>He emphasized the need for philosophical analysis and critique of ontological, epistemological, ethical, and identity issues raised by these technologies, as well as their impact on learning, pedagogy, and curriculum. </a:t>
            </a:r>
            <a:r>
              <a:rPr lang="en-GB" sz="2000" b="1" i="1"/>
              <a:t>He called for philosophers of education to play an active role in shaping the development and implementation of…technologies in ways that align with educational values and goals. </a:t>
            </a:r>
            <a:r>
              <a:rPr lang="en-GB" sz="2000" i="1"/>
              <a:t>His call is as relevant, or even more so today as it was in 2000” </a:t>
            </a:r>
          </a:p>
          <a:p>
            <a:pPr algn="r"/>
            <a:endParaRPr lang="en-GB" sz="1800"/>
          </a:p>
          <a:p>
            <a:pPr algn="r"/>
            <a:r>
              <a:rPr lang="en-GB" sz="1800" err="1"/>
              <a:t>Sidorkin</a:t>
            </a:r>
            <a:r>
              <a:rPr lang="en-GB" sz="1800"/>
              <a:t>, A. M. (2024).</a:t>
            </a:r>
          </a:p>
          <a:p>
            <a:endParaRPr lang="en-GB"/>
          </a:p>
        </p:txBody>
      </p:sp>
    </p:spTree>
    <p:extLst>
      <p:ext uri="{BB962C8B-B14F-4D97-AF65-F5344CB8AC3E}">
        <p14:creationId xmlns:p14="http://schemas.microsoft.com/office/powerpoint/2010/main" val="662407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3D51-DED7-58FC-1460-555754A79FD2}"/>
              </a:ext>
            </a:extLst>
          </p:cNvPr>
          <p:cNvSpPr>
            <a:spLocks noGrp="1"/>
          </p:cNvSpPr>
          <p:nvPr>
            <p:ph type="title"/>
          </p:nvPr>
        </p:nvSpPr>
        <p:spPr>
          <a:xfrm>
            <a:off x="806117" y="612613"/>
            <a:ext cx="9141446" cy="640080"/>
          </a:xfrm>
        </p:spPr>
        <p:txBody>
          <a:bodyPr/>
          <a:lstStyle/>
          <a:p>
            <a:r>
              <a:rPr lang="en-GB" b="1"/>
              <a:t>Social media pedagogy </a:t>
            </a:r>
            <a:r>
              <a:rPr lang="en-GB" sz="1600" b="1"/>
              <a:t>(and infographic envy!)</a:t>
            </a:r>
            <a:endParaRPr lang="en-GB" b="1"/>
          </a:p>
        </p:txBody>
      </p:sp>
      <p:sp>
        <p:nvSpPr>
          <p:cNvPr id="4" name="Content Placeholder 3">
            <a:extLst>
              <a:ext uri="{FF2B5EF4-FFF2-40B4-BE49-F238E27FC236}">
                <a16:creationId xmlns:a16="http://schemas.microsoft.com/office/drawing/2014/main" id="{40ACE644-DCA6-95AF-43FD-2881B039098B}"/>
              </a:ext>
            </a:extLst>
          </p:cNvPr>
          <p:cNvSpPr>
            <a:spLocks noGrp="1"/>
          </p:cNvSpPr>
          <p:nvPr>
            <p:ph sz="quarter" idx="11"/>
          </p:nvPr>
        </p:nvSpPr>
        <p:spPr>
          <a:xfrm>
            <a:off x="806117" y="1419726"/>
            <a:ext cx="10781450" cy="5041232"/>
          </a:xfrm>
        </p:spPr>
        <p:txBody>
          <a:bodyPr>
            <a:normAutofit fontScale="62500" lnSpcReduction="20000"/>
          </a:bodyPr>
          <a:lstStyle/>
          <a:p>
            <a:r>
              <a:rPr lang="en-GB" sz="3600" i="1"/>
              <a:t>“It is therefore vital that a critical review of their use is considered. It is incumbent upon journal editors to seek a critical approach from authors writing about social media in the context of learning and teaching.”</a:t>
            </a:r>
          </a:p>
          <a:p>
            <a:r>
              <a:rPr lang="en-GB" sz="3600" i="1"/>
              <a:t>“In the process of carrying out this systematic review we have been able to understand the role of social media for learning and how it has changed over the last 10 years. We have noticed the increa2sing value of social media for learning communities, communication in those communities, and for building digital confidence”</a:t>
            </a:r>
          </a:p>
          <a:p>
            <a:endParaRPr lang="en-GB"/>
          </a:p>
          <a:p>
            <a:pPr>
              <a:lnSpc>
                <a:spcPct val="100000"/>
              </a:lnSpc>
            </a:pPr>
            <a:r>
              <a:rPr lang="en-GB" sz="2100"/>
              <a:t>Purvis, A., &amp; Beckingham, S. (2024). A decade of social media for learning: A systematic review. </a:t>
            </a:r>
            <a:r>
              <a:rPr lang="en-GB" sz="2100" i="1"/>
              <a:t>Journal of University Teaching and Learning Practice, 21</a:t>
            </a:r>
            <a:r>
              <a:rPr lang="en-GB" sz="2100"/>
              <a:t> (5).</a:t>
            </a:r>
          </a:p>
        </p:txBody>
      </p:sp>
    </p:spTree>
    <p:extLst>
      <p:ext uri="{BB962C8B-B14F-4D97-AF65-F5344CB8AC3E}">
        <p14:creationId xmlns:p14="http://schemas.microsoft.com/office/powerpoint/2010/main" val="4173438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48264-C6AB-0D2E-0799-1A0E73FB7B28}"/>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36ECC3AC-4D52-6477-53BA-72BFCC005747}"/>
              </a:ext>
            </a:extLst>
          </p:cNvPr>
          <p:cNvSpPr>
            <a:spLocks noGrp="1"/>
          </p:cNvSpPr>
          <p:nvPr>
            <p:ph type="title"/>
          </p:nvPr>
        </p:nvSpPr>
        <p:spPr>
          <a:xfrm>
            <a:off x="520025" y="553490"/>
            <a:ext cx="9524833" cy="640080"/>
          </a:xfrm>
        </p:spPr>
        <p:txBody>
          <a:bodyPr/>
          <a:lstStyle/>
          <a:p>
            <a:r>
              <a:rPr lang="en-US" sz="4400" b="1">
                <a:latin typeface="Heebo" pitchFamily="2" charset="-79"/>
              </a:rPr>
              <a:t>Criticality and ethics…</a:t>
            </a:r>
          </a:p>
        </p:txBody>
      </p:sp>
      <p:sp>
        <p:nvSpPr>
          <p:cNvPr id="4" name="TextBox 3">
            <a:extLst>
              <a:ext uri="{FF2B5EF4-FFF2-40B4-BE49-F238E27FC236}">
                <a16:creationId xmlns:a16="http://schemas.microsoft.com/office/drawing/2014/main" id="{F95776DA-AA0D-D0A7-A06D-1FA79878EF7F}"/>
              </a:ext>
            </a:extLst>
          </p:cNvPr>
          <p:cNvSpPr txBox="1"/>
          <p:nvPr/>
        </p:nvSpPr>
        <p:spPr>
          <a:xfrm>
            <a:off x="520025" y="1455173"/>
            <a:ext cx="8604309" cy="5090005"/>
          </a:xfrm>
          <a:prstGeom prst="rect">
            <a:avLst/>
          </a:prstGeom>
          <a:ln w="12700">
            <a:solidFill>
              <a:srgbClr val="69C0B0"/>
            </a:solidFill>
          </a:ln>
        </p:spPr>
        <p:txBody>
          <a:bodyPr vert="horz" lIns="91440" tIns="45720" rIns="91440" bIns="45720" rtlCol="0">
            <a:normAutofit fontScale="47500" lnSpcReduction="20000"/>
          </a:bodyPr>
          <a:lstStyle/>
          <a:p>
            <a:r>
              <a:rPr lang="en-GB" sz="2000">
                <a:solidFill>
                  <a:schemeClr val="tx1">
                    <a:lumMod val="85000"/>
                    <a:lumOff val="15000"/>
                  </a:schemeClr>
                </a:solidFill>
                <a:latin typeface="Heebo" pitchFamily="2" charset="-79"/>
                <a:cs typeface="Heebo" pitchFamily="2" charset="-79"/>
              </a:rPr>
              <a:t> </a:t>
            </a:r>
          </a:p>
          <a:p>
            <a:endParaRPr lang="en-GB" sz="2000">
              <a:solidFill>
                <a:schemeClr val="tx1">
                  <a:lumMod val="85000"/>
                  <a:lumOff val="15000"/>
                </a:schemeClr>
              </a:solidFill>
              <a:latin typeface="Heebo" pitchFamily="2" charset="-79"/>
              <a:cs typeface="Heebo" pitchFamily="2" charset="-79"/>
            </a:endParaRPr>
          </a:p>
          <a:p>
            <a:endParaRPr lang="en-GB" sz="2000">
              <a:solidFill>
                <a:schemeClr val="tx1">
                  <a:lumMod val="85000"/>
                  <a:lumOff val="15000"/>
                </a:schemeClr>
              </a:solidFill>
              <a:latin typeface="Heebo" pitchFamily="2" charset="-79"/>
              <a:cs typeface="Heebo" pitchFamily="2" charset="-79"/>
            </a:endParaRPr>
          </a:p>
          <a:p>
            <a:endParaRPr lang="en-GB" sz="2000">
              <a:solidFill>
                <a:schemeClr val="tx1">
                  <a:lumMod val="85000"/>
                  <a:lumOff val="15000"/>
                </a:schemeClr>
              </a:solidFill>
              <a:latin typeface="Heebo" pitchFamily="2" charset="-79"/>
              <a:cs typeface="Heebo" pitchFamily="2" charset="-79"/>
            </a:endParaRPr>
          </a:p>
          <a:p>
            <a:pPr>
              <a:lnSpc>
                <a:spcPct val="150000"/>
              </a:lnSpc>
            </a:pPr>
            <a:r>
              <a:rPr lang="en-GB" sz="3300" i="1">
                <a:solidFill>
                  <a:schemeClr val="tx1">
                    <a:lumMod val="85000"/>
                    <a:lumOff val="15000"/>
                  </a:schemeClr>
                </a:solidFill>
                <a:latin typeface="Heebo" pitchFamily="2" charset="-79"/>
                <a:cs typeface="Heebo" pitchFamily="2" charset="-79"/>
              </a:rPr>
              <a:t>“It is therefore inevitable that human behaviours evolve with the change in the available ways that we can interact and communicate with each other.</a:t>
            </a:r>
          </a:p>
          <a:p>
            <a:pPr>
              <a:lnSpc>
                <a:spcPct val="150000"/>
              </a:lnSpc>
            </a:pPr>
            <a:endParaRPr lang="en-GB" sz="3300" i="1">
              <a:solidFill>
                <a:schemeClr val="tx1">
                  <a:lumMod val="85000"/>
                  <a:lumOff val="15000"/>
                </a:schemeClr>
              </a:solidFill>
              <a:latin typeface="Heebo" pitchFamily="2" charset="-79"/>
              <a:cs typeface="Heebo" pitchFamily="2" charset="-79"/>
            </a:endParaRPr>
          </a:p>
          <a:p>
            <a:pPr>
              <a:lnSpc>
                <a:spcPct val="150000"/>
              </a:lnSpc>
            </a:pPr>
            <a:r>
              <a:rPr lang="en-GB" sz="3300" i="1">
                <a:solidFill>
                  <a:schemeClr val="tx1">
                    <a:lumMod val="85000"/>
                    <a:lumOff val="15000"/>
                  </a:schemeClr>
                </a:solidFill>
                <a:latin typeface="Heebo" pitchFamily="2" charset="-79"/>
                <a:cs typeface="Heebo" pitchFamily="2" charset="-79"/>
              </a:rPr>
              <a:t>However, few of us question the ethics or the personal and societal consequences of change, and the views of those that do challenge the accepted norms appear to be extreme or alarmist. Institutions must take the responsibility as a community of staff and students to remain cautiously critical, not simply adopting evolving social behaviours as mainstream without critique. </a:t>
            </a:r>
          </a:p>
          <a:p>
            <a:pPr>
              <a:lnSpc>
                <a:spcPct val="150000"/>
              </a:lnSpc>
            </a:pPr>
            <a:endParaRPr lang="en-GB" sz="3300" i="1">
              <a:solidFill>
                <a:schemeClr val="tx1">
                  <a:lumMod val="85000"/>
                  <a:lumOff val="15000"/>
                </a:schemeClr>
              </a:solidFill>
              <a:latin typeface="Heebo" pitchFamily="2" charset="-79"/>
              <a:cs typeface="Heebo" pitchFamily="2" charset="-79"/>
            </a:endParaRPr>
          </a:p>
          <a:p>
            <a:pPr>
              <a:lnSpc>
                <a:spcPct val="150000"/>
              </a:lnSpc>
            </a:pPr>
            <a:r>
              <a:rPr lang="en-GB" sz="3300" i="1">
                <a:solidFill>
                  <a:schemeClr val="tx1">
                    <a:lumMod val="85000"/>
                    <a:lumOff val="15000"/>
                  </a:schemeClr>
                </a:solidFill>
                <a:latin typeface="Heebo" pitchFamily="2" charset="-79"/>
                <a:cs typeface="Heebo" pitchFamily="2" charset="-79"/>
              </a:rPr>
              <a:t>We must promote critical awareness as part of the learning design process, and encourage holistic thinking, including sustainability, ethics, impacts, and personal boundaries…” </a:t>
            </a:r>
          </a:p>
          <a:p>
            <a:endParaRPr lang="en-GB" sz="2000">
              <a:solidFill>
                <a:schemeClr val="tx1">
                  <a:lumMod val="85000"/>
                  <a:lumOff val="15000"/>
                </a:schemeClr>
              </a:solidFill>
              <a:latin typeface="Heebo" pitchFamily="2" charset="-79"/>
              <a:cs typeface="Heebo" pitchFamily="2" charset="-79"/>
            </a:endParaRPr>
          </a:p>
          <a:p>
            <a:pPr algn="r"/>
            <a:endParaRPr lang="en-GB" sz="2000">
              <a:solidFill>
                <a:schemeClr val="tx1">
                  <a:lumMod val="85000"/>
                  <a:lumOff val="15000"/>
                </a:schemeClr>
              </a:solidFill>
              <a:latin typeface="Heebo" pitchFamily="2" charset="-79"/>
              <a:cs typeface="Heebo" pitchFamily="2" charset="-79"/>
            </a:endParaRPr>
          </a:p>
          <a:p>
            <a:pPr algn="r"/>
            <a:endParaRPr lang="en-GB" sz="2000">
              <a:solidFill>
                <a:schemeClr val="tx1">
                  <a:lumMod val="85000"/>
                  <a:lumOff val="15000"/>
                </a:schemeClr>
              </a:solidFill>
              <a:latin typeface="Heebo" pitchFamily="2" charset="-79"/>
              <a:cs typeface="Heebo" pitchFamily="2" charset="-79"/>
            </a:endParaRPr>
          </a:p>
          <a:p>
            <a:pPr algn="r"/>
            <a:endParaRPr lang="en-GB" sz="2000">
              <a:solidFill>
                <a:schemeClr val="tx1">
                  <a:lumMod val="85000"/>
                  <a:lumOff val="15000"/>
                </a:schemeClr>
              </a:solidFill>
              <a:latin typeface="Heebo" pitchFamily="2" charset="-79"/>
              <a:cs typeface="Heebo" pitchFamily="2" charset="-79"/>
            </a:endParaRPr>
          </a:p>
          <a:p>
            <a:pPr algn="r"/>
            <a:r>
              <a:rPr lang="en-GB" sz="3400">
                <a:solidFill>
                  <a:schemeClr val="tx1">
                    <a:lumMod val="85000"/>
                    <a:lumOff val="15000"/>
                  </a:schemeClr>
                </a:solidFill>
                <a:latin typeface="Heebo" pitchFamily="2" charset="-79"/>
                <a:cs typeface="Heebo" pitchFamily="2" charset="-79"/>
              </a:rPr>
              <a:t>Purvis, Rodgers, Beckingham (2020).</a:t>
            </a:r>
          </a:p>
        </p:txBody>
      </p:sp>
      <p:pic>
        <p:nvPicPr>
          <p:cNvPr id="11" name="Picture 10" descr="A picture containing light&#10;&#10;Description automatically generated">
            <a:extLst>
              <a:ext uri="{FF2B5EF4-FFF2-40B4-BE49-F238E27FC236}">
                <a16:creationId xmlns:a16="http://schemas.microsoft.com/office/drawing/2014/main" id="{78E42263-CEE1-3693-ABBC-EFF7CB5D801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820" r="-3" b="19254"/>
          <a:stretch/>
        </p:blipFill>
        <p:spPr>
          <a:xfrm>
            <a:off x="9458632" y="1956619"/>
            <a:ext cx="2128934" cy="4168878"/>
          </a:xfrm>
          <a:prstGeom prst="rect">
            <a:avLst/>
          </a:prstGeom>
          <a:noFill/>
          <a:ln w="12700">
            <a:solidFill>
              <a:srgbClr val="69C0B0"/>
            </a:solidFill>
          </a:ln>
        </p:spPr>
      </p:pic>
    </p:spTree>
    <p:extLst>
      <p:ext uri="{BB962C8B-B14F-4D97-AF65-F5344CB8AC3E}">
        <p14:creationId xmlns:p14="http://schemas.microsoft.com/office/powerpoint/2010/main" val="193827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9992-7B88-CBA5-73B6-C857EFA5E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40B9C-D6EA-3501-CB7A-F633663472CD}"/>
              </a:ext>
            </a:extLst>
          </p:cNvPr>
          <p:cNvSpPr>
            <a:spLocks noGrp="1"/>
          </p:cNvSpPr>
          <p:nvPr>
            <p:ph type="title"/>
          </p:nvPr>
        </p:nvSpPr>
        <p:spPr>
          <a:xfrm>
            <a:off x="648519" y="3785820"/>
            <a:ext cx="7940212" cy="1522412"/>
          </a:xfrm>
        </p:spPr>
        <p:txBody>
          <a:bodyPr anchor="b">
            <a:noAutofit/>
          </a:bodyPr>
          <a:lstStyle/>
          <a:p>
            <a:pPr>
              <a:lnSpc>
                <a:spcPct val="100000"/>
              </a:lnSpc>
            </a:pPr>
            <a:r>
              <a:rPr lang="en-GB" sz="2800" b="1">
                <a:latin typeface="+mj-lt"/>
              </a:rPr>
              <a:t>Defining 2024 social medias’: adult decision-making on young peoples engagement.</a:t>
            </a:r>
            <a:br>
              <a:rPr lang="en-GB" sz="2800" b="1"/>
            </a:br>
            <a:br>
              <a:rPr lang="en-GB" sz="2400" b="1"/>
            </a:br>
            <a:br>
              <a:rPr lang="en-GB" sz="2000"/>
            </a:br>
            <a:r>
              <a:rPr lang="en-GB" sz="2000">
                <a:latin typeface="+mj-lt"/>
              </a:rPr>
              <a:t>(a) an electronic service that satisfies the following conditions: </a:t>
            </a:r>
            <a:br>
              <a:rPr lang="en-GB" sz="2000">
                <a:latin typeface="+mj-lt"/>
              </a:rPr>
            </a:br>
            <a:r>
              <a:rPr lang="en-GB" sz="2000">
                <a:latin typeface="+mj-lt"/>
              </a:rPr>
              <a:t>(i) the sole purpose, or a significant purpose, of the service</a:t>
            </a:r>
            <a:br>
              <a:rPr lang="en-GB" sz="2000">
                <a:latin typeface="+mj-lt"/>
              </a:rPr>
            </a:br>
            <a:r>
              <a:rPr lang="en-GB" sz="2000">
                <a:latin typeface="+mj-lt"/>
              </a:rPr>
              <a:t>is to enable online social interaction between 2 or more</a:t>
            </a:r>
            <a:br>
              <a:rPr lang="en-GB" sz="2000">
                <a:latin typeface="+mj-lt"/>
              </a:rPr>
            </a:br>
            <a:r>
              <a:rPr lang="en-GB" sz="2000">
                <a:latin typeface="+mj-lt"/>
              </a:rPr>
              <a:t>end-users;</a:t>
            </a:r>
            <a:br>
              <a:rPr lang="en-GB" sz="2000">
                <a:latin typeface="+mj-lt"/>
              </a:rPr>
            </a:br>
            <a:r>
              <a:rPr lang="en-GB" sz="2000">
                <a:latin typeface="+mj-lt"/>
              </a:rPr>
              <a:t>(ii) the service allows end-users to link to, or </a:t>
            </a:r>
            <a:br>
              <a:rPr lang="en-GB" sz="2000">
                <a:latin typeface="+mj-lt"/>
              </a:rPr>
            </a:br>
            <a:r>
              <a:rPr lang="en-GB" sz="2000">
                <a:latin typeface="+mj-lt"/>
              </a:rPr>
              <a:t>interact with, some or all of the other end-users;</a:t>
            </a:r>
            <a:br>
              <a:rPr lang="en-GB" sz="2000">
                <a:latin typeface="+mj-lt"/>
              </a:rPr>
            </a:br>
            <a:r>
              <a:rPr lang="en-GB" sz="2000">
                <a:latin typeface="+mj-lt"/>
              </a:rPr>
              <a:t>(iii) the service allows end-users to post material </a:t>
            </a:r>
            <a:br>
              <a:rPr lang="en-GB" sz="2000">
                <a:latin typeface="+mj-lt"/>
              </a:rPr>
            </a:br>
            <a:r>
              <a:rPr lang="en-GB" sz="2000">
                <a:latin typeface="+mj-lt"/>
              </a:rPr>
              <a:t>on the service.</a:t>
            </a:r>
          </a:p>
        </p:txBody>
      </p:sp>
      <p:sp>
        <p:nvSpPr>
          <p:cNvPr id="4" name="TextBox 3">
            <a:extLst>
              <a:ext uri="{FF2B5EF4-FFF2-40B4-BE49-F238E27FC236}">
                <a16:creationId xmlns:a16="http://schemas.microsoft.com/office/drawing/2014/main" id="{23525E6C-E2C4-77BC-9A30-889FDF0945BA}"/>
              </a:ext>
            </a:extLst>
          </p:cNvPr>
          <p:cNvSpPr txBox="1"/>
          <p:nvPr/>
        </p:nvSpPr>
        <p:spPr>
          <a:xfrm>
            <a:off x="648518" y="5583847"/>
            <a:ext cx="7304355" cy="830997"/>
          </a:xfrm>
          <a:prstGeom prst="rect">
            <a:avLst/>
          </a:prstGeom>
          <a:noFill/>
        </p:spPr>
        <p:txBody>
          <a:bodyPr wrap="square">
            <a:spAutoFit/>
          </a:bodyPr>
          <a:lstStyle/>
          <a:p>
            <a:r>
              <a:rPr lang="en-GB" sz="1200"/>
              <a:t>The Australian government has just announced that it will ban all young people under the age of 16 from using social media. Dr. Clare </a:t>
            </a:r>
            <a:r>
              <a:rPr lang="en-GB" sz="1200" err="1"/>
              <a:t>Southerton</a:t>
            </a:r>
            <a:r>
              <a:rPr lang="en-GB" sz="1200"/>
              <a:t> explains the background to this ‘ban’ and what it might mean for students and schools.</a:t>
            </a:r>
          </a:p>
          <a:p>
            <a:r>
              <a:rPr lang="en-GB" sz="1200">
                <a:hlinkClick r:id="rId2"/>
              </a:rPr>
              <a:t>https://open.spotify.com/episode/1vBWX4KIrYA7aA79HKK5BH?si=225d7bb3b35a4282</a:t>
            </a:r>
            <a:r>
              <a:rPr lang="en-GB" sz="1200"/>
              <a:t> </a:t>
            </a:r>
          </a:p>
        </p:txBody>
      </p:sp>
      <p:pic>
        <p:nvPicPr>
          <p:cNvPr id="7" name="Picture 6" descr="A cartoon of a person and a child">
            <a:extLst>
              <a:ext uri="{FF2B5EF4-FFF2-40B4-BE49-F238E27FC236}">
                <a16:creationId xmlns:a16="http://schemas.microsoft.com/office/drawing/2014/main" id="{E10382E1-727F-D2B5-C8EB-625A35A4E491}"/>
              </a:ext>
            </a:extLst>
          </p:cNvPr>
          <p:cNvPicPr>
            <a:picLocks noChangeAspect="1"/>
          </p:cNvPicPr>
          <p:nvPr/>
        </p:nvPicPr>
        <p:blipFill>
          <a:blip r:embed="rId3"/>
          <a:stretch>
            <a:fillRect/>
          </a:stretch>
        </p:blipFill>
        <p:spPr>
          <a:xfrm>
            <a:off x="8196527" y="2261937"/>
            <a:ext cx="3745483" cy="4315326"/>
          </a:xfrm>
          <a:prstGeom prst="rect">
            <a:avLst/>
          </a:prstGeom>
        </p:spPr>
      </p:pic>
    </p:spTree>
    <p:extLst>
      <p:ext uri="{BB962C8B-B14F-4D97-AF65-F5344CB8AC3E}">
        <p14:creationId xmlns:p14="http://schemas.microsoft.com/office/powerpoint/2010/main" val="1551660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CDC3-AC29-4683-C34D-FABF98535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2B518-C33A-1A0F-A9C8-7EF99CEF0616}"/>
              </a:ext>
            </a:extLst>
          </p:cNvPr>
          <p:cNvSpPr>
            <a:spLocks noGrp="1"/>
          </p:cNvSpPr>
          <p:nvPr>
            <p:ph type="title"/>
          </p:nvPr>
        </p:nvSpPr>
        <p:spPr>
          <a:xfrm>
            <a:off x="759952" y="3154719"/>
            <a:ext cx="7940212" cy="2069702"/>
          </a:xfrm>
        </p:spPr>
        <p:txBody>
          <a:bodyPr anchor="b">
            <a:noAutofit/>
          </a:bodyPr>
          <a:lstStyle/>
          <a:p>
            <a:pPr>
              <a:lnSpc>
                <a:spcPct val="140000"/>
              </a:lnSpc>
            </a:pPr>
            <a:r>
              <a:rPr lang="en-GB" sz="2800" i="1">
                <a:latin typeface="+mj-lt"/>
              </a:rPr>
              <a:t>“With regard to the question of purpose, I have suggested that education actually has three purposes — or, more precisely, three domains of purpose — to attend to. I have referred to these as qualification, socialization, and subjectification.”</a:t>
            </a:r>
          </a:p>
        </p:txBody>
      </p:sp>
      <p:sp>
        <p:nvSpPr>
          <p:cNvPr id="13" name="TextBox 12">
            <a:extLst>
              <a:ext uri="{FF2B5EF4-FFF2-40B4-BE49-F238E27FC236}">
                <a16:creationId xmlns:a16="http://schemas.microsoft.com/office/drawing/2014/main" id="{52D30D9F-E18E-23D7-E3DF-BA942376FD97}"/>
              </a:ext>
            </a:extLst>
          </p:cNvPr>
          <p:cNvSpPr txBox="1"/>
          <p:nvPr/>
        </p:nvSpPr>
        <p:spPr>
          <a:xfrm>
            <a:off x="759951" y="5903399"/>
            <a:ext cx="7457617" cy="646331"/>
          </a:xfrm>
          <a:prstGeom prst="rect">
            <a:avLst/>
          </a:prstGeom>
          <a:noFill/>
        </p:spPr>
        <p:txBody>
          <a:bodyPr wrap="square">
            <a:spAutoFit/>
          </a:bodyPr>
          <a:lstStyle/>
          <a:p>
            <a:r>
              <a:rPr lang="en-GB"/>
              <a:t>Biesta, G. (2024), Taking Education Seriously: The Ongoing Challenge. </a:t>
            </a:r>
            <a:r>
              <a:rPr lang="en-GB" err="1"/>
              <a:t>Educ</a:t>
            </a:r>
            <a:r>
              <a:rPr lang="en-GB"/>
              <a:t> Theory, 74: 434-448.</a:t>
            </a:r>
            <a:endParaRPr lang="en-GB">
              <a:latin typeface="+mj-lt"/>
            </a:endParaRPr>
          </a:p>
        </p:txBody>
      </p:sp>
      <p:pic>
        <p:nvPicPr>
          <p:cNvPr id="4" name="Picture 3" descr="Cartoon of a person pointing at a blackboard with a person sitting in a chair">
            <a:extLst>
              <a:ext uri="{FF2B5EF4-FFF2-40B4-BE49-F238E27FC236}">
                <a16:creationId xmlns:a16="http://schemas.microsoft.com/office/drawing/2014/main" id="{A543ED44-4FD6-28A0-C45E-C10DE559ED63}"/>
              </a:ext>
            </a:extLst>
          </p:cNvPr>
          <p:cNvPicPr>
            <a:picLocks noChangeAspect="1"/>
          </p:cNvPicPr>
          <p:nvPr/>
        </p:nvPicPr>
        <p:blipFill>
          <a:blip r:embed="rId2"/>
          <a:stretch>
            <a:fillRect/>
          </a:stretch>
        </p:blipFill>
        <p:spPr>
          <a:xfrm>
            <a:off x="8700164" y="2755232"/>
            <a:ext cx="3243391" cy="3946356"/>
          </a:xfrm>
          <a:prstGeom prst="rect">
            <a:avLst/>
          </a:prstGeom>
          <a:noFill/>
        </p:spPr>
      </p:pic>
    </p:spTree>
    <p:extLst>
      <p:ext uri="{BB962C8B-B14F-4D97-AF65-F5344CB8AC3E}">
        <p14:creationId xmlns:p14="http://schemas.microsoft.com/office/powerpoint/2010/main" val="3547785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EC5A-793E-FBDA-C2BE-80A083C5045B}"/>
            </a:ext>
          </a:extLst>
        </p:cNvPr>
        <p:cNvGrpSpPr/>
        <p:nvPr/>
      </p:nvGrpSpPr>
      <p:grpSpPr>
        <a:xfrm>
          <a:off x="0" y="0"/>
          <a:ext cx="0" cy="0"/>
          <a:chOff x="0" y="0"/>
          <a:chExt cx="0" cy="0"/>
        </a:xfrm>
      </p:grpSpPr>
      <p:pic>
        <p:nvPicPr>
          <p:cNvPr id="5" name="Picture 4" descr="A diagram of a diagram of a curriculum">
            <a:extLst>
              <a:ext uri="{FF2B5EF4-FFF2-40B4-BE49-F238E27FC236}">
                <a16:creationId xmlns:a16="http://schemas.microsoft.com/office/drawing/2014/main" id="{AD839E30-CA0D-3C0A-EDAA-FB3189AFDF49}"/>
              </a:ext>
            </a:extLst>
          </p:cNvPr>
          <p:cNvPicPr>
            <a:picLocks noChangeAspect="1"/>
          </p:cNvPicPr>
          <p:nvPr/>
        </p:nvPicPr>
        <p:blipFill>
          <a:blip r:embed="rId2"/>
          <a:srcRect l="10243" t="2391" r="4484" b="12305"/>
          <a:stretch/>
        </p:blipFill>
        <p:spPr>
          <a:xfrm>
            <a:off x="926430" y="1067801"/>
            <a:ext cx="5017169" cy="4722397"/>
          </a:xfrm>
          <a:prstGeom prst="rect">
            <a:avLst/>
          </a:prstGeom>
        </p:spPr>
      </p:pic>
      <p:pic>
        <p:nvPicPr>
          <p:cNvPr id="6" name="Picture 5">
            <a:extLst>
              <a:ext uri="{FF2B5EF4-FFF2-40B4-BE49-F238E27FC236}">
                <a16:creationId xmlns:a16="http://schemas.microsoft.com/office/drawing/2014/main" id="{C2473EC0-641E-AAE9-4BCD-D6965AE67351}"/>
              </a:ext>
            </a:extLst>
          </p:cNvPr>
          <p:cNvPicPr>
            <a:picLocks noChangeAspect="1"/>
          </p:cNvPicPr>
          <p:nvPr/>
        </p:nvPicPr>
        <p:blipFill>
          <a:blip r:embed="rId3"/>
          <a:stretch>
            <a:fillRect/>
          </a:stretch>
        </p:blipFill>
        <p:spPr>
          <a:xfrm>
            <a:off x="6797843" y="2045369"/>
            <a:ext cx="3116179" cy="3477128"/>
          </a:xfrm>
          <a:prstGeom prst="rect">
            <a:avLst/>
          </a:prstGeom>
        </p:spPr>
      </p:pic>
    </p:spTree>
    <p:extLst>
      <p:ext uri="{BB962C8B-B14F-4D97-AF65-F5344CB8AC3E}">
        <p14:creationId xmlns:p14="http://schemas.microsoft.com/office/powerpoint/2010/main" val="3689867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95BE-C5F6-2B42-2BF5-1270C9791AA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563D8ED-DD09-85C8-B195-249FFA536DB0}"/>
              </a:ext>
            </a:extLst>
          </p:cNvPr>
          <p:cNvSpPr>
            <a:spLocks noGrp="1"/>
          </p:cNvSpPr>
          <p:nvPr>
            <p:ph type="title"/>
          </p:nvPr>
        </p:nvSpPr>
        <p:spPr>
          <a:xfrm>
            <a:off x="379540" y="455295"/>
            <a:ext cx="10232652" cy="640080"/>
          </a:xfrm>
        </p:spPr>
        <p:txBody>
          <a:bodyPr/>
          <a:lstStyle/>
          <a:p>
            <a:r>
              <a:rPr lang="en-US" sz="3600" b="1">
                <a:latin typeface="+mj-lt"/>
              </a:rPr>
              <a:t> The Radical How…</a:t>
            </a:r>
          </a:p>
        </p:txBody>
      </p:sp>
      <p:pic>
        <p:nvPicPr>
          <p:cNvPr id="4" name="Picture 3">
            <a:extLst>
              <a:ext uri="{FF2B5EF4-FFF2-40B4-BE49-F238E27FC236}">
                <a16:creationId xmlns:a16="http://schemas.microsoft.com/office/drawing/2014/main" id="{FE6A226E-1934-17FF-177A-8245ED55B9AC}"/>
              </a:ext>
            </a:extLst>
          </p:cNvPr>
          <p:cNvPicPr>
            <a:picLocks noChangeAspect="1"/>
          </p:cNvPicPr>
          <p:nvPr/>
        </p:nvPicPr>
        <p:blipFill>
          <a:blip r:embed="rId2"/>
          <a:stretch>
            <a:fillRect/>
          </a:stretch>
        </p:blipFill>
        <p:spPr>
          <a:xfrm>
            <a:off x="304799" y="1294608"/>
            <a:ext cx="5791201" cy="5262604"/>
          </a:xfrm>
          <a:prstGeom prst="rect">
            <a:avLst/>
          </a:prstGeom>
          <a:noFill/>
          <a:ln w="12700">
            <a:solidFill>
              <a:srgbClr val="69C0B0"/>
            </a:solidFill>
          </a:ln>
        </p:spPr>
      </p:pic>
      <p:pic>
        <p:nvPicPr>
          <p:cNvPr id="3" name="Picture 2" descr="A cartoon of two people walking to a school&#10;&#10;Description automatically generated">
            <a:extLst>
              <a:ext uri="{FF2B5EF4-FFF2-40B4-BE49-F238E27FC236}">
                <a16:creationId xmlns:a16="http://schemas.microsoft.com/office/drawing/2014/main" id="{9C3C0236-2B57-0801-721A-2C18B2F19F04}"/>
              </a:ext>
            </a:extLst>
          </p:cNvPr>
          <p:cNvPicPr>
            <a:picLocks noChangeAspect="1"/>
          </p:cNvPicPr>
          <p:nvPr/>
        </p:nvPicPr>
        <p:blipFill>
          <a:blip r:embed="rId3"/>
          <a:stretch>
            <a:fillRect/>
          </a:stretch>
        </p:blipFill>
        <p:spPr>
          <a:xfrm>
            <a:off x="6587613" y="1294607"/>
            <a:ext cx="5299587" cy="5262604"/>
          </a:xfrm>
          <a:prstGeom prst="rect">
            <a:avLst/>
          </a:prstGeom>
        </p:spPr>
      </p:pic>
    </p:spTree>
    <p:extLst>
      <p:ext uri="{BB962C8B-B14F-4D97-AF65-F5344CB8AC3E}">
        <p14:creationId xmlns:p14="http://schemas.microsoft.com/office/powerpoint/2010/main" val="130722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DC48-368F-46DB-C244-89E4059EA472}"/>
              </a:ext>
            </a:extLst>
          </p:cNvPr>
          <p:cNvSpPr>
            <a:spLocks noGrp="1"/>
          </p:cNvSpPr>
          <p:nvPr>
            <p:ph type="title"/>
          </p:nvPr>
        </p:nvSpPr>
        <p:spPr>
          <a:xfrm>
            <a:off x="4417454" y="3914188"/>
            <a:ext cx="7591579" cy="2126005"/>
          </a:xfrm>
        </p:spPr>
        <p:txBody>
          <a:bodyPr anchor="b">
            <a:normAutofit/>
          </a:bodyPr>
          <a:lstStyle/>
          <a:p>
            <a:pPr>
              <a:lnSpc>
                <a:spcPct val="140000"/>
              </a:lnSpc>
            </a:pPr>
            <a:r>
              <a:rPr lang="en-GB" sz="4200">
                <a:latin typeface="+mj-lt"/>
              </a:rPr>
              <a:t>SocMedHE future… what now for an even more radical how</a:t>
            </a:r>
          </a:p>
        </p:txBody>
      </p:sp>
      <p:pic>
        <p:nvPicPr>
          <p:cNvPr id="5" name="Content Placeholder 4" descr="A picture containing text">
            <a:extLst>
              <a:ext uri="{FF2B5EF4-FFF2-40B4-BE49-F238E27FC236}">
                <a16:creationId xmlns:a16="http://schemas.microsoft.com/office/drawing/2014/main" id="{E7933CD9-C5A9-E1DD-958A-01443D9054CA}"/>
              </a:ext>
            </a:extLst>
          </p:cNvPr>
          <p:cNvPicPr>
            <a:picLocks noGrp="1" noChangeAspect="1"/>
          </p:cNvPicPr>
          <p:nvPr>
            <p:ph sz="quarter" idx="10"/>
          </p:nvPr>
        </p:nvPicPr>
        <p:blipFill rotWithShape="1">
          <a:blip r:embed="rId2">
            <a:extLst>
              <a:ext uri="{837473B0-CC2E-450A-ABE3-18F120FF3D39}">
                <a1611:picAttrSrcUrl xmlns:a1611="http://schemas.microsoft.com/office/drawing/2016/11/main" r:id="rId3"/>
              </a:ext>
            </a:extLst>
          </a:blip>
          <a:srcRect t="23823" r="-3" b="5789"/>
          <a:stretch/>
        </p:blipFill>
        <p:spPr>
          <a:xfrm>
            <a:off x="520700" y="457934"/>
            <a:ext cx="7528596" cy="2980725"/>
          </a:xfrm>
          <a:noFill/>
        </p:spPr>
      </p:pic>
      <p:sp>
        <p:nvSpPr>
          <p:cNvPr id="6" name="TextBox 5">
            <a:extLst>
              <a:ext uri="{FF2B5EF4-FFF2-40B4-BE49-F238E27FC236}">
                <a16:creationId xmlns:a16="http://schemas.microsoft.com/office/drawing/2014/main" id="{D10EC9C3-D3A2-364F-EA33-51A1FB6AD39E}"/>
              </a:ext>
            </a:extLst>
          </p:cNvPr>
          <p:cNvSpPr txBox="1"/>
          <p:nvPr/>
        </p:nvSpPr>
        <p:spPr>
          <a:xfrm>
            <a:off x="520700" y="3438659"/>
            <a:ext cx="2326278" cy="200055"/>
          </a:xfrm>
          <a:prstGeom prst="rect">
            <a:avLst/>
          </a:prstGeom>
          <a:solidFill>
            <a:srgbClr val="000000"/>
          </a:solidFill>
        </p:spPr>
        <p:txBody>
          <a:bodyPr vert="horz" wrap="none" lIns="91440" tIns="45720" rIns="91440" bIns="45720" rtlCol="0" anchor="b" anchorCtr="0">
            <a:spAutoFit/>
          </a:bodyPr>
          <a:lstStyle/>
          <a:p>
            <a:pPr algn="r">
              <a:spcAft>
                <a:spcPts val="600"/>
              </a:spcAft>
            </a:pPr>
            <a:r>
              <a:rPr lang="en-GB" sz="700">
                <a:solidFill>
                  <a:srgbClr val="FFFFFF"/>
                </a:solidFill>
                <a:hlinkClick r:id="rId3" tooltip="https://singularityhub.com/2017/11/17/the-surprising-ways-social-media-is-making-us-healthi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
        <p:nvSpPr>
          <p:cNvPr id="4" name="TextBox 3">
            <a:extLst>
              <a:ext uri="{FF2B5EF4-FFF2-40B4-BE49-F238E27FC236}">
                <a16:creationId xmlns:a16="http://schemas.microsoft.com/office/drawing/2014/main" id="{D0781036-EBA1-31D1-50F6-66D7FDEA43F7}"/>
              </a:ext>
            </a:extLst>
          </p:cNvPr>
          <p:cNvSpPr txBox="1"/>
          <p:nvPr/>
        </p:nvSpPr>
        <p:spPr>
          <a:xfrm>
            <a:off x="4102510" y="3826895"/>
            <a:ext cx="6336890" cy="369332"/>
          </a:xfrm>
          <a:prstGeom prst="rect">
            <a:avLst/>
          </a:prstGeom>
          <a:noFill/>
        </p:spPr>
        <p:txBody>
          <a:bodyPr wrap="square">
            <a:spAutoFit/>
          </a:bodyPr>
          <a:lstStyle/>
          <a:p>
            <a:r>
              <a:rPr lang="en-GB"/>
              <a:t>https://www.menti.com/al5sytmtui4i</a:t>
            </a:r>
          </a:p>
        </p:txBody>
      </p:sp>
      <p:pic>
        <p:nvPicPr>
          <p:cNvPr id="7" name="Picture 6">
            <a:extLst>
              <a:ext uri="{FF2B5EF4-FFF2-40B4-BE49-F238E27FC236}">
                <a16:creationId xmlns:a16="http://schemas.microsoft.com/office/drawing/2014/main" id="{1B326CAB-8184-F751-8903-0063FEF99A07}"/>
              </a:ext>
            </a:extLst>
          </p:cNvPr>
          <p:cNvPicPr>
            <a:picLocks noChangeAspect="1"/>
          </p:cNvPicPr>
          <p:nvPr/>
        </p:nvPicPr>
        <p:blipFill>
          <a:blip r:embed="rId5"/>
          <a:stretch>
            <a:fillRect/>
          </a:stretch>
        </p:blipFill>
        <p:spPr>
          <a:xfrm>
            <a:off x="8514736" y="177169"/>
            <a:ext cx="3494298" cy="3161462"/>
          </a:xfrm>
          <a:prstGeom prst="rect">
            <a:avLst/>
          </a:prstGeom>
        </p:spPr>
      </p:pic>
    </p:spTree>
    <p:extLst>
      <p:ext uri="{BB962C8B-B14F-4D97-AF65-F5344CB8AC3E}">
        <p14:creationId xmlns:p14="http://schemas.microsoft.com/office/powerpoint/2010/main" val="353595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223" y="534988"/>
            <a:ext cx="7769289" cy="1522412"/>
          </a:xfrm>
        </p:spPr>
        <p:txBody>
          <a:bodyPr anchor="b">
            <a:normAutofit fontScale="90000"/>
          </a:bodyPr>
          <a:lstStyle/>
          <a:p>
            <a:pPr>
              <a:lnSpc>
                <a:spcPct val="100000"/>
              </a:lnSpc>
            </a:pPr>
            <a:br>
              <a:rPr lang="en-GB" sz="1400"/>
            </a:br>
            <a:r>
              <a:rPr lang="en-GB" sz="2800" b="1">
                <a:latin typeface="+mj-lt"/>
              </a:rPr>
              <a:t>Examining the contribution of social work education to the digital professionalism of students for practice in a digital world </a:t>
            </a:r>
            <a:br>
              <a:rPr lang="en-GB" sz="2800" b="1">
                <a:effectLst/>
              </a:rPr>
            </a:br>
            <a:endParaRPr lang="en-GB" sz="2800" b="1"/>
          </a:p>
        </p:txBody>
      </p:sp>
      <p:pic>
        <p:nvPicPr>
          <p:cNvPr id="12" name="Content Placeholder 11" descr="Website&#10;&#10;Description automatically generated with medium confidence">
            <a:extLst>
              <a:ext uri="{FF2B5EF4-FFF2-40B4-BE49-F238E27FC236}">
                <a16:creationId xmlns:a16="http://schemas.microsoft.com/office/drawing/2014/main" id="{4E93F59A-D550-D7F4-11B7-BDCA91AD2A42}"/>
              </a:ext>
            </a:extLst>
          </p:cNvPr>
          <p:cNvPicPr>
            <a:picLocks noGrp="1" noChangeAspect="1"/>
          </p:cNvPicPr>
          <p:nvPr>
            <p:ph sz="quarter" idx="10"/>
          </p:nvPr>
        </p:nvPicPr>
        <p:blipFill rotWithShape="1">
          <a:blip r:embed="rId2"/>
          <a:srcRect l="977" r="1026"/>
          <a:stretch/>
        </p:blipFill>
        <p:spPr>
          <a:xfrm>
            <a:off x="2035977" y="1917441"/>
            <a:ext cx="7613780" cy="4519246"/>
          </a:xfrm>
        </p:spPr>
      </p:pic>
    </p:spTree>
    <p:extLst>
      <p:ext uri="{BB962C8B-B14F-4D97-AF65-F5344CB8AC3E}">
        <p14:creationId xmlns:p14="http://schemas.microsoft.com/office/powerpoint/2010/main" val="282735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98EC-D208-5782-EFBE-08CD776EB0B3}"/>
            </a:ext>
          </a:extLst>
        </p:cNvPr>
        <p:cNvGrpSpPr/>
        <p:nvPr/>
      </p:nvGrpSpPr>
      <p:grpSpPr>
        <a:xfrm>
          <a:off x="0" y="0"/>
          <a:ext cx="0" cy="0"/>
          <a:chOff x="0" y="0"/>
          <a:chExt cx="0" cy="0"/>
        </a:xfrm>
      </p:grpSpPr>
      <p:pic>
        <p:nvPicPr>
          <p:cNvPr id="8" name="Picture 7" descr="A group of books with hot air balloons&#10;&#10;Description automatically generated">
            <a:extLst>
              <a:ext uri="{FF2B5EF4-FFF2-40B4-BE49-F238E27FC236}">
                <a16:creationId xmlns:a16="http://schemas.microsoft.com/office/drawing/2014/main" id="{7444DE5B-C176-F171-24FB-F9935AF60DCA}"/>
              </a:ext>
            </a:extLst>
          </p:cNvPr>
          <p:cNvPicPr>
            <a:picLocks noChangeAspect="1"/>
          </p:cNvPicPr>
          <p:nvPr/>
        </p:nvPicPr>
        <p:blipFill>
          <a:blip r:embed="rId2"/>
          <a:stretch>
            <a:fillRect/>
          </a:stretch>
        </p:blipFill>
        <p:spPr>
          <a:xfrm>
            <a:off x="1244831" y="1442677"/>
            <a:ext cx="9702338" cy="4837949"/>
          </a:xfrm>
          <a:prstGeom prst="rect">
            <a:avLst/>
          </a:prstGeom>
          <a:noFill/>
          <a:ln w="12700">
            <a:solidFill>
              <a:srgbClr val="69C0B0"/>
            </a:solidFill>
          </a:ln>
        </p:spPr>
      </p:pic>
    </p:spTree>
    <p:extLst>
      <p:ext uri="{BB962C8B-B14F-4D97-AF65-F5344CB8AC3E}">
        <p14:creationId xmlns:p14="http://schemas.microsoft.com/office/powerpoint/2010/main" val="381542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352D-CFFE-AC5D-CE33-FE738E1F8C1A}"/>
              </a:ext>
            </a:extLst>
          </p:cNvPr>
          <p:cNvSpPr>
            <a:spLocks noGrp="1"/>
          </p:cNvSpPr>
          <p:nvPr>
            <p:ph type="title"/>
          </p:nvPr>
        </p:nvSpPr>
        <p:spPr>
          <a:xfrm>
            <a:off x="521208" y="602603"/>
            <a:ext cx="7940212" cy="1522412"/>
          </a:xfrm>
        </p:spPr>
        <p:txBody>
          <a:bodyPr anchor="b">
            <a:normAutofit/>
          </a:bodyPr>
          <a:lstStyle/>
          <a:p>
            <a:pPr>
              <a:lnSpc>
                <a:spcPct val="140000"/>
              </a:lnSpc>
            </a:pPr>
            <a:r>
              <a:rPr lang="en-GB" sz="3400" b="1">
                <a:latin typeface="Heebo" pitchFamily="2" charset="-79"/>
              </a:rPr>
              <a:t>Pre-pandemic, Pandemic, Post-Pandemic Social Work Education</a:t>
            </a:r>
          </a:p>
        </p:txBody>
      </p:sp>
      <p:pic>
        <p:nvPicPr>
          <p:cNvPr id="5" name="Content Placeholder 4" descr="Graphical user interface, website&#10;&#10;Description automatically generated">
            <a:extLst>
              <a:ext uri="{FF2B5EF4-FFF2-40B4-BE49-F238E27FC236}">
                <a16:creationId xmlns:a16="http://schemas.microsoft.com/office/drawing/2014/main" id="{C4E33DA3-2AAF-2017-41EA-038541DEB2F7}"/>
              </a:ext>
            </a:extLst>
          </p:cNvPr>
          <p:cNvPicPr>
            <a:picLocks noGrp="1" noChangeAspect="1"/>
          </p:cNvPicPr>
          <p:nvPr>
            <p:ph sz="quarter" idx="10"/>
          </p:nvPr>
        </p:nvPicPr>
        <p:blipFill>
          <a:blip r:embed="rId2"/>
          <a:stretch>
            <a:fillRect/>
          </a:stretch>
        </p:blipFill>
        <p:spPr>
          <a:xfrm>
            <a:off x="520700" y="2506133"/>
            <a:ext cx="9029700" cy="3749263"/>
          </a:xfrm>
          <a:noFill/>
        </p:spPr>
      </p:pic>
    </p:spTree>
    <p:extLst>
      <p:ext uri="{BB962C8B-B14F-4D97-AF65-F5344CB8AC3E}">
        <p14:creationId xmlns:p14="http://schemas.microsoft.com/office/powerpoint/2010/main" val="106507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DC688-E80D-109E-EE9C-7EFD887B385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9456F86-BAEC-57E5-8552-EDE0137380FC}"/>
              </a:ext>
            </a:extLst>
          </p:cNvPr>
          <p:cNvSpPr>
            <a:spLocks noGrp="1"/>
          </p:cNvSpPr>
          <p:nvPr>
            <p:ph type="title"/>
          </p:nvPr>
        </p:nvSpPr>
        <p:spPr>
          <a:xfrm>
            <a:off x="511360" y="455295"/>
            <a:ext cx="10100832" cy="640080"/>
          </a:xfrm>
        </p:spPr>
        <p:txBody>
          <a:bodyPr/>
          <a:lstStyle/>
          <a:p>
            <a:pPr algn="ctr"/>
            <a:r>
              <a:rPr lang="en-US" b="1">
                <a:latin typeface="Heebo" pitchFamily="2" charset="-79"/>
              </a:rPr>
              <a:t>UoConnectED Digital Educator </a:t>
            </a:r>
          </a:p>
        </p:txBody>
      </p:sp>
      <p:pic>
        <p:nvPicPr>
          <p:cNvPr id="4" name="Picture 3" descr="A group of round logos">
            <a:extLst>
              <a:ext uri="{FF2B5EF4-FFF2-40B4-BE49-F238E27FC236}">
                <a16:creationId xmlns:a16="http://schemas.microsoft.com/office/drawing/2014/main" id="{D779330D-4533-793F-76B5-5F08DD346A48}"/>
              </a:ext>
            </a:extLst>
          </p:cNvPr>
          <p:cNvPicPr>
            <a:picLocks noChangeAspect="1"/>
          </p:cNvPicPr>
          <p:nvPr/>
        </p:nvPicPr>
        <p:blipFill>
          <a:blip r:embed="rId2"/>
          <a:stretch>
            <a:fillRect/>
          </a:stretch>
        </p:blipFill>
        <p:spPr>
          <a:xfrm>
            <a:off x="511360" y="1608243"/>
            <a:ext cx="11094486" cy="4798364"/>
          </a:xfrm>
          <a:prstGeom prst="rect">
            <a:avLst/>
          </a:prstGeom>
          <a:noFill/>
          <a:ln w="12700">
            <a:solidFill>
              <a:srgbClr val="69C0B0"/>
            </a:solidFill>
          </a:ln>
        </p:spPr>
      </p:pic>
    </p:spTree>
    <p:extLst>
      <p:ext uri="{BB962C8B-B14F-4D97-AF65-F5344CB8AC3E}">
        <p14:creationId xmlns:p14="http://schemas.microsoft.com/office/powerpoint/2010/main" val="375931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B385-08CF-9E81-9503-B1B72C37337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E01370E-C658-D155-0B6D-181EF6971322}"/>
              </a:ext>
            </a:extLst>
          </p:cNvPr>
          <p:cNvSpPr>
            <a:spLocks noGrp="1"/>
          </p:cNvSpPr>
          <p:nvPr>
            <p:ph type="title"/>
          </p:nvPr>
        </p:nvSpPr>
        <p:spPr>
          <a:xfrm>
            <a:off x="683104" y="455295"/>
            <a:ext cx="9929088" cy="640080"/>
          </a:xfrm>
        </p:spPr>
        <p:txBody>
          <a:bodyPr/>
          <a:lstStyle/>
          <a:p>
            <a:pPr algn="ctr"/>
            <a:r>
              <a:rPr lang="en-US" b="1">
                <a:latin typeface="Heebo" pitchFamily="2" charset="-79"/>
              </a:rPr>
              <a:t>UoConnectED Digital Graduate</a:t>
            </a:r>
          </a:p>
        </p:txBody>
      </p:sp>
      <p:pic>
        <p:nvPicPr>
          <p:cNvPr id="3" name="Picture 2" descr="A group of logos with text and leaves with Colorado State University in the background&#10;&#10;Description automatically generated">
            <a:extLst>
              <a:ext uri="{FF2B5EF4-FFF2-40B4-BE49-F238E27FC236}">
                <a16:creationId xmlns:a16="http://schemas.microsoft.com/office/drawing/2014/main" id="{A2186381-B141-168B-5720-30B7045E39A6}"/>
              </a:ext>
            </a:extLst>
          </p:cNvPr>
          <p:cNvPicPr>
            <a:picLocks noChangeAspect="1"/>
          </p:cNvPicPr>
          <p:nvPr/>
        </p:nvPicPr>
        <p:blipFill>
          <a:blip r:embed="rId2"/>
          <a:stretch>
            <a:fillRect/>
          </a:stretch>
        </p:blipFill>
        <p:spPr>
          <a:xfrm>
            <a:off x="683104" y="1588451"/>
            <a:ext cx="10750998" cy="4837949"/>
          </a:xfrm>
          <a:prstGeom prst="rect">
            <a:avLst/>
          </a:prstGeom>
          <a:noFill/>
          <a:ln w="12700">
            <a:solidFill>
              <a:srgbClr val="69C0B0"/>
            </a:solidFill>
          </a:ln>
        </p:spPr>
      </p:pic>
    </p:spTree>
    <p:extLst>
      <p:ext uri="{BB962C8B-B14F-4D97-AF65-F5344CB8AC3E}">
        <p14:creationId xmlns:p14="http://schemas.microsoft.com/office/powerpoint/2010/main" val="2623948848"/>
      </p:ext>
    </p:extLst>
  </p:cSld>
  <p:clrMapOvr>
    <a:masterClrMapping/>
  </p:clrMapOvr>
</p:sld>
</file>

<file path=ppt/theme/theme1.xml><?xml version="1.0" encoding="utf-8"?>
<a:theme xmlns:a="http://schemas.openxmlformats.org/drawingml/2006/main" name="WelcomeDo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
      <a:majorFont>
        <a:latin typeface="Heebo"/>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chorCtr="0">
        <a:noAutofit/>
      </a:bodyPr>
      <a:lstStyle>
        <a:defPPr>
          <a:defRPr sz="3200" dirty="0" smtClean="0"/>
        </a:defPPr>
      </a:lstStyle>
    </a:txDef>
  </a:objectDefaults>
  <a:extraClrSchemeLst/>
  <a:extLst>
    <a:ext uri="{05A4C25C-085E-4340-85A3-A5531E510DB2}">
      <thm15:themeFamily xmlns:thm15="http://schemas.microsoft.com/office/thememl/2012/main" name="Final UoC Accessible PowerPoint" id="{36F4225D-0BB2-4207-908D-D321E576E82D}" vid="{2F22E62B-373E-4A01-9CB9-BC7BCDEEF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8C8E7F384F3E4C862CD47817833A44" ma:contentTypeVersion="16" ma:contentTypeDescription="Create a new document." ma:contentTypeScope="" ma:versionID="02b2bd4ba327a1f9795411bd20fcbae1">
  <xsd:schema xmlns:xsd="http://www.w3.org/2001/XMLSchema" xmlns:xs="http://www.w3.org/2001/XMLSchema" xmlns:p="http://schemas.microsoft.com/office/2006/metadata/properties" xmlns:ns2="9eb0491c-8962-4c50-b255-3fa74399585b" xmlns:ns3="77afcc37-9d2c-4465-bfcb-0a6ab89ed8f6" targetNamespace="http://schemas.microsoft.com/office/2006/metadata/properties" ma:root="true" ma:fieldsID="ada9aa9baea311381b27d42e8ad1486f" ns2:_="" ns3:_="">
    <xsd:import namespace="9eb0491c-8962-4c50-b255-3fa74399585b"/>
    <xsd:import namespace="77afcc37-9d2c-4465-bfcb-0a6ab89ed8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0491c-8962-4c50-b255-3fa7439958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4a21-838d-4589-86eb-9a7738b05166}" ma:internalName="TaxCatchAll" ma:showField="CatchAllData" ma:web="9eb0491c-8962-4c50-b255-3fa7439958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afcc37-9d2c-4465-bfcb-0a6ab89ed8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b78912-6706-44cd-be05-92597e5f7f6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7afcc37-9d2c-4465-bfcb-0a6ab89ed8f6" xsi:nil="true"/>
    <TaxCatchAll xmlns="9eb0491c-8962-4c50-b255-3fa74399585b" xsi:nil="true"/>
    <lcf76f155ced4ddcb4097134ff3c332f xmlns="77afcc37-9d2c-4465-bfcb-0a6ab89ed8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677342-CCDA-412F-904B-F8028ADB6E3F}">
  <ds:schemaRefs>
    <ds:schemaRef ds:uri="77afcc37-9d2c-4465-bfcb-0a6ab89ed8f6"/>
    <ds:schemaRef ds:uri="9eb0491c-8962-4c50-b255-3fa7439958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77afcc37-9d2c-4465-bfcb-0a6ab89ed8f6"/>
    <ds:schemaRef ds:uri="9eb0491c-8962-4c50-b255-3fa743995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2770</Words>
  <Application>Microsoft Office PowerPoint</Application>
  <PresentationFormat>Widescreen</PresentationFormat>
  <Paragraphs>209</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Symbol</vt:lpstr>
      <vt:lpstr>Courier New</vt:lpstr>
      <vt:lpstr>Bebas Neue Pro</vt:lpstr>
      <vt:lpstr>Arial</vt:lpstr>
      <vt:lpstr>Heebo</vt:lpstr>
      <vt:lpstr>Calibri</vt:lpstr>
      <vt:lpstr>Aptos</vt:lpstr>
      <vt:lpstr>WelcomeDoc</vt:lpstr>
      <vt:lpstr>Returning to SocMedHE’s why, to think about SocMedHE’s future what and how’s</vt:lpstr>
      <vt:lpstr>   Dr Amanda Taylor-Beswick,  Professor of Digital and Social Science  </vt:lpstr>
      <vt:lpstr> </vt:lpstr>
      <vt:lpstr>Social work and technologies: a long troubled and troubling relationship</vt:lpstr>
      <vt:lpstr> Examining the contribution of social work education to the digital professionalism of students for practice in a digital world  </vt:lpstr>
      <vt:lpstr>PowerPoint Presentation</vt:lpstr>
      <vt:lpstr>Pre-pandemic, Pandemic, Post-Pandemic Social Work Education</vt:lpstr>
      <vt:lpstr>UoConnectED Digital Educator </vt:lpstr>
      <vt:lpstr>UoConnectED Digital Graduate</vt:lpstr>
      <vt:lpstr>UoConnectED Professional Services </vt:lpstr>
      <vt:lpstr> Returning to the why…  “The conference was designed to create a forum for academics, their students, developers and strategic managers to consider the opportunities, challenges and the disruptive influence of social media for learning.” </vt:lpstr>
      <vt:lpstr>PowerPoint Presentation</vt:lpstr>
      <vt:lpstr>SocMedHE15</vt:lpstr>
      <vt:lpstr>SocMedHE16</vt:lpstr>
      <vt:lpstr>SocMedHE17</vt:lpstr>
      <vt:lpstr>SocMedHE18</vt:lpstr>
      <vt:lpstr>SocMedHE19</vt:lpstr>
      <vt:lpstr>SocMedHE20</vt:lpstr>
      <vt:lpstr>SocMedHE21</vt:lpstr>
      <vt:lpstr>SocMedHE22</vt:lpstr>
      <vt:lpstr>SocMedHE23</vt:lpstr>
      <vt:lpstr> SocMedHE connectography</vt:lpstr>
      <vt:lpstr>SocMedHE24</vt:lpstr>
      <vt:lpstr>COVID19… more than a whole new vocab</vt:lpstr>
      <vt:lpstr>     Rapidity of the Evolving Practice Landscape</vt:lpstr>
      <vt:lpstr>                            Resonate?</vt:lpstr>
      <vt:lpstr>4IR</vt:lpstr>
      <vt:lpstr> Post pandemic liminality</vt:lpstr>
      <vt:lpstr>“However, are these findings a question of a momentary disruption and a return to the previous status quo?  Or does the pandemic represent the kind of  external shock that fundamentally changes  the landscape?”</vt:lpstr>
      <vt:lpstr>“Two contradictory visions for the role of educational technology in education after the pandemic seem possible: a pre- vs. post-digital view that imply fundamentally different perspectives for the future  of education.   A pre-digital re-construction implies a return “back to normal”, whereas a post-digital view tries to utilize the experiences of the pandemic for a consequential reform of education.”</vt:lpstr>
      <vt:lpstr>Fracturing of social spaces…</vt:lpstr>
      <vt:lpstr>In comparison…</vt:lpstr>
      <vt:lpstr>Xodus from X (formerly Twitter)   LTHE: a case study in managing community space transition seamlessly.  </vt:lpstr>
      <vt:lpstr>Fracturing of digital scholarship…</vt:lpstr>
      <vt:lpstr>PowerPoint Presentation</vt:lpstr>
      <vt:lpstr>PowerPoint Presentation</vt:lpstr>
      <vt:lpstr>PowerPoint Presentation</vt:lpstr>
      <vt:lpstr>Postdigital</vt:lpstr>
      <vt:lpstr>“Postdigital is a paradigm that (as with post-humanism) does not aim to describe a life after digital, but rather, attempts to describe the present-day opportunity to explore the consequences of the digital and of the  computer age.”  Giorgio Agamben (2002).</vt:lpstr>
      <vt:lpstr> “There is, therefore, an additional and valuable meaning we might attached the to the ‘post’ of the postdigital here: a ‘holding-to-account’ of the digital that seeks to look beyond the promises of instrumental efficiencies, not to call for their end, but rather to establish a critical understanding of the very real influence of these technologies as they increasingly pervade social life.”  Jandrić, P., Knox, J., Besley, T., Ryberg, T., Suoranta, J., &amp; Hayes, S. (2018). Postdigital science and education. Educational philosophy and theory, 50(10), 893-899. </vt:lpstr>
      <vt:lpstr>PowerPoint Presentation</vt:lpstr>
      <vt:lpstr>Social media pedagogy (and infographic envy!)</vt:lpstr>
      <vt:lpstr>Criticality and ethics…</vt:lpstr>
      <vt:lpstr>Defining 2024 social medias’: adult decision-making on young peoples engagement.   (a) an electronic service that satisfies the following conditions:  (i) the sole purpose, or a significant purpose, of the service is to enable online social interaction between 2 or more end-users; (ii) the service allows end-users to link to, or  interact with, some or all of the other end-users; (iii) the service allows end-users to post material  on the service.</vt:lpstr>
      <vt:lpstr>“With regard to the question of purpose, I have suggested that education actually has three purposes — or, more precisely, three domains of purpose — to attend to. I have referred to these as qualification, socialization, and subjectification.”</vt:lpstr>
      <vt:lpstr>PowerPoint Presentation</vt:lpstr>
      <vt:lpstr> The Radical How…</vt:lpstr>
      <vt:lpstr>SocMedHE future… what now for an even more radical how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UoC Accessible Presentation</dc:title>
  <dc:creator>Morgan, Freya</dc:creator>
  <cp:keywords/>
  <cp:lastModifiedBy>Beckingham, Sue</cp:lastModifiedBy>
  <cp:revision>4</cp:revision>
  <dcterms:created xsi:type="dcterms:W3CDTF">2021-08-18T07:34:25Z</dcterms:created>
  <dcterms:modified xsi:type="dcterms:W3CDTF">2024-12-19T11:00:58Z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0x0101002B8C8E7F384F3E4C862CD47817833A44</vt:lpwstr>
  </property>
  <property fmtid="{D5CDD505-2E9C-101B-9397-08002B2CF9AE}" pid="3" name="MediaServiceImageTags">
    <vt:lpwstr/>
  </property>
</Properties>
</file>