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91" r:id="rId2"/>
    <p:sldId id="293" r:id="rId3"/>
    <p:sldId id="292" r:id="rId4"/>
    <p:sldId id="295" r:id="rId5"/>
    <p:sldId id="294" r:id="rId6"/>
    <p:sldId id="296" r:id="rId7"/>
    <p:sldId id="297" r:id="rId8"/>
    <p:sldId id="298" r:id="rId9"/>
    <p:sldId id="300" r:id="rId10"/>
    <p:sldId id="301" r:id="rId11"/>
    <p:sldId id="302" r:id="rId12"/>
    <p:sldId id="303" r:id="rId13"/>
    <p:sldId id="304" r:id="rId14"/>
    <p:sldId id="30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4B14F-A4B0-44B8-B8DB-603CB6D2BB79}" v="235" dt="2023-05-03T14:08:23.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7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D1F90-1042-43E6-B1D4-2BAE8E7062FA}" type="datetimeFigureOut">
              <a:rPr lang="en-GB" smtClean="0"/>
              <a:t>22/05/2023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9CB43-0BAC-4A0C-9871-1F3980FD1667}" type="slidenum">
              <a:rPr lang="en-GB" smtClean="0"/>
              <a:t>‹#›</a:t>
            </a:fld>
            <a:endParaRPr lang="en-GB"/>
          </a:p>
        </p:txBody>
      </p:sp>
    </p:spTree>
    <p:extLst>
      <p:ext uri="{BB962C8B-B14F-4D97-AF65-F5344CB8AC3E}">
        <p14:creationId xmlns:p14="http://schemas.microsoft.com/office/powerpoint/2010/main" val="252601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Trade Gothic Next" panose="020B0503040303020004" pitchFamily="34" charset="0"/>
              </a:rPr>
              <a:t>This piece of work has arisen out of something that has troubled me since I joined a primary school leaders </a:t>
            </a:r>
            <a:r>
              <a:rPr lang="en-GB" sz="1600" dirty="0" err="1">
                <a:latin typeface="Trade Gothic Next" panose="020B0503040303020004" pitchFamily="34" charset="0"/>
              </a:rPr>
              <a:t>facebook</a:t>
            </a:r>
            <a:r>
              <a:rPr lang="en-GB" sz="1600" dirty="0">
                <a:latin typeface="Trade Gothic Next" panose="020B0503040303020004" pitchFamily="34" charset="0"/>
              </a:rPr>
              <a:t> group and spend time in discussion with student teachers following school placements. What has troubled me is the shift from child-centred to curriculum centred pedagogy, the rise of schemes, how that impacts on my teaching and my students’ learning and enactment. There are some of my own reflections here as well as some evidence gathered from PGCE students. </a:t>
            </a:r>
          </a:p>
          <a:p>
            <a:r>
              <a:rPr lang="en-GB" sz="1600" dirty="0">
                <a:latin typeface="Trade Gothic Next" panose="020B0503040303020004" pitchFamily="34" charset="0"/>
              </a:rPr>
              <a:t>But firstly a bit about me</a:t>
            </a:r>
          </a:p>
        </p:txBody>
      </p:sp>
      <p:sp>
        <p:nvSpPr>
          <p:cNvPr id="4" name="Slide Number Placeholder 3"/>
          <p:cNvSpPr>
            <a:spLocks noGrp="1"/>
          </p:cNvSpPr>
          <p:nvPr>
            <p:ph type="sldNum" sz="quarter" idx="5"/>
          </p:nvPr>
        </p:nvSpPr>
        <p:spPr/>
        <p:txBody>
          <a:bodyPr/>
          <a:lstStyle/>
          <a:p>
            <a:fld id="{8439CB43-0BAC-4A0C-9871-1F3980FD1667}" type="slidenum">
              <a:rPr lang="en-GB" smtClean="0"/>
              <a:t>1</a:t>
            </a:fld>
            <a:endParaRPr lang="en-GB"/>
          </a:p>
        </p:txBody>
      </p:sp>
    </p:spTree>
    <p:extLst>
      <p:ext uri="{BB962C8B-B14F-4D97-AF65-F5344CB8AC3E}">
        <p14:creationId xmlns:p14="http://schemas.microsoft.com/office/powerpoint/2010/main" val="2075279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Trade Gothic Next" panose="020B0503040303020004" pitchFamily="34" charset="0"/>
              </a:rPr>
              <a:t>Ask the audience – for their thoughts.</a:t>
            </a:r>
          </a:p>
          <a:p>
            <a:r>
              <a:rPr lang="en-GB" sz="1600" dirty="0">
                <a:latin typeface="Trade Gothic Next" panose="020B0503040303020004" pitchFamily="34" charset="0"/>
              </a:rPr>
              <a:t>I think my </a:t>
            </a:r>
            <a:r>
              <a:rPr lang="en-GB" sz="1600" dirty="0" err="1">
                <a:latin typeface="Trade Gothic Next" panose="020B0503040303020004" pitchFamily="34" charset="0"/>
              </a:rPr>
              <a:t>Phd</a:t>
            </a:r>
            <a:r>
              <a:rPr lang="en-GB" sz="1600" dirty="0">
                <a:latin typeface="Trade Gothic Next" panose="020B0503040303020004" pitchFamily="34" charset="0"/>
              </a:rPr>
              <a:t> research might have something to offer here. The focus was creative thinking and children’s writing and I came up with a thinking for writing framework as a result – I have presented it at TEAN before. A huge key to enabling our students is to help them make connection between the schemes they may well come across and the excellent, evidence-informed high quality practice we as teacher educators provide. I call that working in the gaps. McWilliam would call it meddling in the middle. </a:t>
            </a:r>
          </a:p>
        </p:txBody>
      </p:sp>
      <p:sp>
        <p:nvSpPr>
          <p:cNvPr id="4" name="Slide Number Placeholder 3"/>
          <p:cNvSpPr>
            <a:spLocks noGrp="1"/>
          </p:cNvSpPr>
          <p:nvPr>
            <p:ph type="sldNum" sz="quarter" idx="5"/>
          </p:nvPr>
        </p:nvSpPr>
        <p:spPr/>
        <p:txBody>
          <a:bodyPr/>
          <a:lstStyle/>
          <a:p>
            <a:fld id="{8439CB43-0BAC-4A0C-9871-1F3980FD1667}" type="slidenum">
              <a:rPr lang="en-GB" smtClean="0"/>
              <a:t>12</a:t>
            </a:fld>
            <a:endParaRPr lang="en-GB"/>
          </a:p>
        </p:txBody>
      </p:sp>
    </p:spTree>
    <p:extLst>
      <p:ext uri="{BB962C8B-B14F-4D97-AF65-F5344CB8AC3E}">
        <p14:creationId xmlns:p14="http://schemas.microsoft.com/office/powerpoint/2010/main" val="844376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Trade Gothic Next" panose="020B0503040303020004" pitchFamily="34" charset="0"/>
              </a:rPr>
              <a:t>Here are the session headers for our primary PGCE English input. Many of them you will recognise – but do these provide students with skills, knowledge and underpinning understanding to enact in school. I think we need to be teaching in between the building blocks with tasks that simulate real life that develop higher level thinking, problem-solving and cognitive flexibility to navigate the fixedness, make evidence-based professional decisions responding to the needs of the learners. </a:t>
            </a:r>
          </a:p>
          <a:p>
            <a:endParaRPr lang="en-GB" dirty="0"/>
          </a:p>
          <a:p>
            <a:r>
              <a:rPr lang="en-GB" dirty="0"/>
              <a:t>So what might that look like? Click in</a:t>
            </a:r>
          </a:p>
        </p:txBody>
      </p:sp>
      <p:sp>
        <p:nvSpPr>
          <p:cNvPr id="4" name="Slide Number Placeholder 3"/>
          <p:cNvSpPr>
            <a:spLocks noGrp="1"/>
          </p:cNvSpPr>
          <p:nvPr>
            <p:ph type="sldNum" sz="quarter" idx="5"/>
          </p:nvPr>
        </p:nvSpPr>
        <p:spPr/>
        <p:txBody>
          <a:bodyPr/>
          <a:lstStyle/>
          <a:p>
            <a:fld id="{8439CB43-0BAC-4A0C-9871-1F3980FD1667}" type="slidenum">
              <a:rPr lang="en-GB" smtClean="0"/>
              <a:t>13</a:t>
            </a:fld>
            <a:endParaRPr lang="en-GB"/>
          </a:p>
        </p:txBody>
      </p:sp>
    </p:spTree>
    <p:extLst>
      <p:ext uri="{BB962C8B-B14F-4D97-AF65-F5344CB8AC3E}">
        <p14:creationId xmlns:p14="http://schemas.microsoft.com/office/powerpoint/2010/main" val="439946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Trade Gothic Next" panose="020B0503040303020004" pitchFamily="34" charset="0"/>
              </a:rPr>
              <a:t>Evaluation and development in first two placements after the bulk of the university-based input</a:t>
            </a:r>
          </a:p>
        </p:txBody>
      </p:sp>
      <p:sp>
        <p:nvSpPr>
          <p:cNvPr id="4" name="Slide Number Placeholder 3"/>
          <p:cNvSpPr>
            <a:spLocks noGrp="1"/>
          </p:cNvSpPr>
          <p:nvPr>
            <p:ph type="sldNum" sz="quarter" idx="5"/>
          </p:nvPr>
        </p:nvSpPr>
        <p:spPr/>
        <p:txBody>
          <a:bodyPr/>
          <a:lstStyle/>
          <a:p>
            <a:fld id="{8439CB43-0BAC-4A0C-9871-1F3980FD1667}" type="slidenum">
              <a:rPr lang="en-GB" smtClean="0"/>
              <a:t>14</a:t>
            </a:fld>
            <a:endParaRPr lang="en-GB"/>
          </a:p>
        </p:txBody>
      </p:sp>
    </p:spTree>
    <p:extLst>
      <p:ext uri="{BB962C8B-B14F-4D97-AF65-F5344CB8AC3E}">
        <p14:creationId xmlns:p14="http://schemas.microsoft.com/office/powerpoint/2010/main" val="2552399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Trade Gothic Next" panose="020B0503040303020004" pitchFamily="34" charset="0"/>
              </a:rPr>
              <a:t>This is to provide some context, why I may have an interest in terms of improving student outcomes, but also subject quality</a:t>
            </a:r>
          </a:p>
          <a:p>
            <a:r>
              <a:rPr lang="en-GB" sz="1600" dirty="0">
                <a:latin typeface="Trade Gothic Next" panose="020B0503040303020004" pitchFamily="34" charset="0"/>
              </a:rPr>
              <a:t>And also a shameless plug</a:t>
            </a:r>
          </a:p>
        </p:txBody>
      </p:sp>
      <p:sp>
        <p:nvSpPr>
          <p:cNvPr id="4" name="Slide Number Placeholder 3"/>
          <p:cNvSpPr>
            <a:spLocks noGrp="1"/>
          </p:cNvSpPr>
          <p:nvPr>
            <p:ph type="sldNum" sz="quarter" idx="5"/>
          </p:nvPr>
        </p:nvSpPr>
        <p:spPr/>
        <p:txBody>
          <a:bodyPr/>
          <a:lstStyle/>
          <a:p>
            <a:fld id="{8439CB43-0BAC-4A0C-9871-1F3980FD1667}" type="slidenum">
              <a:rPr lang="en-GB" smtClean="0"/>
              <a:t>2</a:t>
            </a:fld>
            <a:endParaRPr lang="en-GB"/>
          </a:p>
        </p:txBody>
      </p:sp>
    </p:spTree>
    <p:extLst>
      <p:ext uri="{BB962C8B-B14F-4D97-AF65-F5344CB8AC3E}">
        <p14:creationId xmlns:p14="http://schemas.microsoft.com/office/powerpoint/2010/main" val="255747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Reflection on student questions, on feedback from partnership staff and my own thinking</a:t>
            </a:r>
          </a:p>
          <a:p>
            <a:r>
              <a:rPr lang="en-GB" dirty="0"/>
              <a:t>But also some evidence gathering – perception evidence</a:t>
            </a:r>
          </a:p>
        </p:txBody>
      </p:sp>
      <p:sp>
        <p:nvSpPr>
          <p:cNvPr id="4" name="Slide Number Placeholder 3"/>
          <p:cNvSpPr>
            <a:spLocks noGrp="1"/>
          </p:cNvSpPr>
          <p:nvPr>
            <p:ph type="sldNum" sz="quarter" idx="5"/>
          </p:nvPr>
        </p:nvSpPr>
        <p:spPr/>
        <p:txBody>
          <a:bodyPr/>
          <a:lstStyle/>
          <a:p>
            <a:fld id="{8439CB43-0BAC-4A0C-9871-1F3980FD1667}" type="slidenum">
              <a:rPr lang="en-GB" smtClean="0"/>
              <a:t>3</a:t>
            </a:fld>
            <a:endParaRPr lang="en-GB"/>
          </a:p>
        </p:txBody>
      </p:sp>
    </p:spTree>
    <p:extLst>
      <p:ext uri="{BB962C8B-B14F-4D97-AF65-F5344CB8AC3E}">
        <p14:creationId xmlns:p14="http://schemas.microsoft.com/office/powerpoint/2010/main" val="180554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Trade Gothic Next" panose="020B0503040303020004" pitchFamily="34" charset="0"/>
              </a:rPr>
              <a:t>I was pleased and I admit to be a little surprised that in the range of answers to question 1 – what could be applied and enacted on placement, all aspects of the module and they key areas taught got a mention. But these are the top ten by frequency of response, and the numbers of responses. (26 different responses) – the other 16 were mentioned once or twice</a:t>
            </a:r>
          </a:p>
        </p:txBody>
      </p:sp>
      <p:sp>
        <p:nvSpPr>
          <p:cNvPr id="4" name="Slide Number Placeholder 3"/>
          <p:cNvSpPr>
            <a:spLocks noGrp="1"/>
          </p:cNvSpPr>
          <p:nvPr>
            <p:ph type="sldNum" sz="quarter" idx="5"/>
          </p:nvPr>
        </p:nvSpPr>
        <p:spPr/>
        <p:txBody>
          <a:bodyPr/>
          <a:lstStyle/>
          <a:p>
            <a:fld id="{8439CB43-0BAC-4A0C-9871-1F3980FD1667}" type="slidenum">
              <a:rPr lang="en-GB" smtClean="0"/>
              <a:t>6</a:t>
            </a:fld>
            <a:endParaRPr lang="en-GB"/>
          </a:p>
        </p:txBody>
      </p:sp>
    </p:spTree>
    <p:extLst>
      <p:ext uri="{BB962C8B-B14F-4D97-AF65-F5344CB8AC3E}">
        <p14:creationId xmlns:p14="http://schemas.microsoft.com/office/powerpoint/2010/main" val="290322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Trade Gothic Next" panose="020B0503040303020004" pitchFamily="34" charset="0"/>
              </a:rPr>
              <a:t>I wonder if SPAG as the top answer reflects current priorities in school – impact of high-stakes testing and schemes?</a:t>
            </a:r>
          </a:p>
          <a:p>
            <a:r>
              <a:rPr lang="en-GB" sz="1600" dirty="0">
                <a:latin typeface="Trade Gothic Next" panose="020B0503040303020004" pitchFamily="34" charset="0"/>
              </a:rPr>
              <a:t>Given the use of schemes in many of our schools, I was surprised to see enactment of planning a teaching sequence in at number 5, I would have expected it to be lower down</a:t>
            </a:r>
          </a:p>
          <a:p>
            <a:r>
              <a:rPr lang="en-GB" sz="1600" dirty="0">
                <a:latin typeface="Trade Gothic Next" panose="020B0503040303020004" pitchFamily="34" charset="0"/>
              </a:rPr>
              <a:t>Guided reading and writing was mentioned once. Given the power for developing attainment in both reading and writing, I believe this has a pedagogic tool, I was disappointed that it didn’t make the top ten. Does it still exist or has it been replaced by the easier to manage hybrid whole class guided reading?</a:t>
            </a:r>
          </a:p>
          <a:p>
            <a:r>
              <a:rPr lang="en-GB" sz="1600" dirty="0">
                <a:latin typeface="Trade Gothic Next" panose="020B0503040303020004" pitchFamily="34" charset="0"/>
              </a:rPr>
              <a:t>Has teaching become purely about delivering curriculum  and therefore boring for teachers, children – impact on recruitment?</a:t>
            </a:r>
          </a:p>
          <a:p>
            <a:endParaRPr lang="en-GB" sz="1600" dirty="0">
              <a:latin typeface="Trade Gothic Next" panose="020B0503040303020004" pitchFamily="34" charset="0"/>
            </a:endParaRPr>
          </a:p>
        </p:txBody>
      </p:sp>
      <p:sp>
        <p:nvSpPr>
          <p:cNvPr id="4" name="Slide Number Placeholder 3"/>
          <p:cNvSpPr>
            <a:spLocks noGrp="1"/>
          </p:cNvSpPr>
          <p:nvPr>
            <p:ph type="sldNum" sz="quarter" idx="5"/>
          </p:nvPr>
        </p:nvSpPr>
        <p:spPr/>
        <p:txBody>
          <a:bodyPr/>
          <a:lstStyle/>
          <a:p>
            <a:fld id="{8439CB43-0BAC-4A0C-9871-1F3980FD1667}" type="slidenum">
              <a:rPr lang="en-GB" smtClean="0"/>
              <a:t>7</a:t>
            </a:fld>
            <a:endParaRPr lang="en-GB"/>
          </a:p>
        </p:txBody>
      </p:sp>
    </p:spTree>
    <p:extLst>
      <p:ext uri="{BB962C8B-B14F-4D97-AF65-F5344CB8AC3E}">
        <p14:creationId xmlns:p14="http://schemas.microsoft.com/office/powerpoint/2010/main" val="3725316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Trade Gothic Next" panose="020B0503040303020004" pitchFamily="34" charset="0"/>
              </a:rPr>
              <a:t>Now this is not a dig at SD programmes or school subject leads – it was significant in the data. Perhaps it raises the importance of HE pedagogy, further training for school colleagues involvement in ITE partnership? Or curriculum design, structure and information at point of need</a:t>
            </a:r>
          </a:p>
        </p:txBody>
      </p:sp>
      <p:sp>
        <p:nvSpPr>
          <p:cNvPr id="4" name="Slide Number Placeholder 3"/>
          <p:cNvSpPr>
            <a:spLocks noGrp="1"/>
          </p:cNvSpPr>
          <p:nvPr>
            <p:ph type="sldNum" sz="quarter" idx="5"/>
          </p:nvPr>
        </p:nvSpPr>
        <p:spPr/>
        <p:txBody>
          <a:bodyPr/>
          <a:lstStyle/>
          <a:p>
            <a:fld id="{8439CB43-0BAC-4A0C-9871-1F3980FD1667}" type="slidenum">
              <a:rPr lang="en-GB" smtClean="0"/>
              <a:t>8</a:t>
            </a:fld>
            <a:endParaRPr lang="en-GB"/>
          </a:p>
        </p:txBody>
      </p:sp>
    </p:spTree>
    <p:extLst>
      <p:ext uri="{BB962C8B-B14F-4D97-AF65-F5344CB8AC3E}">
        <p14:creationId xmlns:p14="http://schemas.microsoft.com/office/powerpoint/2010/main" val="95048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Trade Gothic Next" panose="020B0503040303020004" pitchFamily="34" charset="0"/>
              </a:rPr>
              <a:t>Three areas of enablement – self, university input and school input – pleasing that there were some enablers to enactment</a:t>
            </a:r>
          </a:p>
        </p:txBody>
      </p:sp>
      <p:sp>
        <p:nvSpPr>
          <p:cNvPr id="4" name="Slide Number Placeholder 3"/>
          <p:cNvSpPr>
            <a:spLocks noGrp="1"/>
          </p:cNvSpPr>
          <p:nvPr>
            <p:ph type="sldNum" sz="quarter" idx="5"/>
          </p:nvPr>
        </p:nvSpPr>
        <p:spPr/>
        <p:txBody>
          <a:bodyPr/>
          <a:lstStyle/>
          <a:p>
            <a:fld id="{8439CB43-0BAC-4A0C-9871-1F3980FD1667}" type="slidenum">
              <a:rPr lang="en-GB" smtClean="0"/>
              <a:t>9</a:t>
            </a:fld>
            <a:endParaRPr lang="en-GB"/>
          </a:p>
        </p:txBody>
      </p:sp>
    </p:spTree>
    <p:extLst>
      <p:ext uri="{BB962C8B-B14F-4D97-AF65-F5344CB8AC3E}">
        <p14:creationId xmlns:p14="http://schemas.microsoft.com/office/powerpoint/2010/main" val="288672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Trade Gothic Next" panose="020B0503040303020004" pitchFamily="34" charset="0"/>
              </a:rPr>
              <a:t>Where curriculum approaches couldn’t be enacted, here were the constraints – or as I referred to on an earlier slide – the ‘something happens’ – a WORDLE type approach – bigger font  = mentioned the most</a:t>
            </a:r>
          </a:p>
        </p:txBody>
      </p:sp>
      <p:sp>
        <p:nvSpPr>
          <p:cNvPr id="4" name="Slide Number Placeholder 3"/>
          <p:cNvSpPr>
            <a:spLocks noGrp="1"/>
          </p:cNvSpPr>
          <p:nvPr>
            <p:ph type="sldNum" sz="quarter" idx="5"/>
          </p:nvPr>
        </p:nvSpPr>
        <p:spPr/>
        <p:txBody>
          <a:bodyPr/>
          <a:lstStyle/>
          <a:p>
            <a:fld id="{8439CB43-0BAC-4A0C-9871-1F3980FD1667}" type="slidenum">
              <a:rPr lang="en-GB" smtClean="0"/>
              <a:t>10</a:t>
            </a:fld>
            <a:endParaRPr lang="en-GB"/>
          </a:p>
        </p:txBody>
      </p:sp>
    </p:spTree>
    <p:extLst>
      <p:ext uri="{BB962C8B-B14F-4D97-AF65-F5344CB8AC3E}">
        <p14:creationId xmlns:p14="http://schemas.microsoft.com/office/powerpoint/2010/main" val="390577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latin typeface="Trade Gothic Next" panose="020B0503040303020004" pitchFamily="34" charset="0"/>
              </a:rPr>
              <a:t>So here are some thoughts that came to my mind as I reflected on the responses</a:t>
            </a:r>
          </a:p>
        </p:txBody>
      </p:sp>
      <p:sp>
        <p:nvSpPr>
          <p:cNvPr id="4" name="Slide Number Placeholder 3"/>
          <p:cNvSpPr>
            <a:spLocks noGrp="1"/>
          </p:cNvSpPr>
          <p:nvPr>
            <p:ph type="sldNum" sz="quarter" idx="5"/>
          </p:nvPr>
        </p:nvSpPr>
        <p:spPr/>
        <p:txBody>
          <a:bodyPr/>
          <a:lstStyle/>
          <a:p>
            <a:fld id="{8439CB43-0BAC-4A0C-9871-1F3980FD1667}" type="slidenum">
              <a:rPr lang="en-GB" smtClean="0"/>
              <a:t>11</a:t>
            </a:fld>
            <a:endParaRPr lang="en-GB"/>
          </a:p>
        </p:txBody>
      </p:sp>
    </p:spTree>
    <p:extLst>
      <p:ext uri="{BB962C8B-B14F-4D97-AF65-F5344CB8AC3E}">
        <p14:creationId xmlns:p14="http://schemas.microsoft.com/office/powerpoint/2010/main" val="4182126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1 Title/Finish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bwMode="blackWhite">
          <a:xfrm>
            <a:off x="254949" y="262783"/>
            <a:ext cx="11682101" cy="633243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1887" y="509450"/>
            <a:ext cx="1120462" cy="1316700"/>
          </a:xfrm>
          <a:prstGeom prst="rect">
            <a:avLst/>
          </a:prstGeom>
        </p:spPr>
      </p:pic>
      <p:sp>
        <p:nvSpPr>
          <p:cNvPr id="8" name="Title 7"/>
          <p:cNvSpPr>
            <a:spLocks noGrp="1"/>
          </p:cNvSpPr>
          <p:nvPr>
            <p:ph type="title"/>
          </p:nvPr>
        </p:nvSpPr>
        <p:spPr>
          <a:xfrm>
            <a:off x="368490" y="602603"/>
            <a:ext cx="10063396" cy="1522412"/>
          </a:xfrm>
        </p:spPr>
        <p:txBody>
          <a:bodyPr>
            <a:normAutofit/>
          </a:bodyPr>
          <a:lstStyle>
            <a:lvl1pPr>
              <a:lnSpc>
                <a:spcPct val="150000"/>
              </a:lnSpc>
              <a:defRPr sz="4400">
                <a:solidFill>
                  <a:schemeClr val="tx1">
                    <a:lumMod val="85000"/>
                    <a:lumOff val="15000"/>
                  </a:schemeClr>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Content Placeholder 12"/>
          <p:cNvSpPr>
            <a:spLocks noGrp="1"/>
          </p:cNvSpPr>
          <p:nvPr>
            <p:ph sz="quarter" idx="10"/>
          </p:nvPr>
        </p:nvSpPr>
        <p:spPr>
          <a:xfrm>
            <a:off x="520699" y="2781837"/>
            <a:ext cx="11031649" cy="3451538"/>
          </a:xfrm>
        </p:spPr>
        <p:txBody>
          <a:bodyPr/>
          <a:lstStyle>
            <a:lvl1pPr>
              <a:defRPr>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483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3 Title/Finish Slide">
    <p:spTree>
      <p:nvGrpSpPr>
        <p:cNvPr id="1" name=""/>
        <p:cNvGrpSpPr/>
        <p:nvPr/>
      </p:nvGrpSpPr>
      <p:grpSpPr>
        <a:xfrm>
          <a:off x="0" y="0"/>
          <a:ext cx="0" cy="0"/>
          <a:chOff x="0" y="0"/>
          <a:chExt cx="0" cy="0"/>
        </a:xfrm>
      </p:grpSpPr>
      <p:sp>
        <p:nvSpPr>
          <p:cNvPr id="2" name="Rounded Rectangle 1">
            <a:extLst>
              <a:ext uri="{C183D7F6-B498-43B3-948B-1728B52AA6E4}">
                <adec:decorative xmlns:adec="http://schemas.microsoft.com/office/drawing/2017/decorative" val="1"/>
              </a:ext>
            </a:extLst>
          </p:cNvPr>
          <p:cNvSpPr/>
          <p:nvPr userDrawn="1"/>
        </p:nvSpPr>
        <p:spPr>
          <a:xfrm>
            <a:off x="3785494" y="3615397"/>
            <a:ext cx="8792308" cy="2762189"/>
          </a:xfrm>
          <a:prstGeom prst="round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endParaRPr lang="en-GB"/>
          </a:p>
        </p:txBody>
      </p:sp>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0838" y="457934"/>
            <a:ext cx="1120462" cy="1316700"/>
          </a:xfrm>
          <a:prstGeom prst="rect">
            <a:avLst/>
          </a:prstGeom>
        </p:spPr>
      </p:pic>
      <p:sp>
        <p:nvSpPr>
          <p:cNvPr id="8" name="Title 7"/>
          <p:cNvSpPr>
            <a:spLocks noGrp="1"/>
          </p:cNvSpPr>
          <p:nvPr>
            <p:ph type="title"/>
          </p:nvPr>
        </p:nvSpPr>
        <p:spPr>
          <a:xfrm>
            <a:off x="3896334" y="3615397"/>
            <a:ext cx="8209230" cy="2762189"/>
          </a:xfrm>
        </p:spPr>
        <p:txBody>
          <a:bodyPr>
            <a:normAutofit/>
          </a:bodyPr>
          <a:lstStyle>
            <a:lvl1pPr>
              <a:lnSpc>
                <a:spcPct val="150000"/>
              </a:lnSpc>
              <a:defRPr sz="4400">
                <a:solidFill>
                  <a:schemeClr val="tx1">
                    <a:lumMod val="85000"/>
                    <a:lumOff val="15000"/>
                  </a:schemeClr>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Content Placeholder 12"/>
          <p:cNvSpPr>
            <a:spLocks noGrp="1"/>
          </p:cNvSpPr>
          <p:nvPr>
            <p:ph sz="quarter" idx="10"/>
          </p:nvPr>
        </p:nvSpPr>
        <p:spPr>
          <a:xfrm>
            <a:off x="520700" y="457934"/>
            <a:ext cx="7528596" cy="2980725"/>
          </a:xfrm>
        </p:spPr>
        <p:txBody>
          <a:bodyPr/>
          <a:lstStyle>
            <a:lvl1pPr>
              <a:defRPr>
                <a:latin typeface="Arial" panose="020B0604020202020204" pitchFamily="34" charset="0"/>
                <a:cs typeface="Arial" panose="020B0604020202020204" pitchFamily="34" charset="0"/>
              </a:defRPr>
            </a:lvl1pPr>
          </a:lstStyle>
          <a:p>
            <a:pPr lvl="0"/>
            <a:r>
              <a:rPr lang="en-GB"/>
              <a:t>Click to edit Master text styles</a:t>
            </a:r>
          </a:p>
        </p:txBody>
      </p:sp>
      <p:sp>
        <p:nvSpPr>
          <p:cNvPr id="4" name="TextBox 3">
            <a:extLst>
              <a:ext uri="{FF2B5EF4-FFF2-40B4-BE49-F238E27FC236}">
                <a16:creationId xmlns:a16="http://schemas.microsoft.com/office/drawing/2014/main" id="{4A6757BA-667B-314A-94C5-9C41A446C89E}"/>
              </a:ext>
            </a:extLst>
          </p:cNvPr>
          <p:cNvSpPr txBox="1"/>
          <p:nvPr userDrawn="1"/>
        </p:nvSpPr>
        <p:spPr>
          <a:xfrm>
            <a:off x="1787236" y="4336473"/>
            <a:ext cx="0" cy="0"/>
          </a:xfrm>
          <a:prstGeom prst="rect">
            <a:avLst/>
          </a:prstGeom>
        </p:spPr>
        <p:txBody>
          <a:bodyPr vert="horz" wrap="none" lIns="91440" tIns="45720" rIns="91440" bIns="45720" rtlCol="0" anchor="b" anchorCtr="0">
            <a:noAutofit/>
          </a:bodyPr>
          <a:lstStyle/>
          <a:p>
            <a:endParaRPr lang="en-US" sz="3200"/>
          </a:p>
        </p:txBody>
      </p:sp>
    </p:spTree>
    <p:extLst>
      <p:ext uri="{BB962C8B-B14F-4D97-AF65-F5344CB8AC3E}">
        <p14:creationId xmlns:p14="http://schemas.microsoft.com/office/powerpoint/2010/main" val="386627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 Title Content">
    <p:bg>
      <p:bgRef idx="1001">
        <a:schemeClr val="bg1"/>
      </p:bgRef>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bwMode="blackWhite">
          <a:xfrm>
            <a:off x="283088" y="276851"/>
            <a:ext cx="11683049" cy="1025103"/>
          </a:xfrm>
          <a:prstGeom prst="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379539" y="276851"/>
            <a:ext cx="11529373" cy="1025102"/>
          </a:xfrm>
        </p:spPr>
        <p:txBody>
          <a:bodyPr>
            <a:normAutofit/>
          </a:bodyPr>
          <a:lstStyle>
            <a:lvl1pPr>
              <a:defRPr sz="4000" b="0">
                <a:solidFill>
                  <a:schemeClr val="tx1">
                    <a:lumMod val="85000"/>
                    <a:lumOff val="15000"/>
                  </a:schemeClr>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Content Placeholder 6"/>
          <p:cNvSpPr>
            <a:spLocks noGrp="1"/>
          </p:cNvSpPr>
          <p:nvPr>
            <p:ph sz="quarter" idx="13"/>
          </p:nvPr>
        </p:nvSpPr>
        <p:spPr>
          <a:xfrm>
            <a:off x="511360" y="1588451"/>
            <a:ext cx="11094486" cy="4837949"/>
          </a:xfrm>
          <a:noFill/>
          <a:ln w="12700">
            <a:solidFill>
              <a:srgbClr val="A1C4E3"/>
            </a:solidFill>
          </a:ln>
        </p:spPr>
        <p:txBody>
          <a:bodyPr vert="horz" lIns="91440" tIns="45720" rIns="91440" bIns="45720" rtlCol="0">
            <a:norm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sz="2400"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8026473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2 contenta">
    <p:bg>
      <p:bgRef idx="1001">
        <a:schemeClr val="bg1"/>
      </p:bgRef>
    </p:bg>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bwMode="blackWhite">
          <a:xfrm>
            <a:off x="257578" y="281455"/>
            <a:ext cx="11694018" cy="1025103"/>
          </a:xfrm>
          <a:prstGeom prst="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a:p>
        </p:txBody>
      </p:sp>
      <p:sp>
        <p:nvSpPr>
          <p:cNvPr id="2" name="Title 1"/>
          <p:cNvSpPr>
            <a:spLocks noGrp="1"/>
          </p:cNvSpPr>
          <p:nvPr>
            <p:ph type="title"/>
          </p:nvPr>
        </p:nvSpPr>
        <p:spPr>
          <a:xfrm>
            <a:off x="422731" y="281455"/>
            <a:ext cx="11511691" cy="1025103"/>
          </a:xfrm>
        </p:spPr>
        <p:txBody>
          <a:bodyPr>
            <a:normAutofit/>
          </a:bodyPr>
          <a:lstStyle>
            <a:lvl1pPr>
              <a:defRPr>
                <a:solidFill>
                  <a:schemeClr val="tx1">
                    <a:lumMod val="85000"/>
                    <a:lumOff val="15000"/>
                  </a:schemeClr>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Text Placeholder 5"/>
          <p:cNvSpPr>
            <a:spLocks noGrp="1"/>
          </p:cNvSpPr>
          <p:nvPr>
            <p:ph type="body" sz="quarter" idx="10"/>
          </p:nvPr>
        </p:nvSpPr>
        <p:spPr>
          <a:xfrm>
            <a:off x="520026" y="1648496"/>
            <a:ext cx="5178180" cy="4661817"/>
          </a:xfrm>
          <a:ln w="12700">
            <a:solidFill>
              <a:srgbClr val="A1C4E3"/>
            </a:solidFill>
          </a:ln>
        </p:spPr>
        <p:txBody>
          <a:bodyPr/>
          <a:lstStyle>
            <a:lvl1pPr>
              <a:lnSpc>
                <a:spcPct val="15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Content Placeholder 7"/>
          <p:cNvSpPr>
            <a:spLocks noGrp="1"/>
          </p:cNvSpPr>
          <p:nvPr>
            <p:ph sz="quarter" idx="11"/>
          </p:nvPr>
        </p:nvSpPr>
        <p:spPr>
          <a:xfrm>
            <a:off x="6181859" y="1648496"/>
            <a:ext cx="5405707" cy="4661817"/>
          </a:xfrm>
          <a:ln w="12700">
            <a:solidFill>
              <a:srgbClr val="A1C4E3"/>
            </a:solidFill>
          </a:ln>
        </p:spPr>
        <p:txBody>
          <a:bodyPr/>
          <a:lstStyle>
            <a:lvl1pPr>
              <a:lnSpc>
                <a:spcPct val="150000"/>
              </a:lnSpc>
              <a:defRPr>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68755516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Compare Content">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userDrawn="1"/>
        </p:nvSpPr>
        <p:spPr bwMode="blackWhite">
          <a:xfrm>
            <a:off x="267286" y="276852"/>
            <a:ext cx="11662118" cy="1025103"/>
          </a:xfrm>
          <a:prstGeom prst="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normAutofit/>
          </a:bodyPr>
          <a:lstStyle/>
          <a:p>
            <a:pPr lvl="0" algn="ctr"/>
            <a:endParaRPr lang="en-US"/>
          </a:p>
        </p:txBody>
      </p:sp>
      <p:sp>
        <p:nvSpPr>
          <p:cNvPr id="2" name="Title 1"/>
          <p:cNvSpPr>
            <a:spLocks noGrp="1"/>
          </p:cNvSpPr>
          <p:nvPr>
            <p:ph type="title"/>
          </p:nvPr>
        </p:nvSpPr>
        <p:spPr>
          <a:xfrm>
            <a:off x="262596" y="276844"/>
            <a:ext cx="11662118" cy="1025103"/>
          </a:xfrm>
        </p:spPr>
        <p:txBody>
          <a:bodyPr>
            <a:normAutofit/>
          </a:bodyPr>
          <a:lstStyle>
            <a:lvl1pPr>
              <a:defRPr>
                <a:latin typeface="Arial" panose="020B0604020202020204" pitchFamily="34" charset="0"/>
                <a:cs typeface="Arial" panose="020B0604020202020204" pitchFamily="34" charset="0"/>
              </a:defRPr>
            </a:lvl1pPr>
          </a:lstStyle>
          <a:p>
            <a:r>
              <a:rPr lang="en-GB"/>
              <a:t>Click to edit Master title style</a:t>
            </a:r>
          </a:p>
        </p:txBody>
      </p:sp>
      <p:sp>
        <p:nvSpPr>
          <p:cNvPr id="7" name="Text Placeholder 1"/>
          <p:cNvSpPr>
            <a:spLocks noGrp="1"/>
          </p:cNvSpPr>
          <p:nvPr>
            <p:ph type="body" idx="1"/>
          </p:nvPr>
        </p:nvSpPr>
        <p:spPr>
          <a:xfrm>
            <a:off x="536359" y="1414463"/>
            <a:ext cx="5231395" cy="823912"/>
          </a:xfrm>
          <a:ln>
            <a:solidFill>
              <a:srgbClr val="A1C4E3"/>
            </a:solidFill>
          </a:ln>
        </p:spPr>
        <p:txBody>
          <a:bodyPr anchor="b" anchorCtr="0">
            <a:noAutofit/>
          </a:bodyPr>
          <a:lstStyle>
            <a:lvl1pPr>
              <a:defRPr sz="2400" b="1">
                <a:latin typeface="Arial" panose="020B0604020202020204" pitchFamily="34" charset="0"/>
                <a:cs typeface="Arial" panose="020B0604020202020204" pitchFamily="34" charset="0"/>
              </a:defRPr>
            </a:lvl1pPr>
          </a:lstStyle>
          <a:p>
            <a:pPr lvl="0"/>
            <a:r>
              <a:rPr lang="en-GB"/>
              <a:t>Click to edit Master text styles</a:t>
            </a:r>
          </a:p>
        </p:txBody>
      </p:sp>
      <p:sp>
        <p:nvSpPr>
          <p:cNvPr id="9" name="Content Placeholder 2"/>
          <p:cNvSpPr>
            <a:spLocks noGrp="1"/>
          </p:cNvSpPr>
          <p:nvPr>
            <p:ph sz="half" idx="2"/>
          </p:nvPr>
        </p:nvSpPr>
        <p:spPr>
          <a:xfrm>
            <a:off x="536359" y="2238375"/>
            <a:ext cx="5231395" cy="4278334"/>
          </a:xfrm>
          <a:ln>
            <a:solidFill>
              <a:srgbClr val="A1C4E3"/>
            </a:solidFill>
          </a:ln>
        </p:spPr>
        <p:txBody>
          <a:bodyPr>
            <a:normAutofit/>
          </a:bodyPr>
          <a:lstStyle>
            <a:lvl1pPr>
              <a:defRPr sz="2800">
                <a:latin typeface="Arial" panose="020B0604020202020204" pitchFamily="34" charset="0"/>
                <a:cs typeface="Arial" panose="020B0604020202020204" pitchFamily="34" charset="0"/>
              </a:defRPr>
            </a:lvl1pPr>
          </a:lstStyle>
          <a:p>
            <a:pPr lvl="0"/>
            <a:r>
              <a:rPr lang="en-GB"/>
              <a:t>Click to edit Master text styles</a:t>
            </a:r>
          </a:p>
        </p:txBody>
      </p:sp>
      <p:sp>
        <p:nvSpPr>
          <p:cNvPr id="10" name="Text Placeholder 3"/>
          <p:cNvSpPr>
            <a:spLocks noGrp="1"/>
          </p:cNvSpPr>
          <p:nvPr>
            <p:ph type="body" sz="quarter" idx="3"/>
          </p:nvPr>
        </p:nvSpPr>
        <p:spPr>
          <a:xfrm>
            <a:off x="6246054" y="1414463"/>
            <a:ext cx="5321381" cy="823912"/>
          </a:xfrm>
          <a:ln>
            <a:solidFill>
              <a:srgbClr val="A1C4E3"/>
            </a:solidFill>
          </a:ln>
        </p:spPr>
        <p:txBody>
          <a:bodyPr anchor="b" anchorCtr="0">
            <a:normAutofit/>
          </a:bodyPr>
          <a:lstStyle>
            <a:lvl1pPr>
              <a:defRPr sz="2400" b="1">
                <a:latin typeface="Arial" panose="020B0604020202020204" pitchFamily="34" charset="0"/>
                <a:cs typeface="Arial" panose="020B0604020202020204" pitchFamily="34" charset="0"/>
              </a:defRPr>
            </a:lvl1pPr>
          </a:lstStyle>
          <a:p>
            <a:pPr lvl="0"/>
            <a:r>
              <a:rPr lang="en-GB"/>
              <a:t>Click to edit Master text styles</a:t>
            </a:r>
          </a:p>
        </p:txBody>
      </p:sp>
      <p:sp>
        <p:nvSpPr>
          <p:cNvPr id="11" name="Content Placeholder 4"/>
          <p:cNvSpPr>
            <a:spLocks noGrp="1"/>
          </p:cNvSpPr>
          <p:nvPr>
            <p:ph sz="quarter" idx="4"/>
          </p:nvPr>
        </p:nvSpPr>
        <p:spPr>
          <a:xfrm>
            <a:off x="6246056" y="2238374"/>
            <a:ext cx="5321380" cy="4278335"/>
          </a:xfrm>
          <a:ln w="12700">
            <a:solidFill>
              <a:srgbClr val="A1C4E3"/>
            </a:solidFill>
          </a:ln>
        </p:spPr>
        <p:txBody>
          <a:bodyPr>
            <a:normAutofit/>
          </a:bodyPr>
          <a:lstStyle>
            <a:lvl1pPr>
              <a:defRPr sz="280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116519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2 Contentb">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9355" y="457200"/>
            <a:ext cx="5737582" cy="6033752"/>
          </a:xfrm>
          <a:ln w="12700">
            <a:solidFill>
              <a:srgbClr val="A1C4E3"/>
            </a:solidFill>
          </a:ln>
        </p:spPr>
        <p:txBody>
          <a:bodyPr>
            <a:normAutofit/>
          </a:bodyPr>
          <a:lstStyle>
            <a:lvl1pPr>
              <a:defRPr sz="2800">
                <a:latin typeface="Arial" panose="020B0604020202020204" pitchFamily="34" charset="0"/>
                <a:cs typeface="Arial" panose="020B0604020202020204" pitchFamily="34" charset="0"/>
              </a:defRPr>
            </a:lvl1pPr>
          </a:lstStyle>
          <a:p>
            <a:pPr lvl="0"/>
            <a:r>
              <a:rPr lang="en-GB"/>
              <a:t>Click to edit Master text styles</a:t>
            </a:r>
          </a:p>
        </p:txBody>
      </p:sp>
      <p:sp>
        <p:nvSpPr>
          <p:cNvPr id="5" name="Rectangle 4">
            <a:extLst>
              <a:ext uri="{C183D7F6-B498-43B3-948B-1728B52AA6E4}">
                <adec:decorative xmlns:adec="http://schemas.microsoft.com/office/drawing/2017/decorative" val="1"/>
              </a:ext>
            </a:extLst>
          </p:cNvPr>
          <p:cNvSpPr/>
          <p:nvPr userDrawn="1"/>
        </p:nvSpPr>
        <p:spPr bwMode="blackWhite">
          <a:xfrm>
            <a:off x="535063" y="457191"/>
            <a:ext cx="5193792" cy="1610752"/>
          </a:xfrm>
          <a:prstGeom prst="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normAutofit/>
          </a:bodyPr>
          <a:lstStyle/>
          <a:p>
            <a:pPr lvl="0" algn="ctr"/>
            <a:endParaRPr lang="en-US">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521208" y="2171700"/>
            <a:ext cx="5193792" cy="4319252"/>
          </a:xfrm>
          <a:ln w="12700">
            <a:solidFill>
              <a:srgbClr val="A1C4E3"/>
            </a:solidFill>
          </a:ln>
        </p:spPr>
        <p:txBody>
          <a:bodyPr>
            <a:normAutofit/>
          </a:bodyPr>
          <a:lstStyle>
            <a:lvl1pPr>
              <a:defRPr sz="2800">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521208" y="457191"/>
            <a:ext cx="5193792" cy="1610752"/>
          </a:xfrm>
        </p:spPr>
        <p:txBody>
          <a:bodyPr>
            <a:normAutofit/>
          </a:bodyPr>
          <a:lstStyle>
            <a:lvl1pPr>
              <a:defRPr sz="4000">
                <a:solidFill>
                  <a:schemeClr val="tx1">
                    <a:lumMod val="85000"/>
                    <a:lumOff val="15000"/>
                  </a:schemeClr>
                </a:solidFill>
                <a:latin typeface="Arial" panose="020B0604020202020204" pitchFamily="34" charset="0"/>
                <a:cs typeface="Arial" panose="020B0604020202020204" pitchFamily="34" charset="0"/>
              </a:defRPr>
            </a:lvl1pPr>
          </a:lstStyle>
          <a:p>
            <a:r>
              <a:rPr lang="en-GB"/>
              <a:t>Click to edit Master title style</a:t>
            </a:r>
          </a:p>
        </p:txBody>
      </p:sp>
    </p:spTree>
    <p:extLst>
      <p:ext uri="{BB962C8B-B14F-4D97-AF65-F5344CB8AC3E}">
        <p14:creationId xmlns:p14="http://schemas.microsoft.com/office/powerpoint/2010/main" val="2806295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 Title and Content">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254475" y="202741"/>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normAutofit/>
          </a:bodyPr>
          <a:lstStyle/>
          <a:p>
            <a:pPr algn="ctr"/>
            <a:endParaRPr lang="en-US" sz="1800"/>
          </a:p>
        </p:txBody>
      </p:sp>
      <p:cxnSp>
        <p:nvCxnSpPr>
          <p:cNvPr id="6" name="Straight Connector 5">
            <a:extLst>
              <a:ext uri="{C183D7F6-B498-43B3-948B-1728B52AA6E4}">
                <adec:decorative xmlns:adec="http://schemas.microsoft.com/office/drawing/2017/decorative" val="1"/>
              </a:ext>
            </a:extLst>
          </p:cNvPr>
          <p:cNvCxnSpPr/>
          <p:nvPr userDrawn="1"/>
        </p:nvCxnSpPr>
        <p:spPr>
          <a:xfrm flipV="1">
            <a:off x="521208" y="1238859"/>
            <a:ext cx="11066358" cy="4117"/>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39495" y="268390"/>
            <a:ext cx="11313247" cy="970469"/>
          </a:xfrm>
        </p:spPr>
        <p:txBody>
          <a:bodyPr anchor="b" anchorCtr="0">
            <a:normAutofit/>
          </a:bodyPr>
          <a:lstStyle>
            <a:lvl1pPr>
              <a:defRPr sz="4000" b="0">
                <a:solidFill>
                  <a:schemeClr val="tx1">
                    <a:lumMod val="85000"/>
                    <a:lumOff val="15000"/>
                  </a:schemeClr>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sz="quarter" idx="10"/>
          </p:nvPr>
        </p:nvSpPr>
        <p:spPr>
          <a:xfrm>
            <a:off x="604434" y="1474243"/>
            <a:ext cx="11248308" cy="4687405"/>
          </a:xfrm>
          <a:noFill/>
          <a:ln w="19050">
            <a:solidFill>
              <a:schemeClr val="accent5">
                <a:lumMod val="60000"/>
                <a:lumOff val="40000"/>
              </a:schemeClr>
            </a:solidFill>
          </a:ln>
        </p:spPr>
        <p:txBody>
          <a:bodyPr vert="horz" lIns="91440" tIns="45720" rIns="91440" bIns="45720" rtlCol="0">
            <a:normAutofit/>
          </a:bodyPr>
          <a:lstStyle>
            <a:lvl1pPr>
              <a:spcAft>
                <a:spcPts val="0"/>
              </a:spcAft>
              <a:defRPr lang="en-US" sz="3200" smtClean="0">
                <a:solidFill>
                  <a:schemeClr val="tx1">
                    <a:lumMod val="85000"/>
                    <a:lumOff val="15000"/>
                  </a:schemeClr>
                </a:solidFill>
                <a:latin typeface="Arial" panose="020B0604020202020204" pitchFamily="34" charset="0"/>
                <a:cs typeface="Arial" panose="020B0604020202020204" pitchFamily="34" charset="0"/>
              </a:defRPr>
            </a:lvl1pPr>
            <a:lvl2pPr>
              <a:spcAft>
                <a:spcPts val="0"/>
              </a:spcAft>
              <a:defRPr lang="en-US" sz="2800" smtClean="0">
                <a:solidFill>
                  <a:schemeClr val="tx1">
                    <a:lumMod val="85000"/>
                    <a:lumOff val="15000"/>
                  </a:schemeClr>
                </a:solidFill>
                <a:latin typeface="Arial" panose="020B0604020202020204" pitchFamily="34" charset="0"/>
                <a:cs typeface="Arial" panose="020B0604020202020204" pitchFamily="34" charset="0"/>
              </a:defRPr>
            </a:lvl2pPr>
            <a:lvl3pPr>
              <a:spcAft>
                <a:spcPts val="0"/>
              </a:spcAft>
              <a:defRPr lang="en-US" sz="2400" smtClean="0">
                <a:solidFill>
                  <a:schemeClr val="tx1">
                    <a:lumMod val="85000"/>
                    <a:lumOff val="15000"/>
                  </a:schemeClr>
                </a:solidFill>
                <a:latin typeface="Arial" panose="020B0604020202020204" pitchFamily="34" charset="0"/>
                <a:cs typeface="Arial" panose="020B0604020202020204" pitchFamily="34" charset="0"/>
              </a:defRPr>
            </a:lvl3pPr>
            <a:lvl4pPr>
              <a:spcAft>
                <a:spcPts val="0"/>
              </a:spcAft>
              <a:defRPr lang="en-US" sz="2400" smtClean="0">
                <a:solidFill>
                  <a:schemeClr val="tx1">
                    <a:lumMod val="85000"/>
                    <a:lumOff val="15000"/>
                  </a:schemeClr>
                </a:solidFill>
                <a:latin typeface="Arial" panose="020B0604020202020204" pitchFamily="34" charset="0"/>
                <a:cs typeface="Arial" panose="020B0604020202020204" pitchFamily="34" charset="0"/>
              </a:defRPr>
            </a:lvl4pPr>
            <a:lvl5pPr>
              <a:spcAft>
                <a:spcPts val="0"/>
              </a:spcAft>
              <a:defRPr lang="en-US" sz="2000">
                <a:solidFill>
                  <a:schemeClr val="tx1">
                    <a:lumMod val="85000"/>
                    <a:lumOff val="15000"/>
                  </a:schemeClr>
                </a:solidFill>
                <a:latin typeface="Arial" panose="020B0604020202020204" pitchFamily="34" charset="0"/>
                <a:cs typeface="Arial" panose="020B0604020202020204" pitchFamily="34" charset="0"/>
              </a:defRPr>
            </a:lvl5pPr>
          </a:lstStyle>
          <a:p>
            <a:pPr marL="0" lvl="0" indent="0">
              <a:lnSpc>
                <a:spcPct val="150000"/>
              </a:lnSpc>
              <a:spcBef>
                <a:spcPts val="1000"/>
              </a:spcBef>
              <a:spcAft>
                <a:spcPts val="1200"/>
              </a:spcAft>
              <a:buNone/>
            </a:pPr>
            <a:r>
              <a:rPr lang="en-GB"/>
              <a:t>Click to edit Master text styles</a:t>
            </a:r>
          </a:p>
          <a:p>
            <a:pPr marL="0" lvl="1" indent="0">
              <a:lnSpc>
                <a:spcPct val="150000"/>
              </a:lnSpc>
              <a:spcBef>
                <a:spcPts val="1000"/>
              </a:spcBef>
              <a:spcAft>
                <a:spcPts val="1200"/>
              </a:spcAft>
              <a:buNone/>
            </a:pPr>
            <a:r>
              <a:rPr lang="en-GB"/>
              <a:t>Second level</a:t>
            </a:r>
          </a:p>
          <a:p>
            <a:pPr marL="0" lvl="2" indent="0">
              <a:lnSpc>
                <a:spcPct val="150000"/>
              </a:lnSpc>
              <a:spcBef>
                <a:spcPts val="1000"/>
              </a:spcBef>
              <a:spcAft>
                <a:spcPts val="1200"/>
              </a:spcAft>
              <a:buNone/>
            </a:pPr>
            <a:r>
              <a:rPr lang="en-GB"/>
              <a:t>Third level</a:t>
            </a:r>
          </a:p>
          <a:p>
            <a:pPr marL="0" lvl="3" indent="0">
              <a:lnSpc>
                <a:spcPct val="150000"/>
              </a:lnSpc>
              <a:spcBef>
                <a:spcPts val="1000"/>
              </a:spcBef>
              <a:spcAft>
                <a:spcPts val="1200"/>
              </a:spcAft>
              <a:buNone/>
            </a:pPr>
            <a:r>
              <a:rPr lang="en-GB"/>
              <a:t>Fourth level</a:t>
            </a:r>
          </a:p>
          <a:p>
            <a:pPr marL="0" lvl="4" indent="0">
              <a:lnSpc>
                <a:spcPct val="150000"/>
              </a:lnSpc>
              <a:spcBef>
                <a:spcPts val="1000"/>
              </a:spcBef>
              <a:spcAft>
                <a:spcPts val="1200"/>
              </a:spcAft>
              <a:buNone/>
            </a:pPr>
            <a:r>
              <a:rPr lang="en-GB"/>
              <a:t>Fifth level</a:t>
            </a:r>
            <a:endParaRPr lang="en-US"/>
          </a:p>
        </p:txBody>
      </p:sp>
    </p:spTree>
    <p:extLst>
      <p:ext uri="{BB962C8B-B14F-4D97-AF65-F5344CB8AC3E}">
        <p14:creationId xmlns:p14="http://schemas.microsoft.com/office/powerpoint/2010/main" val="954726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2 content">
    <p:spTree>
      <p:nvGrpSpPr>
        <p:cNvPr id="1" name=""/>
        <p:cNvGrpSpPr/>
        <p:nvPr/>
      </p:nvGrpSpPr>
      <p:grpSpPr>
        <a:xfrm>
          <a:off x="0" y="0"/>
          <a:ext cx="0" cy="0"/>
          <a:chOff x="0" y="0"/>
          <a:chExt cx="0" cy="0"/>
        </a:xfrm>
      </p:grpSpPr>
      <p:sp>
        <p:nvSpPr>
          <p:cNvPr id="2" name="Title 1"/>
          <p:cNvSpPr>
            <a:spLocks noGrp="1"/>
          </p:cNvSpPr>
          <p:nvPr>
            <p:ph type="title"/>
          </p:nvPr>
        </p:nvSpPr>
        <p:spPr>
          <a:xfrm>
            <a:off x="521207" y="272955"/>
            <a:ext cx="11215868" cy="970835"/>
          </a:xfrm>
        </p:spPr>
        <p:txBody>
          <a:bodyPr>
            <a:normAutofit/>
          </a:bodyPr>
          <a:lstStyle>
            <a:lvl1pPr>
              <a:defRPr>
                <a:latin typeface="Arial" panose="020B0604020202020204" pitchFamily="34" charset="0"/>
                <a:cs typeface="Arial" panose="020B0604020202020204" pitchFamily="34" charset="0"/>
              </a:defRPr>
            </a:lvl1pPr>
          </a:lstStyle>
          <a:p>
            <a:r>
              <a:rPr lang="en-GB"/>
              <a:t>Click to edit Master title style</a:t>
            </a:r>
          </a:p>
        </p:txBody>
      </p:sp>
      <p:cxnSp>
        <p:nvCxnSpPr>
          <p:cNvPr id="4" name="Straight Connector 3">
            <a:extLst>
              <a:ext uri="{C183D7F6-B498-43B3-948B-1728B52AA6E4}">
                <adec:decorative xmlns:adec="http://schemas.microsoft.com/office/drawing/2017/decorative" val="1"/>
              </a:ext>
            </a:extLst>
          </p:cNvPr>
          <p:cNvCxnSpPr/>
          <p:nvPr userDrawn="1"/>
        </p:nvCxnSpPr>
        <p:spPr>
          <a:xfrm flipV="1">
            <a:off x="521208" y="1243790"/>
            <a:ext cx="11066358" cy="4117"/>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604434" y="1550020"/>
            <a:ext cx="5178180" cy="4661817"/>
          </a:xfrm>
          <a:ln w="12700">
            <a:solidFill>
              <a:schemeClr val="accent5">
                <a:lumMod val="60000"/>
                <a:lumOff val="40000"/>
              </a:schemeClr>
            </a:solidFill>
          </a:ln>
        </p:spPr>
        <p:txBody>
          <a:bodyPr/>
          <a:lstStyle>
            <a:lvl1pPr>
              <a:lnSpc>
                <a:spcPct val="100000"/>
              </a:lnSpc>
              <a:spcAft>
                <a:spcPts val="0"/>
              </a:spcAft>
              <a:defRPr>
                <a:latin typeface="Arial" panose="020B0604020202020204" pitchFamily="34" charset="0"/>
                <a:cs typeface="Arial" panose="020B0604020202020204" pitchFamily="34" charset="0"/>
              </a:defRPr>
            </a:lvl1pPr>
            <a:lvl2pPr>
              <a:spcAft>
                <a:spcPts val="0"/>
              </a:spcAft>
              <a:defRPr>
                <a:latin typeface="Arial" panose="020B0604020202020204" pitchFamily="34" charset="0"/>
                <a:cs typeface="Arial" panose="020B0604020202020204" pitchFamily="34" charset="0"/>
              </a:defRPr>
            </a:lvl2pPr>
            <a:lvl3pPr>
              <a:spcAft>
                <a:spcPts val="0"/>
              </a:spcAft>
              <a:defRPr>
                <a:latin typeface="Arial" panose="020B0604020202020204" pitchFamily="34" charset="0"/>
                <a:cs typeface="Arial" panose="020B0604020202020204" pitchFamily="34" charset="0"/>
              </a:defRPr>
            </a:lvl3pPr>
            <a:lvl4pPr>
              <a:spcAft>
                <a:spcPts val="0"/>
              </a:spcAft>
              <a:defRPr>
                <a:latin typeface="Arial" panose="020B0604020202020204" pitchFamily="34" charset="0"/>
                <a:cs typeface="Arial" panose="020B0604020202020204" pitchFamily="34" charset="0"/>
              </a:defRPr>
            </a:lvl4pPr>
            <a:lvl5pPr>
              <a:spcAft>
                <a:spcPts val="0"/>
              </a:spcAft>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Content Placeholder 7"/>
          <p:cNvSpPr>
            <a:spLocks noGrp="1"/>
          </p:cNvSpPr>
          <p:nvPr>
            <p:ph sz="quarter" idx="11"/>
          </p:nvPr>
        </p:nvSpPr>
        <p:spPr>
          <a:xfrm>
            <a:off x="6181859" y="1564088"/>
            <a:ext cx="5405707" cy="4661817"/>
          </a:xfrm>
          <a:ln w="12700">
            <a:solidFill>
              <a:schemeClr val="accent5">
                <a:lumMod val="60000"/>
                <a:lumOff val="40000"/>
              </a:schemeClr>
            </a:solidFill>
          </a:ln>
        </p:spPr>
        <p:txBody>
          <a:bodyPr/>
          <a:lstStyle>
            <a:lvl1pPr>
              <a:lnSpc>
                <a:spcPct val="100000"/>
              </a:lnSpc>
              <a:spcAft>
                <a:spcPts val="0"/>
              </a:spcAft>
              <a:defRPr>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42615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comparison content">
    <p:spTree>
      <p:nvGrpSpPr>
        <p:cNvPr id="1" name=""/>
        <p:cNvGrpSpPr/>
        <p:nvPr/>
      </p:nvGrpSpPr>
      <p:grpSpPr>
        <a:xfrm>
          <a:off x="0" y="0"/>
          <a:ext cx="0" cy="0"/>
          <a:chOff x="0" y="0"/>
          <a:chExt cx="0" cy="0"/>
        </a:xfrm>
      </p:grpSpPr>
      <p:sp>
        <p:nvSpPr>
          <p:cNvPr id="2" name="Title 1"/>
          <p:cNvSpPr>
            <a:spLocks noGrp="1"/>
          </p:cNvSpPr>
          <p:nvPr>
            <p:ph type="title"/>
          </p:nvPr>
        </p:nvSpPr>
        <p:spPr>
          <a:xfrm>
            <a:off x="400335" y="255943"/>
            <a:ext cx="11391331" cy="954389"/>
          </a:xfrm>
        </p:spPr>
        <p:txBody>
          <a:bodyPr>
            <a:normAutofit/>
          </a:bodyPr>
          <a:lstStyle>
            <a:lvl1pPr>
              <a:defRPr>
                <a:latin typeface="Arial" panose="020B0604020202020204" pitchFamily="34" charset="0"/>
                <a:cs typeface="Arial" panose="020B0604020202020204" pitchFamily="34" charset="0"/>
              </a:defRPr>
            </a:lvl1pPr>
          </a:lstStyle>
          <a:p>
            <a:r>
              <a:rPr lang="en-GB"/>
              <a:t>Click to edit Master title style</a:t>
            </a:r>
          </a:p>
        </p:txBody>
      </p:sp>
      <p:cxnSp>
        <p:nvCxnSpPr>
          <p:cNvPr id="4" name="Straight Connector 3">
            <a:extLst>
              <a:ext uri="{C183D7F6-B498-43B3-948B-1728B52AA6E4}">
                <adec:decorative xmlns:adec="http://schemas.microsoft.com/office/drawing/2017/decorative" val="1"/>
              </a:ext>
            </a:extLst>
          </p:cNvPr>
          <p:cNvCxnSpPr/>
          <p:nvPr userDrawn="1"/>
        </p:nvCxnSpPr>
        <p:spPr>
          <a:xfrm flipV="1">
            <a:off x="562821" y="1220409"/>
            <a:ext cx="11066358" cy="4117"/>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1"/>
          <p:cNvSpPr>
            <a:spLocks noGrp="1"/>
          </p:cNvSpPr>
          <p:nvPr>
            <p:ph type="body" idx="1"/>
          </p:nvPr>
        </p:nvSpPr>
        <p:spPr>
          <a:xfrm>
            <a:off x="400335" y="1414463"/>
            <a:ext cx="5367420" cy="823912"/>
          </a:xfr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b" anchorCtr="0">
            <a:normAutofit/>
          </a:bodyPr>
          <a:lstStyle>
            <a:lvl1pPr>
              <a:defRPr lang="en-GB" sz="2800" b="1" kern="1200" dirty="0">
                <a:solidFill>
                  <a:schemeClr val="tx1">
                    <a:lumMod val="85000"/>
                    <a:lumOff val="15000"/>
                  </a:schemeClr>
                </a:solidFill>
                <a:latin typeface="Arial" panose="020B0604020202020204" pitchFamily="34" charset="0"/>
                <a:ea typeface="+mn-ea"/>
                <a:cs typeface="Arial" panose="020B0604020202020204" pitchFamily="34" charset="0"/>
              </a:defRPr>
            </a:lvl1pPr>
          </a:lstStyle>
          <a:p>
            <a:pPr lvl="0"/>
            <a:r>
              <a:rPr lang="en-GB"/>
              <a:t>Click to edit Master text styles</a:t>
            </a:r>
          </a:p>
        </p:txBody>
      </p:sp>
      <p:sp>
        <p:nvSpPr>
          <p:cNvPr id="9" name="Content Placeholder 2"/>
          <p:cNvSpPr>
            <a:spLocks noGrp="1"/>
          </p:cNvSpPr>
          <p:nvPr>
            <p:ph sz="half" idx="2"/>
          </p:nvPr>
        </p:nvSpPr>
        <p:spPr>
          <a:xfrm>
            <a:off x="400335" y="2238375"/>
            <a:ext cx="5367420" cy="4278334"/>
          </a:xfr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txBody>
          <a:bodyPr>
            <a:normAutofit/>
          </a:bodyPr>
          <a:lstStyle>
            <a:lvl1pPr>
              <a:spcAft>
                <a:spcPts val="0"/>
              </a:spcAft>
              <a:defRPr lang="en-GB" sz="2800" kern="1200" dirty="0">
                <a:solidFill>
                  <a:schemeClr val="tx1">
                    <a:lumMod val="85000"/>
                    <a:lumOff val="15000"/>
                  </a:schemeClr>
                </a:solidFill>
                <a:latin typeface="Arial" panose="020B0604020202020204" pitchFamily="34" charset="0"/>
                <a:ea typeface="+mn-ea"/>
                <a:cs typeface="Arial" panose="020B0604020202020204" pitchFamily="34" charset="0"/>
              </a:defRPr>
            </a:lvl1pPr>
          </a:lstStyle>
          <a:p>
            <a:pPr lvl="0"/>
            <a:r>
              <a:rPr lang="en-GB"/>
              <a:t>Click to edit Master text styles</a:t>
            </a:r>
          </a:p>
        </p:txBody>
      </p:sp>
      <p:sp>
        <p:nvSpPr>
          <p:cNvPr id="10" name="Text Placeholder 3"/>
          <p:cNvSpPr>
            <a:spLocks noGrp="1"/>
          </p:cNvSpPr>
          <p:nvPr>
            <p:ph type="body" sz="quarter" idx="3"/>
          </p:nvPr>
        </p:nvSpPr>
        <p:spPr>
          <a:xfrm>
            <a:off x="6246053" y="1414463"/>
            <a:ext cx="5545612" cy="823912"/>
          </a:xfrm>
          <a:ln>
            <a:solidFill>
              <a:srgbClr val="69C0B0"/>
            </a:solidFill>
          </a:ln>
        </p:spPr>
        <p:txBody>
          <a:bodyPr anchor="b" anchorCtr="0">
            <a:normAutofit/>
          </a:bodyPr>
          <a:lstStyle>
            <a:lvl1pPr>
              <a:defRPr sz="2800" b="1">
                <a:latin typeface="Arial" panose="020B0604020202020204" pitchFamily="34" charset="0"/>
                <a:cs typeface="Arial" panose="020B0604020202020204" pitchFamily="34" charset="0"/>
              </a:defRPr>
            </a:lvl1pPr>
          </a:lstStyle>
          <a:p>
            <a:pPr lvl="0"/>
            <a:r>
              <a:rPr lang="en-GB"/>
              <a:t>Click to edit Master text styles</a:t>
            </a:r>
          </a:p>
        </p:txBody>
      </p:sp>
      <p:sp>
        <p:nvSpPr>
          <p:cNvPr id="11" name="Content Placeholder 4"/>
          <p:cNvSpPr>
            <a:spLocks noGrp="1"/>
          </p:cNvSpPr>
          <p:nvPr>
            <p:ph sz="quarter" idx="4"/>
          </p:nvPr>
        </p:nvSpPr>
        <p:spPr>
          <a:xfrm>
            <a:off x="6246056" y="2238374"/>
            <a:ext cx="5545610" cy="4278335"/>
          </a:xfrm>
          <a:ln w="12700">
            <a:solidFill>
              <a:srgbClr val="69C0B0"/>
            </a:solidFill>
          </a:ln>
        </p:spPr>
        <p:txBody>
          <a:bodyPr>
            <a:normAutofit/>
          </a:bodyPr>
          <a:lstStyle>
            <a:lvl1pPr>
              <a:spcAft>
                <a:spcPts val="0"/>
              </a:spcAft>
              <a:defRPr sz="2800">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610625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1" name="Google Shape;11;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462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609600" y="274639"/>
            <a:ext cx="7790656" cy="1143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800"/>
              <a:buFont typeface="Aria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189" lvl="0" indent="-342891" algn="l">
              <a:lnSpc>
                <a:spcPct val="100000"/>
              </a:lnSpc>
              <a:spcBef>
                <a:spcPts val="360"/>
              </a:spcBef>
              <a:spcAft>
                <a:spcPts val="0"/>
              </a:spcAft>
              <a:buClr>
                <a:schemeClr val="dk1"/>
              </a:buClr>
              <a:buSzPts val="1800"/>
              <a:buChar char="•"/>
              <a:defRPr/>
            </a:lvl1pPr>
            <a:lvl2pPr marL="914377" lvl="1" indent="-342891" algn="l">
              <a:lnSpc>
                <a:spcPct val="100000"/>
              </a:lnSpc>
              <a:spcBef>
                <a:spcPts val="360"/>
              </a:spcBef>
              <a:spcAft>
                <a:spcPts val="0"/>
              </a:spcAft>
              <a:buClr>
                <a:schemeClr val="dk1"/>
              </a:buClr>
              <a:buSzPts val="1800"/>
              <a:buChar char="–"/>
              <a:defRPr/>
            </a:lvl2pPr>
            <a:lvl3pPr marL="1371566" lvl="2" indent="-342891" algn="l">
              <a:lnSpc>
                <a:spcPct val="100000"/>
              </a:lnSpc>
              <a:spcBef>
                <a:spcPts val="360"/>
              </a:spcBef>
              <a:spcAft>
                <a:spcPts val="0"/>
              </a:spcAft>
              <a:buClr>
                <a:schemeClr val="dk1"/>
              </a:buClr>
              <a:buSzPts val="1800"/>
              <a:buChar char="•"/>
              <a:defRPr/>
            </a:lvl3pPr>
            <a:lvl4pPr marL="1828754" lvl="3" indent="-342891" algn="l">
              <a:lnSpc>
                <a:spcPct val="100000"/>
              </a:lnSpc>
              <a:spcBef>
                <a:spcPts val="360"/>
              </a:spcBef>
              <a:spcAft>
                <a:spcPts val="0"/>
              </a:spcAft>
              <a:buClr>
                <a:schemeClr val="dk1"/>
              </a:buClr>
              <a:buSzPts val="1800"/>
              <a:buChar char="–"/>
              <a:defRPr/>
            </a:lvl4pPr>
            <a:lvl5pPr marL="2285943" lvl="4" indent="-342891" algn="l">
              <a:lnSpc>
                <a:spcPct val="100000"/>
              </a:lnSpc>
              <a:spcBef>
                <a:spcPts val="360"/>
              </a:spcBef>
              <a:spcAft>
                <a:spcPts val="0"/>
              </a:spcAft>
              <a:buClr>
                <a:schemeClr val="dk1"/>
              </a:buClr>
              <a:buSzPts val="1800"/>
              <a:buChar char="»"/>
              <a:defRPr/>
            </a:lvl5pPr>
            <a:lvl6pPr marL="2743131" lvl="5" indent="-342891" algn="l">
              <a:lnSpc>
                <a:spcPct val="100000"/>
              </a:lnSpc>
              <a:spcBef>
                <a:spcPts val="360"/>
              </a:spcBef>
              <a:spcAft>
                <a:spcPts val="0"/>
              </a:spcAft>
              <a:buClr>
                <a:schemeClr val="dk1"/>
              </a:buClr>
              <a:buSzPts val="1800"/>
              <a:buChar char="•"/>
              <a:defRPr/>
            </a:lvl6pPr>
            <a:lvl7pPr marL="3200320" lvl="6" indent="-342891" algn="l">
              <a:lnSpc>
                <a:spcPct val="100000"/>
              </a:lnSpc>
              <a:spcBef>
                <a:spcPts val="360"/>
              </a:spcBef>
              <a:spcAft>
                <a:spcPts val="0"/>
              </a:spcAft>
              <a:buClr>
                <a:schemeClr val="dk1"/>
              </a:buClr>
              <a:buSzPts val="1800"/>
              <a:buChar char="•"/>
              <a:defRPr/>
            </a:lvl7pPr>
            <a:lvl8pPr marL="3657509" lvl="7" indent="-342891" algn="l">
              <a:lnSpc>
                <a:spcPct val="100000"/>
              </a:lnSpc>
              <a:spcBef>
                <a:spcPts val="360"/>
              </a:spcBef>
              <a:spcAft>
                <a:spcPts val="0"/>
              </a:spcAft>
              <a:buClr>
                <a:schemeClr val="dk1"/>
              </a:buClr>
              <a:buSzPts val="1800"/>
              <a:buChar char="•"/>
              <a:defRPr/>
            </a:lvl8pPr>
            <a:lvl9pPr marL="4114697" lvl="8" indent="-342891" algn="l">
              <a:lnSpc>
                <a:spcPct val="100000"/>
              </a:lnSpc>
              <a:spcBef>
                <a:spcPts val="36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GB" smtClean="0"/>
              <a:pPr/>
              <a:t>‹#›</a:t>
            </a:fld>
            <a:endParaRPr lang="en-GB"/>
          </a:p>
        </p:txBody>
      </p:sp>
      <p:cxnSp>
        <p:nvCxnSpPr>
          <p:cNvPr id="27" name="Google Shape;27;p16"/>
          <p:cNvCxnSpPr/>
          <p:nvPr/>
        </p:nvCxnSpPr>
        <p:spPr>
          <a:xfrm>
            <a:off x="623392" y="1484784"/>
            <a:ext cx="10945216" cy="0"/>
          </a:xfrm>
          <a:prstGeom prst="straightConnector1">
            <a:avLst/>
          </a:prstGeom>
          <a:noFill/>
          <a:ln w="25400" cap="flat" cmpd="sng">
            <a:solidFill>
              <a:srgbClr val="002060"/>
            </a:solidFill>
            <a:prstDash val="solid"/>
            <a:round/>
            <a:headEnd type="none" w="sm" len="sm"/>
            <a:tailEnd type="none" w="sm" len="sm"/>
          </a:ln>
        </p:spPr>
      </p:cxnSp>
    </p:spTree>
    <p:extLst>
      <p:ext uri="{BB962C8B-B14F-4D97-AF65-F5344CB8AC3E}">
        <p14:creationId xmlns:p14="http://schemas.microsoft.com/office/powerpoint/2010/main" val="2660792029"/>
      </p:ext>
    </p:extLst>
  </p:cSld>
  <p:clrMapOvr>
    <a:masterClrMapping/>
  </p:clrMapOvr>
  <p:extLst>
    <p:ext uri="{DCECCB84-F9BA-43D5-87BE-67443E8EF086}">
      <p15:sldGuideLst xmlns:p15="http://schemas.microsoft.com/office/powerpoint/2012/main">
        <p15:guide id="1" pos="384">
          <p15:clr>
            <a:srgbClr val="CCCCCC"/>
          </p15:clr>
        </p15:guide>
        <p15:guide id="2" pos="5288">
          <p15:clr>
            <a:srgbClr val="CCCCC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1 Title/Finish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bwMode="blackWhite">
          <a:xfrm>
            <a:off x="254949" y="262783"/>
            <a:ext cx="11682101" cy="6332433"/>
          </a:xfrm>
          <a:prstGeom prst="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31887" y="509450"/>
            <a:ext cx="1120462" cy="1316700"/>
          </a:xfrm>
          <a:prstGeom prst="rect">
            <a:avLst/>
          </a:prstGeom>
        </p:spPr>
      </p:pic>
      <p:sp>
        <p:nvSpPr>
          <p:cNvPr id="8" name="Title 7"/>
          <p:cNvSpPr>
            <a:spLocks noGrp="1"/>
          </p:cNvSpPr>
          <p:nvPr>
            <p:ph type="title"/>
          </p:nvPr>
        </p:nvSpPr>
        <p:spPr>
          <a:xfrm>
            <a:off x="521208" y="602603"/>
            <a:ext cx="9782852" cy="1522412"/>
          </a:xfrm>
        </p:spPr>
        <p:txBody>
          <a:bodyPr>
            <a:normAutofit/>
          </a:bodyPr>
          <a:lstStyle>
            <a:lvl1pPr>
              <a:lnSpc>
                <a:spcPct val="150000"/>
              </a:lnSpc>
              <a:defRPr sz="4400">
                <a:solidFill>
                  <a:schemeClr val="tx1">
                    <a:lumMod val="85000"/>
                    <a:lumOff val="15000"/>
                  </a:schemeClr>
                </a:solidFill>
                <a:latin typeface="Arial" panose="020B0604020202020204" pitchFamily="34" charset="0"/>
                <a:cs typeface="Arial" panose="020B0604020202020204" pitchFamily="34" charset="0"/>
              </a:defRPr>
            </a:lvl1pPr>
          </a:lstStyle>
          <a:p>
            <a:endParaRPr lang="en-GB"/>
          </a:p>
        </p:txBody>
      </p:sp>
      <p:sp>
        <p:nvSpPr>
          <p:cNvPr id="13" name="Content Placeholder 12"/>
          <p:cNvSpPr>
            <a:spLocks noGrp="1"/>
          </p:cNvSpPr>
          <p:nvPr>
            <p:ph sz="quarter" idx="10"/>
          </p:nvPr>
        </p:nvSpPr>
        <p:spPr>
          <a:xfrm>
            <a:off x="520699" y="2781837"/>
            <a:ext cx="11202727" cy="3451538"/>
          </a:xfrm>
        </p:spPr>
        <p:txBody>
          <a:bodyPr/>
          <a:lstStyle>
            <a:lvl1pPr>
              <a:defRPr>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4125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2 Title/Finish Slide">
    <p:spTree>
      <p:nvGrpSpPr>
        <p:cNvPr id="1" name=""/>
        <p:cNvGrpSpPr/>
        <p:nvPr/>
      </p:nvGrpSpPr>
      <p:grpSpPr>
        <a:xfrm>
          <a:off x="0" y="0"/>
          <a:ext cx="0" cy="0"/>
          <a:chOff x="0" y="0"/>
          <a:chExt cx="0" cy="0"/>
        </a:xfrm>
      </p:grpSpPr>
      <p:sp>
        <p:nvSpPr>
          <p:cNvPr id="2" name="Rounded Rectangle 1">
            <a:extLst>
              <a:ext uri="{C183D7F6-B498-43B3-948B-1728B52AA6E4}">
                <adec:decorative xmlns:adec="http://schemas.microsoft.com/office/drawing/2017/decorative" val="1"/>
              </a:ext>
            </a:extLst>
          </p:cNvPr>
          <p:cNvSpPr/>
          <p:nvPr userDrawn="1"/>
        </p:nvSpPr>
        <p:spPr>
          <a:xfrm>
            <a:off x="-367344" y="570669"/>
            <a:ext cx="8792308" cy="2674177"/>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70524" y="457934"/>
            <a:ext cx="1120462" cy="1316700"/>
          </a:xfrm>
          <a:prstGeom prst="rect">
            <a:avLst/>
          </a:prstGeom>
        </p:spPr>
      </p:pic>
      <p:sp>
        <p:nvSpPr>
          <p:cNvPr id="8" name="Title 7"/>
          <p:cNvSpPr>
            <a:spLocks noGrp="1"/>
          </p:cNvSpPr>
          <p:nvPr>
            <p:ph type="title"/>
          </p:nvPr>
        </p:nvSpPr>
        <p:spPr>
          <a:xfrm>
            <a:off x="0" y="668740"/>
            <a:ext cx="8325134" cy="2470245"/>
          </a:xfrm>
        </p:spPr>
        <p:txBody>
          <a:bodyPr>
            <a:normAutofit/>
          </a:bodyPr>
          <a:lstStyle>
            <a:lvl1pPr>
              <a:lnSpc>
                <a:spcPct val="150000"/>
              </a:lnSpc>
              <a:defRPr sz="4400">
                <a:solidFill>
                  <a:schemeClr val="tx1">
                    <a:lumMod val="85000"/>
                    <a:lumOff val="15000"/>
                  </a:schemeClr>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Content Placeholder 12"/>
          <p:cNvSpPr>
            <a:spLocks noGrp="1"/>
          </p:cNvSpPr>
          <p:nvPr>
            <p:ph sz="quarter" idx="10"/>
          </p:nvPr>
        </p:nvSpPr>
        <p:spPr>
          <a:xfrm>
            <a:off x="2088107" y="3300609"/>
            <a:ext cx="9558746" cy="2980725"/>
          </a:xfrm>
        </p:spPr>
        <p:txBody>
          <a:bodyPr/>
          <a:lstStyle>
            <a:lvl1pPr>
              <a:defRPr>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74454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3 Title/Finish Slide">
    <p:bg>
      <p:bgRef idx="1001">
        <a:schemeClr val="bg1"/>
      </p:bgRef>
    </p:bg>
    <p:spTree>
      <p:nvGrpSpPr>
        <p:cNvPr id="1" name=""/>
        <p:cNvGrpSpPr/>
        <p:nvPr/>
      </p:nvGrpSpPr>
      <p:grpSpPr>
        <a:xfrm>
          <a:off x="0" y="0"/>
          <a:ext cx="0" cy="0"/>
          <a:chOff x="0" y="0"/>
          <a:chExt cx="0" cy="0"/>
        </a:xfrm>
      </p:grpSpPr>
      <p:sp>
        <p:nvSpPr>
          <p:cNvPr id="2" name="Rounded Rectangle 1">
            <a:extLst>
              <a:ext uri="{C183D7F6-B498-43B3-948B-1728B52AA6E4}">
                <adec:decorative xmlns:adec="http://schemas.microsoft.com/office/drawing/2017/decorative" val="1"/>
              </a:ext>
            </a:extLst>
          </p:cNvPr>
          <p:cNvSpPr/>
          <p:nvPr userDrawn="1"/>
        </p:nvSpPr>
        <p:spPr>
          <a:xfrm>
            <a:off x="3882685" y="3637877"/>
            <a:ext cx="8792308" cy="2762189"/>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0524" y="457934"/>
            <a:ext cx="1120462" cy="1316700"/>
          </a:xfrm>
          <a:prstGeom prst="rect">
            <a:avLst/>
          </a:prstGeom>
        </p:spPr>
      </p:pic>
      <p:sp>
        <p:nvSpPr>
          <p:cNvPr id="8" name="Title 7"/>
          <p:cNvSpPr>
            <a:spLocks noGrp="1"/>
          </p:cNvSpPr>
          <p:nvPr>
            <p:ph type="title"/>
          </p:nvPr>
        </p:nvSpPr>
        <p:spPr>
          <a:xfrm>
            <a:off x="3882685" y="3743685"/>
            <a:ext cx="8168287" cy="2601789"/>
          </a:xfrm>
        </p:spPr>
        <p:txBody>
          <a:bodyPr>
            <a:normAutofit/>
          </a:bodyPr>
          <a:lstStyle>
            <a:lvl1pPr>
              <a:lnSpc>
                <a:spcPct val="150000"/>
              </a:lnSpc>
              <a:defRPr sz="4400">
                <a:solidFill>
                  <a:schemeClr val="tx1">
                    <a:lumMod val="85000"/>
                    <a:lumOff val="15000"/>
                  </a:schemeClr>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Content Placeholder 12"/>
          <p:cNvSpPr>
            <a:spLocks noGrp="1"/>
          </p:cNvSpPr>
          <p:nvPr>
            <p:ph sz="quarter" idx="10"/>
          </p:nvPr>
        </p:nvSpPr>
        <p:spPr>
          <a:xfrm>
            <a:off x="520700" y="457934"/>
            <a:ext cx="7528596" cy="2980725"/>
          </a:xfrm>
        </p:spPr>
        <p:txBody>
          <a:bodyPr/>
          <a:lstStyle>
            <a:lvl1pPr>
              <a:defRPr>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400376292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 Title Content">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userDrawn="1"/>
        </p:nvSpPr>
        <p:spPr bwMode="blackWhite">
          <a:xfrm>
            <a:off x="283087" y="276852"/>
            <a:ext cx="11683049" cy="102510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lvl="0" algn="ctr"/>
            <a:endParaRPr lang="en-US"/>
          </a:p>
        </p:txBody>
      </p:sp>
      <p:sp>
        <p:nvSpPr>
          <p:cNvPr id="2" name="Title 1"/>
          <p:cNvSpPr>
            <a:spLocks noGrp="1"/>
          </p:cNvSpPr>
          <p:nvPr>
            <p:ph type="title"/>
          </p:nvPr>
        </p:nvSpPr>
        <p:spPr>
          <a:xfrm>
            <a:off x="379539" y="276851"/>
            <a:ext cx="11529374" cy="1025102"/>
          </a:xfrm>
        </p:spPr>
        <p:txBody>
          <a:bodyPr>
            <a:normAutofit/>
          </a:bodyPr>
          <a:lstStyle>
            <a:lvl1pPr>
              <a:defRPr sz="4000" b="0">
                <a:solidFill>
                  <a:schemeClr val="tx1">
                    <a:lumMod val="85000"/>
                    <a:lumOff val="15000"/>
                  </a:schemeClr>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Content Placeholder 6"/>
          <p:cNvSpPr>
            <a:spLocks noGrp="1"/>
          </p:cNvSpPr>
          <p:nvPr>
            <p:ph sz="quarter" idx="13"/>
          </p:nvPr>
        </p:nvSpPr>
        <p:spPr>
          <a:xfrm>
            <a:off x="511360" y="1588451"/>
            <a:ext cx="11094486" cy="4837949"/>
          </a:xfrm>
          <a:noFill/>
          <a:ln w="12700">
            <a:solidFill>
              <a:schemeClr val="accent5">
                <a:lumMod val="60000"/>
                <a:lumOff val="40000"/>
              </a:schemeClr>
            </a:solidFill>
          </a:ln>
        </p:spPr>
        <p:txBody>
          <a:bodyPr vert="horz" lIns="91440" tIns="45720" rIns="91440" bIns="45720" rtlCol="0">
            <a:norm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sz="2400"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7435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 2 contenta">
    <p:bg>
      <p:bgRef idx="1001">
        <a:schemeClr val="bg1"/>
      </p:bgRef>
    </p:bg>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bwMode="blackWhite">
          <a:xfrm>
            <a:off x="257577" y="281455"/>
            <a:ext cx="11694018" cy="102510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422732" y="281455"/>
            <a:ext cx="11511691" cy="1025103"/>
          </a:xfrm>
        </p:spPr>
        <p:txBody>
          <a:bodyPr>
            <a:normAutofit/>
          </a:bodyPr>
          <a:lstStyle>
            <a:lvl1pPr>
              <a:defRPr>
                <a:solidFill>
                  <a:schemeClr val="tx1">
                    <a:lumMod val="85000"/>
                    <a:lumOff val="15000"/>
                  </a:schemeClr>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Text Placeholder 5"/>
          <p:cNvSpPr>
            <a:spLocks noGrp="1"/>
          </p:cNvSpPr>
          <p:nvPr>
            <p:ph type="body" sz="quarter" idx="10"/>
          </p:nvPr>
        </p:nvSpPr>
        <p:spPr>
          <a:xfrm>
            <a:off x="443469" y="1648496"/>
            <a:ext cx="5178180" cy="4807722"/>
          </a:xfrm>
          <a:ln w="12700">
            <a:solidFill>
              <a:schemeClr val="accent5">
                <a:lumMod val="60000"/>
                <a:lumOff val="40000"/>
              </a:schemeClr>
            </a:solidFill>
          </a:ln>
        </p:spPr>
        <p:txBody>
          <a:bodyPr/>
          <a:lstStyle>
            <a:lvl1pPr>
              <a:lnSpc>
                <a:spcPct val="150000"/>
              </a:lnSpc>
              <a:defRPr sz="3200">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Content Placeholder 7"/>
          <p:cNvSpPr>
            <a:spLocks noGrp="1"/>
          </p:cNvSpPr>
          <p:nvPr>
            <p:ph sz="quarter" idx="11"/>
          </p:nvPr>
        </p:nvSpPr>
        <p:spPr>
          <a:xfrm>
            <a:off x="6181859" y="1648496"/>
            <a:ext cx="5405707" cy="4807722"/>
          </a:xfrm>
          <a:ln w="12700">
            <a:solidFill>
              <a:schemeClr val="accent5">
                <a:lumMod val="60000"/>
                <a:lumOff val="40000"/>
              </a:schemeClr>
            </a:solidFill>
          </a:ln>
        </p:spPr>
        <p:txBody>
          <a:bodyPr/>
          <a:lstStyle>
            <a:lvl1pPr>
              <a:lnSpc>
                <a:spcPct val="150000"/>
              </a:lnSpc>
              <a:defRPr>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85062280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 Compare Content">
    <p:spTree>
      <p:nvGrpSpPr>
        <p:cNvPr id="1" name=""/>
        <p:cNvGrpSpPr/>
        <p:nvPr/>
      </p:nvGrpSpPr>
      <p:grpSpPr>
        <a:xfrm>
          <a:off x="0" y="0"/>
          <a:ext cx="0" cy="0"/>
          <a:chOff x="0" y="0"/>
          <a:chExt cx="0" cy="0"/>
        </a:xfrm>
      </p:grpSpPr>
      <p:sp>
        <p:nvSpPr>
          <p:cNvPr id="13" name="Rectangle 12">
            <a:extLst>
              <a:ext uri="{C183D7F6-B498-43B3-948B-1728B52AA6E4}">
                <adec:decorative xmlns:adec="http://schemas.microsoft.com/office/drawing/2017/decorative" val="1"/>
              </a:ext>
            </a:extLst>
          </p:cNvPr>
          <p:cNvSpPr/>
          <p:nvPr userDrawn="1"/>
        </p:nvSpPr>
        <p:spPr bwMode="blackWhite">
          <a:xfrm>
            <a:off x="267286" y="276852"/>
            <a:ext cx="11662118" cy="1025103"/>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262596" y="276851"/>
            <a:ext cx="11662118" cy="1025103"/>
          </a:xfrm>
        </p:spPr>
        <p:txBody>
          <a:bodyPr>
            <a:normAutofit/>
          </a:bodyPr>
          <a:lstStyle>
            <a:lvl1pPr>
              <a:defRPr>
                <a:latin typeface="Arial" panose="020B0604020202020204" pitchFamily="34" charset="0"/>
                <a:cs typeface="Arial" panose="020B0604020202020204" pitchFamily="34" charset="0"/>
              </a:defRPr>
            </a:lvl1pPr>
          </a:lstStyle>
          <a:p>
            <a:r>
              <a:rPr lang="en-GB"/>
              <a:t>Click to edit Master title style</a:t>
            </a:r>
          </a:p>
        </p:txBody>
      </p:sp>
      <p:sp>
        <p:nvSpPr>
          <p:cNvPr id="7" name="Text Placeholder 1"/>
          <p:cNvSpPr>
            <a:spLocks noGrp="1"/>
          </p:cNvSpPr>
          <p:nvPr>
            <p:ph type="body" idx="1"/>
          </p:nvPr>
        </p:nvSpPr>
        <p:spPr>
          <a:xfrm>
            <a:off x="536359" y="1414463"/>
            <a:ext cx="5231395" cy="823912"/>
          </a:xfrm>
          <a:ln>
            <a:solidFill>
              <a:schemeClr val="accent5">
                <a:lumMod val="60000"/>
                <a:lumOff val="40000"/>
              </a:schemeClr>
            </a:solidFill>
          </a:ln>
        </p:spPr>
        <p:txBody>
          <a:bodyPr>
            <a:normAutofit/>
          </a:bodyPr>
          <a:lstStyle>
            <a:lvl1pPr>
              <a:defRPr sz="2400" b="1">
                <a:latin typeface="Arial" panose="020B0604020202020204" pitchFamily="34" charset="0"/>
                <a:cs typeface="Arial" panose="020B0604020202020204" pitchFamily="34" charset="0"/>
              </a:defRPr>
            </a:lvl1pPr>
          </a:lstStyle>
          <a:p>
            <a:pPr lvl="0"/>
            <a:endParaRPr lang="en-GB"/>
          </a:p>
        </p:txBody>
      </p:sp>
      <p:sp>
        <p:nvSpPr>
          <p:cNvPr id="9" name="Content Placeholder 2"/>
          <p:cNvSpPr>
            <a:spLocks noGrp="1"/>
          </p:cNvSpPr>
          <p:nvPr>
            <p:ph sz="half" idx="2"/>
          </p:nvPr>
        </p:nvSpPr>
        <p:spPr>
          <a:xfrm>
            <a:off x="536359" y="2238375"/>
            <a:ext cx="5231395" cy="4278334"/>
          </a:xfrm>
          <a:ln w="12700">
            <a:solidFill>
              <a:schemeClr val="accent5">
                <a:lumMod val="60000"/>
                <a:lumOff val="40000"/>
              </a:schemeClr>
            </a:solidFill>
          </a:ln>
        </p:spPr>
        <p:txBody>
          <a:bodyPr vert="horz" lIns="91440" tIns="45720" rIns="91440" bIns="45720" rtlCol="0">
            <a:normAutofit/>
          </a:bodyPr>
          <a:lstStyle>
            <a:lvl1pPr>
              <a:defRPr lang="en-GB" sz="2800">
                <a:latin typeface="Arial" panose="020B0604020202020204" pitchFamily="34" charset="0"/>
                <a:cs typeface="Arial" panose="020B0604020202020204" pitchFamily="34" charset="0"/>
              </a:defRPr>
            </a:lvl1pPr>
          </a:lstStyle>
          <a:p>
            <a:pPr lvl="0"/>
            <a:r>
              <a:rPr lang="en-GB"/>
              <a:t>Click to edit Master text styles</a:t>
            </a:r>
          </a:p>
        </p:txBody>
      </p:sp>
      <p:sp>
        <p:nvSpPr>
          <p:cNvPr id="11" name="Content Placeholder 4"/>
          <p:cNvSpPr>
            <a:spLocks noGrp="1"/>
          </p:cNvSpPr>
          <p:nvPr>
            <p:ph sz="quarter" idx="4"/>
          </p:nvPr>
        </p:nvSpPr>
        <p:spPr>
          <a:xfrm>
            <a:off x="6246056" y="2238374"/>
            <a:ext cx="5321380" cy="4278335"/>
          </a:xfrm>
          <a:ln w="12700">
            <a:solidFill>
              <a:schemeClr val="accent5">
                <a:lumMod val="60000"/>
                <a:lumOff val="40000"/>
              </a:schemeClr>
            </a:solidFill>
          </a:ln>
        </p:spPr>
        <p:txBody>
          <a:bodyPr>
            <a:normAutofit/>
          </a:bodyPr>
          <a:lstStyle>
            <a:lvl1pPr>
              <a:defRPr sz="2800">
                <a:latin typeface="Arial" panose="020B0604020202020204" pitchFamily="34" charset="0"/>
                <a:cs typeface="Arial" panose="020B0604020202020204" pitchFamily="34" charset="0"/>
              </a:defRPr>
            </a:lvl1pPr>
          </a:lstStyle>
          <a:p>
            <a:pPr lvl="0"/>
            <a:r>
              <a:rPr lang="en-GB"/>
              <a:t>Click to edit Master text styles</a:t>
            </a:r>
          </a:p>
        </p:txBody>
      </p:sp>
      <p:sp>
        <p:nvSpPr>
          <p:cNvPr id="8" name="Text Placeholder 1">
            <a:extLst>
              <a:ext uri="{FF2B5EF4-FFF2-40B4-BE49-F238E27FC236}">
                <a16:creationId xmlns:a16="http://schemas.microsoft.com/office/drawing/2014/main" id="{3E611EB0-F1B5-44DD-935E-251F9E7EBF37}"/>
              </a:ext>
            </a:extLst>
          </p:cNvPr>
          <p:cNvSpPr>
            <a:spLocks noGrp="1"/>
          </p:cNvSpPr>
          <p:nvPr>
            <p:ph type="body" idx="10"/>
          </p:nvPr>
        </p:nvSpPr>
        <p:spPr>
          <a:xfrm>
            <a:off x="6246056" y="1414461"/>
            <a:ext cx="5321380" cy="823912"/>
          </a:xfrm>
          <a:ln>
            <a:solidFill>
              <a:schemeClr val="accent5">
                <a:lumMod val="60000"/>
                <a:lumOff val="40000"/>
              </a:schemeClr>
            </a:solidFill>
          </a:ln>
        </p:spPr>
        <p:txBody>
          <a:bodyPr>
            <a:normAutofit/>
          </a:bodyPr>
          <a:lstStyle>
            <a:lvl1pPr>
              <a:defRPr sz="2400" b="1">
                <a:latin typeface="Arial" panose="020B0604020202020204" pitchFamily="34" charset="0"/>
                <a:cs typeface="Arial" panose="020B0604020202020204" pitchFamily="34" charset="0"/>
              </a:defRPr>
            </a:lvl1pPr>
          </a:lstStyle>
          <a:p>
            <a:pPr lvl="0"/>
            <a:endParaRPr lang="en-GB"/>
          </a:p>
        </p:txBody>
      </p:sp>
    </p:spTree>
    <p:extLst>
      <p:ext uri="{BB962C8B-B14F-4D97-AF65-F5344CB8AC3E}">
        <p14:creationId xmlns:p14="http://schemas.microsoft.com/office/powerpoint/2010/main" val="181595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 2 Contentb">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9855" y="457200"/>
            <a:ext cx="5560937" cy="6033752"/>
          </a:xfrm>
          <a:ln w="12700">
            <a:solidFill>
              <a:schemeClr val="accent5">
                <a:lumMod val="60000"/>
                <a:lumOff val="40000"/>
              </a:schemeClr>
            </a:solidFill>
          </a:ln>
        </p:spPr>
        <p:txBody>
          <a:bodyPr>
            <a:normAutofit/>
          </a:bodyPr>
          <a:lstStyle>
            <a:lvl1pPr>
              <a:defRPr sz="2800">
                <a:latin typeface="Arial" panose="020B0604020202020204" pitchFamily="34" charset="0"/>
                <a:cs typeface="Arial" panose="020B0604020202020204" pitchFamily="34" charset="0"/>
              </a:defRPr>
            </a:lvl1pPr>
          </a:lstStyle>
          <a:p>
            <a:pPr lvl="0"/>
            <a:r>
              <a:rPr lang="en-GB"/>
              <a:t>Click to edit Master text styles</a:t>
            </a:r>
          </a:p>
        </p:txBody>
      </p:sp>
      <p:sp>
        <p:nvSpPr>
          <p:cNvPr id="5" name="Rectangle 4">
            <a:extLst>
              <a:ext uri="{C183D7F6-B498-43B3-948B-1728B52AA6E4}">
                <adec:decorative xmlns:adec="http://schemas.microsoft.com/office/drawing/2017/decorative" val="1"/>
              </a:ext>
            </a:extLst>
          </p:cNvPr>
          <p:cNvSpPr/>
          <p:nvPr userDrawn="1"/>
        </p:nvSpPr>
        <p:spPr bwMode="blackWhite">
          <a:xfrm>
            <a:off x="535063" y="457191"/>
            <a:ext cx="5193792" cy="1610752"/>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p:cNvSpPr>
            <a:spLocks noGrp="1"/>
          </p:cNvSpPr>
          <p:nvPr>
            <p:ph type="body" sz="half" idx="2"/>
          </p:nvPr>
        </p:nvSpPr>
        <p:spPr>
          <a:xfrm>
            <a:off x="521208" y="2171700"/>
            <a:ext cx="5193792" cy="4319252"/>
          </a:xfrm>
          <a:ln w="12700">
            <a:solidFill>
              <a:schemeClr val="accent5">
                <a:lumMod val="60000"/>
                <a:lumOff val="40000"/>
              </a:schemeClr>
            </a:solidFill>
          </a:ln>
        </p:spPr>
        <p:txBody>
          <a:bodyPr>
            <a:normAutofit/>
          </a:bodyPr>
          <a:lstStyle>
            <a:lvl1pPr>
              <a:defRPr sz="2800">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itle 1"/>
          <p:cNvSpPr>
            <a:spLocks noGrp="1"/>
          </p:cNvSpPr>
          <p:nvPr>
            <p:ph type="title"/>
          </p:nvPr>
        </p:nvSpPr>
        <p:spPr>
          <a:xfrm>
            <a:off x="535063" y="509070"/>
            <a:ext cx="5193792" cy="1610752"/>
          </a:xfrm>
        </p:spPr>
        <p:txBody>
          <a:bodyPr>
            <a:normAutofit/>
          </a:bodyPr>
          <a:lstStyle>
            <a:lvl1pPr>
              <a:defRPr sz="3200">
                <a:solidFill>
                  <a:schemeClr val="tx1">
                    <a:lumMod val="85000"/>
                    <a:lumOff val="15000"/>
                  </a:schemeClr>
                </a:solidFill>
                <a:latin typeface="Arial" panose="020B0604020202020204" pitchFamily="34" charset="0"/>
                <a:cs typeface="Arial" panose="020B0604020202020204" pitchFamily="34" charset="0"/>
              </a:defRPr>
            </a:lvl1pPr>
          </a:lstStyle>
          <a:p>
            <a:r>
              <a:rPr lang="en-GB"/>
              <a:t>Click to edit Master title style</a:t>
            </a:r>
          </a:p>
        </p:txBody>
      </p:sp>
    </p:spTree>
    <p:extLst>
      <p:ext uri="{BB962C8B-B14F-4D97-AF65-F5344CB8AC3E}">
        <p14:creationId xmlns:p14="http://schemas.microsoft.com/office/powerpoint/2010/main" val="2147801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 2 Title/Finish Slide">
    <p:bg>
      <p:bgRef idx="1001">
        <a:schemeClr val="bg1"/>
      </p:bgRef>
    </p:bg>
    <p:spTree>
      <p:nvGrpSpPr>
        <p:cNvPr id="1" name=""/>
        <p:cNvGrpSpPr/>
        <p:nvPr/>
      </p:nvGrpSpPr>
      <p:grpSpPr>
        <a:xfrm>
          <a:off x="0" y="0"/>
          <a:ext cx="0" cy="0"/>
          <a:chOff x="0" y="0"/>
          <a:chExt cx="0" cy="0"/>
        </a:xfrm>
      </p:grpSpPr>
      <p:sp>
        <p:nvSpPr>
          <p:cNvPr id="2" name="Rounded Rectangle 1">
            <a:extLst>
              <a:ext uri="{C183D7F6-B498-43B3-948B-1728B52AA6E4}">
                <adec:decorative xmlns:adec="http://schemas.microsoft.com/office/drawing/2017/decorative" val="1"/>
              </a:ext>
            </a:extLst>
          </p:cNvPr>
          <p:cNvSpPr/>
          <p:nvPr userDrawn="1"/>
        </p:nvSpPr>
        <p:spPr>
          <a:xfrm>
            <a:off x="-478181" y="457934"/>
            <a:ext cx="8792308" cy="2674177"/>
          </a:xfrm>
          <a:prstGeom prst="roundRect">
            <a:avLst/>
          </a:prstGeom>
          <a:solidFill>
            <a:srgbClr val="5DC4B1"/>
          </a:solidFill>
          <a:ln>
            <a:solidFill>
              <a:srgbClr val="69C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3" name="Picture 2">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0524" y="457934"/>
            <a:ext cx="1120462" cy="1316700"/>
          </a:xfrm>
          <a:prstGeom prst="rect">
            <a:avLst/>
          </a:prstGeom>
        </p:spPr>
      </p:pic>
      <p:sp>
        <p:nvSpPr>
          <p:cNvPr id="8" name="Title 7"/>
          <p:cNvSpPr>
            <a:spLocks noGrp="1"/>
          </p:cNvSpPr>
          <p:nvPr>
            <p:ph type="title"/>
          </p:nvPr>
        </p:nvSpPr>
        <p:spPr>
          <a:xfrm>
            <a:off x="95534" y="576666"/>
            <a:ext cx="8188657" cy="2398546"/>
          </a:xfrm>
        </p:spPr>
        <p:txBody>
          <a:bodyPr>
            <a:normAutofit/>
          </a:bodyPr>
          <a:lstStyle>
            <a:lvl1pPr>
              <a:lnSpc>
                <a:spcPct val="150000"/>
              </a:lnSpc>
              <a:defRPr sz="4400">
                <a:solidFill>
                  <a:schemeClr val="tx1">
                    <a:lumMod val="85000"/>
                    <a:lumOff val="15000"/>
                  </a:schemeClr>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Content Placeholder 12"/>
          <p:cNvSpPr>
            <a:spLocks noGrp="1"/>
          </p:cNvSpPr>
          <p:nvPr>
            <p:ph sz="quarter" idx="10"/>
          </p:nvPr>
        </p:nvSpPr>
        <p:spPr>
          <a:xfrm>
            <a:off x="3466531" y="3300609"/>
            <a:ext cx="8180322" cy="2980725"/>
          </a:xfrm>
        </p:spPr>
        <p:txBody>
          <a:bodyPr/>
          <a:lstStyle>
            <a:lvl1pPr>
              <a:defRPr>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554669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254475" y="24990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a:p>
        </p:txBody>
      </p:sp>
      <p:sp>
        <p:nvSpPr>
          <p:cNvPr id="2" name="Title Placeholder 1"/>
          <p:cNvSpPr>
            <a:spLocks noGrp="1"/>
          </p:cNvSpPr>
          <p:nvPr>
            <p:ph type="title"/>
          </p:nvPr>
        </p:nvSpPr>
        <p:spPr>
          <a:xfrm>
            <a:off x="521207" y="275661"/>
            <a:ext cx="11215868" cy="979933"/>
          </a:xfrm>
          <a:prstGeom prst="rect">
            <a:avLst/>
          </a:prstGeom>
        </p:spPr>
        <p:txBody>
          <a:bodyPr vert="horz" lIns="91440" tIns="45720" rIns="91440" bIns="45720" rtlCol="0" anchor="b" anchorCtr="0">
            <a:normAutofit/>
          </a:bodyPr>
          <a:lstStyle/>
          <a:p>
            <a:r>
              <a:rPr lang="en-GB"/>
              <a:t>Click to edit Master title style</a:t>
            </a:r>
            <a:endParaRPr lang="en-US"/>
          </a:p>
        </p:txBody>
      </p:sp>
      <p:sp>
        <p:nvSpPr>
          <p:cNvPr id="3" name="Text Placeholder 2"/>
          <p:cNvSpPr>
            <a:spLocks noGrp="1"/>
          </p:cNvSpPr>
          <p:nvPr>
            <p:ph type="body" idx="1"/>
          </p:nvPr>
        </p:nvSpPr>
        <p:spPr>
          <a:xfrm>
            <a:off x="521207" y="1435600"/>
            <a:ext cx="11215868" cy="496673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Box 3">
            <a:extLst>
              <a:ext uri="{FF2B5EF4-FFF2-40B4-BE49-F238E27FC236}">
                <a16:creationId xmlns:a16="http://schemas.microsoft.com/office/drawing/2014/main" id="{136A2D6B-90FE-744B-A5D1-339C35A0C87D}"/>
              </a:ext>
            </a:extLst>
          </p:cNvPr>
          <p:cNvSpPr txBox="1"/>
          <p:nvPr userDrawn="1"/>
        </p:nvSpPr>
        <p:spPr>
          <a:xfrm>
            <a:off x="3699164" y="-55418"/>
            <a:ext cx="0" cy="0"/>
          </a:xfrm>
          <a:prstGeom prst="rect">
            <a:avLst/>
          </a:prstGeom>
        </p:spPr>
        <p:txBody>
          <a:bodyPr vert="horz" wrap="none" lIns="91440" tIns="45720" rIns="91440" bIns="45720" rtlCol="0" anchor="b" anchorCtr="0">
            <a:noAutofit/>
          </a:bodyPr>
          <a:lstStyle/>
          <a:p>
            <a:endParaRPr lang="en-US" sz="3200"/>
          </a:p>
        </p:txBody>
      </p:sp>
    </p:spTree>
    <p:extLst>
      <p:ext uri="{BB962C8B-B14F-4D97-AF65-F5344CB8AC3E}">
        <p14:creationId xmlns:p14="http://schemas.microsoft.com/office/powerpoint/2010/main" val="3890229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50000"/>
        </a:lnSpc>
        <a:spcBef>
          <a:spcPts val="1000"/>
        </a:spcBef>
        <a:spcAft>
          <a:spcPts val="0"/>
        </a:spcAft>
        <a:buFontTx/>
        <a:buNone/>
        <a:defRPr lang="en-US" sz="3200" kern="1200" dirty="0">
          <a:solidFill>
            <a:schemeClr val="tx1">
              <a:lumMod val="85000"/>
              <a:lumOff val="15000"/>
            </a:schemeClr>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lnSpc>
          <a:spcPct val="150000"/>
        </a:lnSpc>
        <a:spcBef>
          <a:spcPts val="1000"/>
        </a:spcBef>
        <a:spcAft>
          <a:spcPts val="0"/>
        </a:spcAft>
        <a:buFont typeface="Arial" panose="020B0604020202020204" pitchFamily="34" charset="0"/>
        <a:buChar char="•"/>
        <a:defRPr lang="en-US" sz="2800" kern="1200" dirty="0">
          <a:solidFill>
            <a:schemeClr val="tx1">
              <a:lumMod val="85000"/>
              <a:lumOff val="15000"/>
            </a:schemeClr>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ct val="150000"/>
        </a:lnSpc>
        <a:spcBef>
          <a:spcPts val="1000"/>
        </a:spcBef>
        <a:spcAft>
          <a:spcPts val="0"/>
        </a:spcAft>
        <a:buFont typeface="Arial" panose="020B0604020202020204" pitchFamily="34" charset="0"/>
        <a:buChar char="•"/>
        <a:defRPr lang="en-US" sz="2400" kern="1200" dirty="0">
          <a:solidFill>
            <a:schemeClr val="tx1">
              <a:lumMod val="85000"/>
              <a:lumOff val="15000"/>
            </a:schemeClr>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150000"/>
        </a:lnSpc>
        <a:spcBef>
          <a:spcPts val="1000"/>
        </a:spcBef>
        <a:spcAft>
          <a:spcPts val="0"/>
        </a:spcAft>
        <a:buFont typeface="Arial" panose="020B0604020202020204" pitchFamily="34" charset="0"/>
        <a:buChar char="•"/>
        <a:defRPr lang="en-US" sz="220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4pPr>
      <a:lvl5pPr marL="1600200" indent="-228600" algn="l" defTabSz="914400" rtl="0" eaLnBrk="1" latinLnBrk="0" hangingPunct="1">
        <a:lnSpc>
          <a:spcPct val="150000"/>
        </a:lnSpc>
        <a:spcBef>
          <a:spcPts val="1000"/>
        </a:spcBef>
        <a:spcAft>
          <a:spcPts val="0"/>
        </a:spcAft>
        <a:buFont typeface="Arial" panose="020B0604020202020204" pitchFamily="34" charset="0"/>
        <a:buChar char="•"/>
        <a:defRPr lang="en-US" sz="2000"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drian.copping@cumbria.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hyperlink" Target="mailto:Adrian.copping@cumbria.ac.u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940" y="2345268"/>
            <a:ext cx="9874737" cy="2167463"/>
          </a:xfrm>
        </p:spPr>
        <p:txBody>
          <a:bodyPr>
            <a:normAutofit/>
          </a:bodyPr>
          <a:lstStyle/>
          <a:p>
            <a:pPr>
              <a:lnSpc>
                <a:spcPct val="100000"/>
              </a:lnSpc>
            </a:pPr>
            <a:r>
              <a:rPr lang="en-GB" sz="5400" b="0" i="0" dirty="0">
                <a:solidFill>
                  <a:srgbClr val="000000"/>
                </a:solidFill>
                <a:effectLst/>
                <a:latin typeface="Trade Gothic Next Heavy" panose="020B0903040303020004" pitchFamily="34" charset="0"/>
              </a:rPr>
              <a:t>Primary English 2023: </a:t>
            </a:r>
            <a:br>
              <a:rPr lang="en-GB" sz="3200" b="0" i="0" dirty="0">
                <a:solidFill>
                  <a:srgbClr val="000000"/>
                </a:solidFill>
                <a:effectLst/>
                <a:latin typeface="Calibri" panose="020F0502020204030204" pitchFamily="34" charset="0"/>
              </a:rPr>
            </a:br>
            <a:r>
              <a:rPr lang="en-GB" sz="4000" b="1" i="0" dirty="0">
                <a:solidFill>
                  <a:srgbClr val="000000"/>
                </a:solidFill>
                <a:effectLst/>
                <a:latin typeface="Trade Gothic Next" panose="020B0503040303020004" pitchFamily="34" charset="0"/>
              </a:rPr>
              <a:t>Teaching in between constraints                                                        to challenge a pedagogy of adherence</a:t>
            </a:r>
            <a:endParaRPr lang="en-GB" sz="6600" b="1" dirty="0">
              <a:latin typeface="Trade Gothic Next" panose="020B0503040303020004" pitchFamily="34" charset="0"/>
            </a:endParaRPr>
          </a:p>
        </p:txBody>
      </p:sp>
      <p:sp>
        <p:nvSpPr>
          <p:cNvPr id="4" name="TextBox 3">
            <a:extLst>
              <a:ext uri="{FF2B5EF4-FFF2-40B4-BE49-F238E27FC236}">
                <a16:creationId xmlns:a16="http://schemas.microsoft.com/office/drawing/2014/main" id="{2E9A413F-D9CF-A027-CF2A-868B5162685E}"/>
              </a:ext>
            </a:extLst>
          </p:cNvPr>
          <p:cNvSpPr txBox="1"/>
          <p:nvPr/>
        </p:nvSpPr>
        <p:spPr>
          <a:xfrm>
            <a:off x="813940" y="5905500"/>
            <a:ext cx="7949916" cy="952500"/>
          </a:xfrm>
          <a:prstGeom prst="rect">
            <a:avLst/>
          </a:prstGeom>
        </p:spPr>
        <p:txBody>
          <a:bodyPr vert="horz" wrap="square" lIns="91440" tIns="45720" rIns="91440" bIns="4572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Trade Gothic Next" panose="020B0503040303020004" pitchFamily="34" charset="0"/>
                <a:ea typeface="+mn-ea"/>
                <a:cs typeface="+mn-cs"/>
              </a:rPr>
              <a:t>Dr Adrian Copping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solidFill>
                  <a:prstClr val="black"/>
                </a:solidFill>
                <a:latin typeface="Trade Gothic Next" panose="020B0503040303020004" pitchFamily="34" charset="0"/>
                <a:hlinkClick r:id="rId3"/>
              </a:rPr>
              <a:t>Adrian.copping@cumbria.ac.uk</a:t>
            </a:r>
            <a:endParaRPr lang="en-GB" sz="3200" dirty="0">
              <a:solidFill>
                <a:prstClr val="black"/>
              </a:solidFill>
              <a:latin typeface="Trade Gothic Next" panose="020B0503040303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Trade Gothic Next" panose="020B0503040303020004" pitchFamily="34" charset="0"/>
              <a:ea typeface="+mn-ea"/>
              <a:cs typeface="+mn-cs"/>
            </a:endParaRPr>
          </a:p>
        </p:txBody>
      </p:sp>
      <p:pic>
        <p:nvPicPr>
          <p:cNvPr id="3" name="Picture 2">
            <a:extLst>
              <a:ext uri="{FF2B5EF4-FFF2-40B4-BE49-F238E27FC236}">
                <a16:creationId xmlns:a16="http://schemas.microsoft.com/office/drawing/2014/main" id="{6C1C7C38-6819-719D-CEB3-8ABA6A969A0F}"/>
              </a:ext>
            </a:extLst>
          </p:cNvPr>
          <p:cNvPicPr>
            <a:picLocks noChangeAspect="1"/>
          </p:cNvPicPr>
          <p:nvPr/>
        </p:nvPicPr>
        <p:blipFill>
          <a:blip r:embed="rId4"/>
          <a:stretch>
            <a:fillRect/>
          </a:stretch>
        </p:blipFill>
        <p:spPr>
          <a:xfrm>
            <a:off x="7119990" y="4921436"/>
            <a:ext cx="4480335" cy="1319686"/>
          </a:xfrm>
          <a:prstGeom prst="rect">
            <a:avLst/>
          </a:prstGeom>
        </p:spPr>
      </p:pic>
    </p:spTree>
    <p:extLst>
      <p:ext uri="{BB962C8B-B14F-4D97-AF65-F5344CB8AC3E}">
        <p14:creationId xmlns:p14="http://schemas.microsoft.com/office/powerpoint/2010/main" val="544340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7BB280B0-0000-BE5C-74A3-3146FC459ECF}"/>
              </a:ext>
            </a:extLst>
          </p:cNvPr>
          <p:cNvSpPr/>
          <p:nvPr/>
        </p:nvSpPr>
        <p:spPr>
          <a:xfrm>
            <a:off x="215756" y="544530"/>
            <a:ext cx="4161033" cy="1654139"/>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ct val="100000"/>
              </a:lnSpc>
              <a:buAutoNum type="arabicPeriod"/>
            </a:pPr>
            <a:r>
              <a:rPr lang="en-GB" dirty="0">
                <a:latin typeface="Trade Gothic Next" panose="020B0503040303020004" pitchFamily="34" charset="0"/>
              </a:rPr>
              <a:t>From your primary English centre-based you have been able to enact in school?</a:t>
            </a:r>
          </a:p>
        </p:txBody>
      </p:sp>
      <p:sp>
        <p:nvSpPr>
          <p:cNvPr id="5" name="TextBox 4">
            <a:extLst>
              <a:ext uri="{FF2B5EF4-FFF2-40B4-BE49-F238E27FC236}">
                <a16:creationId xmlns:a16="http://schemas.microsoft.com/office/drawing/2014/main" id="{652B6869-4222-AE33-A4F5-43D9161D93CC}"/>
              </a:ext>
            </a:extLst>
          </p:cNvPr>
          <p:cNvSpPr txBox="1"/>
          <p:nvPr/>
        </p:nvSpPr>
        <p:spPr>
          <a:xfrm>
            <a:off x="0" y="785972"/>
            <a:ext cx="3359649" cy="1171254"/>
          </a:xfrm>
          <a:prstGeom prst="rect">
            <a:avLst/>
          </a:prstGeom>
        </p:spPr>
        <p:txBody>
          <a:bodyPr vert="horz" wrap="square" lIns="91440" tIns="45720" rIns="91440" bIns="45720" rtlCol="0" anchor="b" anchorCtr="0">
            <a:noAutofit/>
          </a:bodyPr>
          <a:lstStyle/>
          <a:p>
            <a:pPr algn="ctr"/>
            <a:r>
              <a:rPr lang="en-GB" sz="4400" dirty="0">
                <a:latin typeface="Trade Gothic Next" panose="020B0503040303020004" pitchFamily="34" charset="0"/>
              </a:rPr>
              <a:t>constraints</a:t>
            </a:r>
          </a:p>
        </p:txBody>
      </p:sp>
      <p:sp>
        <p:nvSpPr>
          <p:cNvPr id="6" name="TextBox 5">
            <a:extLst>
              <a:ext uri="{FF2B5EF4-FFF2-40B4-BE49-F238E27FC236}">
                <a16:creationId xmlns:a16="http://schemas.microsoft.com/office/drawing/2014/main" id="{36F22DE4-9AC7-1387-A52F-22C500630DFB}"/>
              </a:ext>
            </a:extLst>
          </p:cNvPr>
          <p:cNvSpPr txBox="1"/>
          <p:nvPr/>
        </p:nvSpPr>
        <p:spPr>
          <a:xfrm>
            <a:off x="1037689" y="2568539"/>
            <a:ext cx="5825448" cy="1160980"/>
          </a:xfrm>
          <a:prstGeom prst="rect">
            <a:avLst/>
          </a:prstGeom>
        </p:spPr>
        <p:txBody>
          <a:bodyPr vert="horz" wrap="square" lIns="91440" tIns="45720" rIns="91440" bIns="45720" rtlCol="0" anchor="b" anchorCtr="0">
            <a:noAutofit/>
          </a:bodyPr>
          <a:lstStyle/>
          <a:p>
            <a:r>
              <a:rPr lang="en-GB" sz="5400" dirty="0">
                <a:latin typeface="Arial Rounded MT Bold" panose="020F0704030504030204" pitchFamily="34" charset="0"/>
              </a:rPr>
              <a:t>School scheme</a:t>
            </a:r>
          </a:p>
        </p:txBody>
      </p:sp>
      <p:sp>
        <p:nvSpPr>
          <p:cNvPr id="8" name="TextBox 7">
            <a:extLst>
              <a:ext uri="{FF2B5EF4-FFF2-40B4-BE49-F238E27FC236}">
                <a16:creationId xmlns:a16="http://schemas.microsoft.com/office/drawing/2014/main" id="{8E802219-0253-A27A-8041-EA023C9DCA31}"/>
              </a:ext>
            </a:extLst>
          </p:cNvPr>
          <p:cNvSpPr txBox="1"/>
          <p:nvPr/>
        </p:nvSpPr>
        <p:spPr>
          <a:xfrm>
            <a:off x="2073667" y="3513762"/>
            <a:ext cx="8488167" cy="657546"/>
          </a:xfrm>
          <a:prstGeom prst="rect">
            <a:avLst/>
          </a:prstGeom>
        </p:spPr>
        <p:txBody>
          <a:bodyPr vert="horz" wrap="square" lIns="91440" tIns="45720" rIns="91440" bIns="45720" rtlCol="0" anchor="b" anchorCtr="0">
            <a:noAutofit/>
          </a:bodyPr>
          <a:lstStyle/>
          <a:p>
            <a:r>
              <a:rPr lang="en-GB" sz="3600" dirty="0">
                <a:solidFill>
                  <a:srgbClr val="FF0000"/>
                </a:solidFill>
                <a:latin typeface="Arial Rounded MT Bold" panose="020F0704030504030204" pitchFamily="34" charset="0"/>
              </a:rPr>
              <a:t>Fixed </a:t>
            </a:r>
            <a:r>
              <a:rPr lang="en-GB" sz="3600" dirty="0">
                <a:latin typeface="Arial Rounded MT Bold" panose="020F0704030504030204" pitchFamily="34" charset="0"/>
              </a:rPr>
              <a:t>structure to English each week</a:t>
            </a:r>
          </a:p>
        </p:txBody>
      </p:sp>
      <p:sp>
        <p:nvSpPr>
          <p:cNvPr id="9" name="TextBox 8">
            <a:extLst>
              <a:ext uri="{FF2B5EF4-FFF2-40B4-BE49-F238E27FC236}">
                <a16:creationId xmlns:a16="http://schemas.microsoft.com/office/drawing/2014/main" id="{2EBD4BE8-0FB6-6C38-EDA6-A5BDB2AF2076}"/>
              </a:ext>
            </a:extLst>
          </p:cNvPr>
          <p:cNvSpPr txBox="1"/>
          <p:nvPr/>
        </p:nvSpPr>
        <p:spPr>
          <a:xfrm>
            <a:off x="880152" y="4001786"/>
            <a:ext cx="8488167" cy="657546"/>
          </a:xfrm>
          <a:prstGeom prst="rect">
            <a:avLst/>
          </a:prstGeom>
        </p:spPr>
        <p:txBody>
          <a:bodyPr vert="horz" wrap="square" lIns="91440" tIns="45720" rIns="91440" bIns="45720" rtlCol="0" anchor="b" anchorCtr="0">
            <a:noAutofit/>
          </a:bodyPr>
          <a:lstStyle/>
          <a:p>
            <a:r>
              <a:rPr lang="en-GB" sz="3200" dirty="0">
                <a:solidFill>
                  <a:srgbClr val="FF0000"/>
                </a:solidFill>
                <a:latin typeface="Arial Rounded MT Bold" panose="020F0704030504030204" pitchFamily="34" charset="0"/>
              </a:rPr>
              <a:t>Fixed</a:t>
            </a:r>
            <a:r>
              <a:rPr lang="en-GB" sz="3200" dirty="0">
                <a:latin typeface="Arial Rounded MT Bold" panose="020F0704030504030204" pitchFamily="34" charset="0"/>
              </a:rPr>
              <a:t> way to teach guided writing</a:t>
            </a:r>
          </a:p>
        </p:txBody>
      </p:sp>
      <p:sp>
        <p:nvSpPr>
          <p:cNvPr id="10" name="TextBox 9">
            <a:extLst>
              <a:ext uri="{FF2B5EF4-FFF2-40B4-BE49-F238E27FC236}">
                <a16:creationId xmlns:a16="http://schemas.microsoft.com/office/drawing/2014/main" id="{623D335C-322C-660E-6A60-8B982262823C}"/>
              </a:ext>
            </a:extLst>
          </p:cNvPr>
          <p:cNvSpPr txBox="1"/>
          <p:nvPr/>
        </p:nvSpPr>
        <p:spPr>
          <a:xfrm>
            <a:off x="6317750" y="2984644"/>
            <a:ext cx="8488167" cy="657546"/>
          </a:xfrm>
          <a:prstGeom prst="rect">
            <a:avLst/>
          </a:prstGeom>
        </p:spPr>
        <p:txBody>
          <a:bodyPr vert="horz" wrap="square" lIns="91440" tIns="45720" rIns="91440" bIns="45720" rtlCol="0" anchor="b" anchorCtr="0">
            <a:noAutofit/>
          </a:bodyPr>
          <a:lstStyle/>
          <a:p>
            <a:r>
              <a:rPr lang="en-GB" sz="2400" dirty="0">
                <a:latin typeface="Arial Rounded MT Bold" panose="020F0704030504030204" pitchFamily="34" charset="0"/>
              </a:rPr>
              <a:t>No curriculum choice</a:t>
            </a:r>
          </a:p>
        </p:txBody>
      </p:sp>
      <p:sp>
        <p:nvSpPr>
          <p:cNvPr id="11" name="TextBox 10">
            <a:extLst>
              <a:ext uri="{FF2B5EF4-FFF2-40B4-BE49-F238E27FC236}">
                <a16:creationId xmlns:a16="http://schemas.microsoft.com/office/drawing/2014/main" id="{DF52E820-7018-AFCF-E42F-C5134AE356D1}"/>
              </a:ext>
            </a:extLst>
          </p:cNvPr>
          <p:cNvSpPr txBox="1"/>
          <p:nvPr/>
        </p:nvSpPr>
        <p:spPr>
          <a:xfrm>
            <a:off x="2296272" y="2352783"/>
            <a:ext cx="8488167" cy="657546"/>
          </a:xfrm>
          <a:prstGeom prst="rect">
            <a:avLst/>
          </a:prstGeom>
        </p:spPr>
        <p:txBody>
          <a:bodyPr vert="horz" wrap="square" lIns="91440" tIns="45720" rIns="91440" bIns="45720" rtlCol="0" anchor="b" anchorCtr="0">
            <a:noAutofit/>
          </a:bodyPr>
          <a:lstStyle/>
          <a:p>
            <a:r>
              <a:rPr lang="en-GB" sz="2400" dirty="0">
                <a:latin typeface="Arial Rounded MT Bold" panose="020F0704030504030204" pitchFamily="34" charset="0"/>
              </a:rPr>
              <a:t>Assess only using ‘hot write’</a:t>
            </a:r>
          </a:p>
        </p:txBody>
      </p:sp>
      <p:sp>
        <p:nvSpPr>
          <p:cNvPr id="12" name="TextBox 11">
            <a:extLst>
              <a:ext uri="{FF2B5EF4-FFF2-40B4-BE49-F238E27FC236}">
                <a16:creationId xmlns:a16="http://schemas.microsoft.com/office/drawing/2014/main" id="{46C9B2FC-F01D-25A1-1D1A-11119229858F}"/>
              </a:ext>
            </a:extLst>
          </p:cNvPr>
          <p:cNvSpPr txBox="1"/>
          <p:nvPr/>
        </p:nvSpPr>
        <p:spPr>
          <a:xfrm>
            <a:off x="6826749" y="2583949"/>
            <a:ext cx="8488167" cy="657546"/>
          </a:xfrm>
          <a:prstGeom prst="rect">
            <a:avLst/>
          </a:prstGeom>
        </p:spPr>
        <p:txBody>
          <a:bodyPr vert="horz" wrap="square" lIns="91440" tIns="45720" rIns="91440" bIns="45720" rtlCol="0" anchor="b" anchorCtr="0">
            <a:noAutofit/>
          </a:bodyPr>
          <a:lstStyle/>
          <a:p>
            <a:r>
              <a:rPr lang="en-GB" sz="2400" dirty="0">
                <a:latin typeface="Arial Rounded MT Bold" panose="020F0704030504030204" pitchFamily="34" charset="0"/>
              </a:rPr>
              <a:t>curriculum coverage</a:t>
            </a:r>
          </a:p>
        </p:txBody>
      </p:sp>
      <p:sp>
        <p:nvSpPr>
          <p:cNvPr id="13" name="TextBox 12">
            <a:extLst>
              <a:ext uri="{FF2B5EF4-FFF2-40B4-BE49-F238E27FC236}">
                <a16:creationId xmlns:a16="http://schemas.microsoft.com/office/drawing/2014/main" id="{49EAD36F-37C5-5952-877C-EC551F264B00}"/>
              </a:ext>
            </a:extLst>
          </p:cNvPr>
          <p:cNvSpPr txBox="1"/>
          <p:nvPr/>
        </p:nvSpPr>
        <p:spPr>
          <a:xfrm>
            <a:off x="2296272" y="4494948"/>
            <a:ext cx="9529283" cy="657546"/>
          </a:xfrm>
          <a:prstGeom prst="rect">
            <a:avLst/>
          </a:prstGeom>
        </p:spPr>
        <p:txBody>
          <a:bodyPr vert="horz" wrap="square" lIns="91440" tIns="45720" rIns="91440" bIns="45720" rtlCol="0" anchor="b" anchorCtr="0">
            <a:noAutofit/>
          </a:bodyPr>
          <a:lstStyle/>
          <a:p>
            <a:r>
              <a:rPr lang="en-GB" sz="2800" dirty="0">
                <a:latin typeface="Arial Rounded MT Bold" panose="020F0704030504030204" pitchFamily="34" charset="0"/>
              </a:rPr>
              <a:t>Mentor’s </a:t>
            </a:r>
            <a:r>
              <a:rPr lang="en-GB" sz="2800" dirty="0">
                <a:solidFill>
                  <a:srgbClr val="FF0000"/>
                </a:solidFill>
                <a:latin typeface="Arial Rounded MT Bold" panose="020F0704030504030204" pitchFamily="34" charset="0"/>
              </a:rPr>
              <a:t>fixed</a:t>
            </a:r>
            <a:r>
              <a:rPr lang="en-GB" sz="2800" dirty="0">
                <a:latin typeface="Arial Rounded MT Bold" panose="020F0704030504030204" pitchFamily="34" charset="0"/>
              </a:rPr>
              <a:t> beliefs about children’s capabilities</a:t>
            </a:r>
          </a:p>
        </p:txBody>
      </p:sp>
      <p:sp>
        <p:nvSpPr>
          <p:cNvPr id="14" name="TextBox 13">
            <a:extLst>
              <a:ext uri="{FF2B5EF4-FFF2-40B4-BE49-F238E27FC236}">
                <a16:creationId xmlns:a16="http://schemas.microsoft.com/office/drawing/2014/main" id="{3B3C7341-FB0B-8131-CB0D-ED296A79B369}"/>
              </a:ext>
            </a:extLst>
          </p:cNvPr>
          <p:cNvSpPr txBox="1"/>
          <p:nvPr/>
        </p:nvSpPr>
        <p:spPr>
          <a:xfrm>
            <a:off x="3703833" y="1936677"/>
            <a:ext cx="8488167" cy="657546"/>
          </a:xfrm>
          <a:prstGeom prst="rect">
            <a:avLst/>
          </a:prstGeom>
        </p:spPr>
        <p:txBody>
          <a:bodyPr vert="horz" wrap="square" lIns="91440" tIns="45720" rIns="91440" bIns="45720" rtlCol="0" anchor="b" anchorCtr="0">
            <a:noAutofit/>
          </a:bodyPr>
          <a:lstStyle/>
          <a:p>
            <a:r>
              <a:rPr lang="en-GB" sz="2400" dirty="0">
                <a:solidFill>
                  <a:srgbClr val="FF0000"/>
                </a:solidFill>
                <a:latin typeface="Arial Rounded MT Bold" panose="020F0704030504030204" pitchFamily="34" charset="0"/>
              </a:rPr>
              <a:t>Fixed </a:t>
            </a:r>
            <a:r>
              <a:rPr lang="en-GB" sz="2400" dirty="0">
                <a:latin typeface="Arial Rounded MT Bold" panose="020F0704030504030204" pitchFamily="34" charset="0"/>
              </a:rPr>
              <a:t>use of ‘talk for writing’</a:t>
            </a:r>
          </a:p>
        </p:txBody>
      </p:sp>
      <p:sp>
        <p:nvSpPr>
          <p:cNvPr id="15" name="TextBox 14">
            <a:extLst>
              <a:ext uri="{FF2B5EF4-FFF2-40B4-BE49-F238E27FC236}">
                <a16:creationId xmlns:a16="http://schemas.microsoft.com/office/drawing/2014/main" id="{196D7F90-476F-F758-5ADA-2ED8AE0946AD}"/>
              </a:ext>
            </a:extLst>
          </p:cNvPr>
          <p:cNvSpPr txBox="1"/>
          <p:nvPr/>
        </p:nvSpPr>
        <p:spPr>
          <a:xfrm>
            <a:off x="4313432" y="4931599"/>
            <a:ext cx="8488167" cy="657546"/>
          </a:xfrm>
          <a:prstGeom prst="rect">
            <a:avLst/>
          </a:prstGeom>
        </p:spPr>
        <p:txBody>
          <a:bodyPr vert="horz" wrap="square" lIns="91440" tIns="45720" rIns="91440" bIns="45720" rtlCol="0" anchor="b" anchorCtr="0">
            <a:noAutofit/>
          </a:bodyPr>
          <a:lstStyle/>
          <a:p>
            <a:r>
              <a:rPr lang="en-GB" sz="2400" dirty="0">
                <a:latin typeface="Arial Rounded MT Bold" panose="020F0704030504030204" pitchFamily="34" charset="0"/>
              </a:rPr>
              <a:t>Need for a quiet classroom</a:t>
            </a:r>
          </a:p>
        </p:txBody>
      </p:sp>
      <p:sp>
        <p:nvSpPr>
          <p:cNvPr id="16" name="TextBox 15">
            <a:extLst>
              <a:ext uri="{FF2B5EF4-FFF2-40B4-BE49-F238E27FC236}">
                <a16:creationId xmlns:a16="http://schemas.microsoft.com/office/drawing/2014/main" id="{023F9877-46E0-E8F5-9550-AAF9F77BA2C8}"/>
              </a:ext>
            </a:extLst>
          </p:cNvPr>
          <p:cNvSpPr txBox="1"/>
          <p:nvPr/>
        </p:nvSpPr>
        <p:spPr>
          <a:xfrm>
            <a:off x="6223570" y="1451226"/>
            <a:ext cx="8488167" cy="657546"/>
          </a:xfrm>
          <a:prstGeom prst="rect">
            <a:avLst/>
          </a:prstGeom>
        </p:spPr>
        <p:txBody>
          <a:bodyPr vert="horz" wrap="square" lIns="91440" tIns="45720" rIns="91440" bIns="45720" rtlCol="0" anchor="b" anchorCtr="0">
            <a:noAutofit/>
          </a:bodyPr>
          <a:lstStyle/>
          <a:p>
            <a:r>
              <a:rPr lang="en-GB" sz="2400" dirty="0">
                <a:latin typeface="Arial Rounded MT Bold" panose="020F0704030504030204" pitchFamily="34" charset="0"/>
              </a:rPr>
              <a:t>Resources</a:t>
            </a:r>
          </a:p>
        </p:txBody>
      </p:sp>
      <p:sp>
        <p:nvSpPr>
          <p:cNvPr id="17" name="TextBox 16">
            <a:extLst>
              <a:ext uri="{FF2B5EF4-FFF2-40B4-BE49-F238E27FC236}">
                <a16:creationId xmlns:a16="http://schemas.microsoft.com/office/drawing/2014/main" id="{FA2E5742-B4CB-B776-7D1B-C8F7108E979F}"/>
              </a:ext>
            </a:extLst>
          </p:cNvPr>
          <p:cNvSpPr txBox="1"/>
          <p:nvPr/>
        </p:nvSpPr>
        <p:spPr>
          <a:xfrm>
            <a:off x="8070351" y="1769725"/>
            <a:ext cx="8488167" cy="657546"/>
          </a:xfrm>
          <a:prstGeom prst="rect">
            <a:avLst/>
          </a:prstGeom>
        </p:spPr>
        <p:txBody>
          <a:bodyPr vert="horz" wrap="square" lIns="91440" tIns="45720" rIns="91440" bIns="45720" rtlCol="0" anchor="b" anchorCtr="0">
            <a:noAutofit/>
          </a:bodyPr>
          <a:lstStyle/>
          <a:p>
            <a:r>
              <a:rPr lang="en-GB" sz="2400" dirty="0">
                <a:latin typeface="Arial Rounded MT Bold" panose="020F0704030504030204" pitchFamily="34" charset="0"/>
              </a:rPr>
              <a:t>time</a:t>
            </a:r>
          </a:p>
        </p:txBody>
      </p:sp>
      <p:sp>
        <p:nvSpPr>
          <p:cNvPr id="18" name="TextBox 17">
            <a:extLst>
              <a:ext uri="{FF2B5EF4-FFF2-40B4-BE49-F238E27FC236}">
                <a16:creationId xmlns:a16="http://schemas.microsoft.com/office/drawing/2014/main" id="{F20EB65E-DC19-72AF-ED01-FB48FE29FB11}"/>
              </a:ext>
            </a:extLst>
          </p:cNvPr>
          <p:cNvSpPr txBox="1"/>
          <p:nvPr/>
        </p:nvSpPr>
        <p:spPr>
          <a:xfrm>
            <a:off x="579713" y="4972817"/>
            <a:ext cx="8488167" cy="657546"/>
          </a:xfrm>
          <a:prstGeom prst="rect">
            <a:avLst/>
          </a:prstGeom>
        </p:spPr>
        <p:txBody>
          <a:bodyPr vert="horz" wrap="square" lIns="91440" tIns="45720" rIns="91440" bIns="45720" rtlCol="0" anchor="b" anchorCtr="0">
            <a:noAutofit/>
          </a:bodyPr>
          <a:lstStyle/>
          <a:p>
            <a:r>
              <a:rPr lang="en-GB" sz="2400" dirty="0">
                <a:latin typeface="Arial Rounded MT Bold" panose="020F0704030504030204" pitchFamily="34" charset="0"/>
              </a:rPr>
              <a:t>Teacher control</a:t>
            </a:r>
          </a:p>
        </p:txBody>
      </p:sp>
      <p:sp>
        <p:nvSpPr>
          <p:cNvPr id="19" name="TextBox 18">
            <a:extLst>
              <a:ext uri="{FF2B5EF4-FFF2-40B4-BE49-F238E27FC236}">
                <a16:creationId xmlns:a16="http://schemas.microsoft.com/office/drawing/2014/main" id="{940A1A2D-C61F-631F-E80E-9525D8558B9D}"/>
              </a:ext>
            </a:extLst>
          </p:cNvPr>
          <p:cNvSpPr txBox="1"/>
          <p:nvPr/>
        </p:nvSpPr>
        <p:spPr>
          <a:xfrm>
            <a:off x="7947916" y="2211512"/>
            <a:ext cx="8488167" cy="657546"/>
          </a:xfrm>
          <a:prstGeom prst="rect">
            <a:avLst/>
          </a:prstGeom>
        </p:spPr>
        <p:txBody>
          <a:bodyPr vert="horz" wrap="square" lIns="91440" tIns="45720" rIns="91440" bIns="45720" rtlCol="0" anchor="b" anchorCtr="0">
            <a:noAutofit/>
          </a:bodyPr>
          <a:lstStyle/>
          <a:p>
            <a:r>
              <a:rPr lang="en-GB" sz="2400" dirty="0">
                <a:latin typeface="Arial Rounded MT Bold" panose="020F0704030504030204" pitchFamily="34" charset="0"/>
              </a:rPr>
              <a:t>information overload</a:t>
            </a:r>
          </a:p>
        </p:txBody>
      </p:sp>
      <p:sp>
        <p:nvSpPr>
          <p:cNvPr id="20" name="TextBox 19">
            <a:extLst>
              <a:ext uri="{FF2B5EF4-FFF2-40B4-BE49-F238E27FC236}">
                <a16:creationId xmlns:a16="http://schemas.microsoft.com/office/drawing/2014/main" id="{9BF640FF-0DE2-D9D5-2844-A1B64B285FD7}"/>
              </a:ext>
            </a:extLst>
          </p:cNvPr>
          <p:cNvSpPr txBox="1"/>
          <p:nvPr/>
        </p:nvSpPr>
        <p:spPr>
          <a:xfrm>
            <a:off x="4960326" y="5349498"/>
            <a:ext cx="8488167" cy="657546"/>
          </a:xfrm>
          <a:prstGeom prst="rect">
            <a:avLst/>
          </a:prstGeom>
        </p:spPr>
        <p:txBody>
          <a:bodyPr vert="horz" wrap="square" lIns="91440" tIns="45720" rIns="91440" bIns="45720" rtlCol="0" anchor="b" anchorCtr="0">
            <a:noAutofit/>
          </a:bodyPr>
          <a:lstStyle/>
          <a:p>
            <a:r>
              <a:rPr lang="en-GB" sz="2400" dirty="0">
                <a:latin typeface="Arial Rounded MT Bold" panose="020F0704030504030204" pitchFamily="34" charset="0"/>
              </a:rPr>
              <a:t>children’s lack of imagination &amp; confidence</a:t>
            </a:r>
          </a:p>
        </p:txBody>
      </p:sp>
      <p:sp>
        <p:nvSpPr>
          <p:cNvPr id="21" name="TextBox 20">
            <a:extLst>
              <a:ext uri="{FF2B5EF4-FFF2-40B4-BE49-F238E27FC236}">
                <a16:creationId xmlns:a16="http://schemas.microsoft.com/office/drawing/2014/main" id="{0AB2103F-2C84-8D94-9B7D-5998811664D5}"/>
              </a:ext>
            </a:extLst>
          </p:cNvPr>
          <p:cNvSpPr txBox="1"/>
          <p:nvPr/>
        </p:nvSpPr>
        <p:spPr>
          <a:xfrm>
            <a:off x="1069347" y="5743255"/>
            <a:ext cx="9082556" cy="657546"/>
          </a:xfrm>
          <a:prstGeom prst="rect">
            <a:avLst/>
          </a:prstGeom>
        </p:spPr>
        <p:txBody>
          <a:bodyPr vert="horz" wrap="square" lIns="91440" tIns="45720" rIns="91440" bIns="45720" rtlCol="0" anchor="b" anchorCtr="0">
            <a:noAutofit/>
          </a:bodyPr>
          <a:lstStyle/>
          <a:p>
            <a:r>
              <a:rPr lang="en-GB" sz="2400" dirty="0">
                <a:latin typeface="Arial Rounded MT Bold" panose="020F0704030504030204" pitchFamily="34" charset="0"/>
              </a:rPr>
              <a:t>confusing input led to lack of motivation to teach English</a:t>
            </a:r>
          </a:p>
        </p:txBody>
      </p:sp>
    </p:spTree>
    <p:extLst>
      <p:ext uri="{BB962C8B-B14F-4D97-AF65-F5344CB8AC3E}">
        <p14:creationId xmlns:p14="http://schemas.microsoft.com/office/powerpoint/2010/main" val="319437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AE3F85-E613-E7BE-3284-DCC4D2B6D41F}"/>
              </a:ext>
            </a:extLst>
          </p:cNvPr>
          <p:cNvSpPr/>
          <p:nvPr/>
        </p:nvSpPr>
        <p:spPr>
          <a:xfrm>
            <a:off x="534256" y="156681"/>
            <a:ext cx="2897313" cy="6544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Free Self-Reflection Cliparts, Download Free Self-Reflection Cliparts png  images, Free ClipArts on Clipart Library">
            <a:extLst>
              <a:ext uri="{FF2B5EF4-FFF2-40B4-BE49-F238E27FC236}">
                <a16:creationId xmlns:a16="http://schemas.microsoft.com/office/drawing/2014/main" id="{BBAF1439-7477-1DB4-0E43-3DAB2217E1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410" y="2292046"/>
            <a:ext cx="2157004" cy="27670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3F3D863-BFD3-15A9-43BC-32A9B6C5DA72}"/>
              </a:ext>
            </a:extLst>
          </p:cNvPr>
          <p:cNvPicPr>
            <a:picLocks noChangeAspect="1"/>
          </p:cNvPicPr>
          <p:nvPr/>
        </p:nvPicPr>
        <p:blipFill>
          <a:blip r:embed="rId5"/>
          <a:stretch>
            <a:fillRect/>
          </a:stretch>
        </p:blipFill>
        <p:spPr>
          <a:xfrm>
            <a:off x="648690" y="5215679"/>
            <a:ext cx="2668444" cy="664536"/>
          </a:xfrm>
          <a:prstGeom prst="rect">
            <a:avLst/>
          </a:prstGeom>
        </p:spPr>
      </p:pic>
      <p:sp>
        <p:nvSpPr>
          <p:cNvPr id="7" name="TextBox 6">
            <a:extLst>
              <a:ext uri="{FF2B5EF4-FFF2-40B4-BE49-F238E27FC236}">
                <a16:creationId xmlns:a16="http://schemas.microsoft.com/office/drawing/2014/main" id="{22D7BF30-5CB6-911C-035D-00C37B107E03}"/>
              </a:ext>
            </a:extLst>
          </p:cNvPr>
          <p:cNvSpPr txBox="1"/>
          <p:nvPr/>
        </p:nvSpPr>
        <p:spPr>
          <a:xfrm>
            <a:off x="3801438" y="729465"/>
            <a:ext cx="6421349" cy="5578868"/>
          </a:xfrm>
          <a:prstGeom prst="rect">
            <a:avLst/>
          </a:prstGeom>
        </p:spPr>
        <p:txBody>
          <a:bodyPr vert="horz" wrap="square" lIns="91440" tIns="45720" rIns="91440" bIns="45720" rtlCol="0" anchor="b" anchorCtr="0">
            <a:noAutofit/>
          </a:bodyPr>
          <a:lstStyle/>
          <a:p>
            <a:pPr marL="457200" indent="-457200">
              <a:buFont typeface="Arial" panose="020B0604020202020204" pitchFamily="34" charset="0"/>
              <a:buChar char="•"/>
            </a:pPr>
            <a:endParaRPr lang="en-GB" sz="3200" dirty="0">
              <a:latin typeface="Trade Gothic Next" panose="020B0503040303020004" pitchFamily="34" charset="0"/>
            </a:endParaRPr>
          </a:p>
        </p:txBody>
      </p:sp>
      <p:sp>
        <p:nvSpPr>
          <p:cNvPr id="8" name="TextBox 7">
            <a:extLst>
              <a:ext uri="{FF2B5EF4-FFF2-40B4-BE49-F238E27FC236}">
                <a16:creationId xmlns:a16="http://schemas.microsoft.com/office/drawing/2014/main" id="{5B0EFB4B-42EC-8DF0-9AE5-42E19B789547}"/>
              </a:ext>
            </a:extLst>
          </p:cNvPr>
          <p:cNvSpPr txBox="1"/>
          <p:nvPr/>
        </p:nvSpPr>
        <p:spPr>
          <a:xfrm>
            <a:off x="3801438" y="966952"/>
            <a:ext cx="7350038" cy="5341381"/>
          </a:xfrm>
          <a:prstGeom prst="rect">
            <a:avLst/>
          </a:prstGeom>
        </p:spPr>
        <p:txBody>
          <a:bodyPr vert="horz" wrap="square" lIns="91440" tIns="45720" rIns="91440" bIns="45720" rtlCol="0" anchor="b" anchorCtr="0">
            <a:noAutofit/>
          </a:bodyPr>
          <a:lstStyle/>
          <a:p>
            <a:pPr marL="457200" indent="-457200">
              <a:buFont typeface="Arial" panose="020B0604020202020204" pitchFamily="34" charset="0"/>
              <a:buChar char="•"/>
            </a:pPr>
            <a:r>
              <a:rPr lang="en-GB" sz="3000" dirty="0">
                <a:latin typeface="Trade Gothic Next" panose="020B0503040303020004" pitchFamily="34" charset="0"/>
              </a:rPr>
              <a:t>A pedagogy of adherence</a:t>
            </a:r>
          </a:p>
          <a:p>
            <a:pPr marL="457200" indent="-457200">
              <a:buFont typeface="Arial" panose="020B0604020202020204" pitchFamily="34" charset="0"/>
              <a:buChar char="•"/>
            </a:pPr>
            <a:r>
              <a:rPr lang="en-GB" sz="3000" dirty="0">
                <a:latin typeface="Trade Gothic Next" panose="020B0503040303020004" pitchFamily="34" charset="0"/>
              </a:rPr>
              <a:t>Fixed not flexible</a:t>
            </a:r>
          </a:p>
          <a:p>
            <a:pPr marL="457200" indent="-457200">
              <a:buFont typeface="Arial" panose="020B0604020202020204" pitchFamily="34" charset="0"/>
              <a:buChar char="•"/>
            </a:pPr>
            <a:r>
              <a:rPr lang="en-GB" sz="3000" dirty="0">
                <a:latin typeface="Trade Gothic Next" panose="020B0503040303020004" pitchFamily="34" charset="0"/>
              </a:rPr>
              <a:t>A pedagogy of recipe not repertoire</a:t>
            </a:r>
          </a:p>
          <a:p>
            <a:pPr marL="457200" indent="-457200">
              <a:buFont typeface="Arial" panose="020B0604020202020204" pitchFamily="34" charset="0"/>
              <a:buChar char="•"/>
            </a:pPr>
            <a:r>
              <a:rPr lang="en-GB" sz="3000" dirty="0">
                <a:latin typeface="Trade Gothic Next" panose="020B0503040303020004" pitchFamily="34" charset="0"/>
              </a:rPr>
              <a:t>Deliver curriculum not educate learners</a:t>
            </a:r>
          </a:p>
          <a:p>
            <a:pPr marL="457200" indent="-457200">
              <a:buFont typeface="Arial" panose="020B0604020202020204" pitchFamily="34" charset="0"/>
              <a:buChar char="•"/>
            </a:pPr>
            <a:r>
              <a:rPr lang="en-GB" sz="3000" dirty="0">
                <a:latin typeface="Trade Gothic Next" panose="020B0503040303020004" pitchFamily="34" charset="0"/>
              </a:rPr>
              <a:t>Coverage is the enemy of understanding</a:t>
            </a:r>
          </a:p>
          <a:p>
            <a:pPr marL="457200" indent="-457200">
              <a:buFont typeface="Arial" panose="020B0604020202020204" pitchFamily="34" charset="0"/>
              <a:buChar char="•"/>
            </a:pPr>
            <a:r>
              <a:rPr lang="en-GB" sz="3000" dirty="0">
                <a:latin typeface="Trade Gothic Next" panose="020B0503040303020004" pitchFamily="34" charset="0"/>
              </a:rPr>
              <a:t>MATs not HEIs</a:t>
            </a:r>
          </a:p>
          <a:p>
            <a:pPr marL="457200" indent="-457200">
              <a:buFont typeface="Arial" panose="020B0604020202020204" pitchFamily="34" charset="0"/>
              <a:buChar char="•"/>
            </a:pPr>
            <a:r>
              <a:rPr lang="en-GB" sz="3000" dirty="0">
                <a:latin typeface="Trade Gothic Next" panose="020B0503040303020004" pitchFamily="34" charset="0"/>
              </a:rPr>
              <a:t>Teacher recruitment</a:t>
            </a:r>
          </a:p>
          <a:p>
            <a:pPr marL="457200" indent="-457200">
              <a:buFont typeface="Arial" panose="020B0604020202020204" pitchFamily="34" charset="0"/>
              <a:buChar char="•"/>
            </a:pPr>
            <a:r>
              <a:rPr lang="en-GB" sz="3000" dirty="0">
                <a:latin typeface="Trade Gothic Next" panose="020B0503040303020004" pitchFamily="34" charset="0"/>
              </a:rPr>
              <a:t>Non-degree apprenticeships</a:t>
            </a:r>
          </a:p>
          <a:p>
            <a:pPr marL="457200" indent="-457200">
              <a:buFont typeface="Arial" panose="020B0604020202020204" pitchFamily="34" charset="0"/>
              <a:buChar char="•"/>
            </a:pPr>
            <a:r>
              <a:rPr lang="en-GB" sz="3000" dirty="0">
                <a:latin typeface="Trade Gothic Next" panose="020B0503040303020004" pitchFamily="34" charset="0"/>
              </a:rPr>
              <a:t>Teacher retention</a:t>
            </a:r>
          </a:p>
          <a:p>
            <a:endParaRPr lang="en-GB" sz="3000" dirty="0">
              <a:latin typeface="Trade Gothic Next" panose="020B0503040303020004" pitchFamily="34" charset="0"/>
            </a:endParaRPr>
          </a:p>
          <a:p>
            <a:pPr marL="457200" indent="-457200">
              <a:buFont typeface="Arial" panose="020B0604020202020204" pitchFamily="34" charset="0"/>
              <a:buChar char="•"/>
            </a:pPr>
            <a:r>
              <a:rPr lang="en-GB" sz="3000" dirty="0">
                <a:latin typeface="Trade Gothic Next" panose="020B0503040303020004" pitchFamily="34" charset="0"/>
              </a:rPr>
              <a:t>There is enabling of enactment, coaching, direction and discussion</a:t>
            </a:r>
          </a:p>
        </p:txBody>
      </p:sp>
    </p:spTree>
    <p:custDataLst>
      <p:tags r:id="rId1"/>
    </p:custDataLst>
    <p:extLst>
      <p:ext uri="{BB962C8B-B14F-4D97-AF65-F5344CB8AC3E}">
        <p14:creationId xmlns:p14="http://schemas.microsoft.com/office/powerpoint/2010/main" val="39010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fade">
                                      <p:cBhvr>
                                        <p:cTn id="5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D4322A-E551-DF34-16B0-DF1795CA38D2}"/>
              </a:ext>
            </a:extLst>
          </p:cNvPr>
          <p:cNvSpPr/>
          <p:nvPr/>
        </p:nvSpPr>
        <p:spPr>
          <a:xfrm>
            <a:off x="637665" y="154112"/>
            <a:ext cx="2958290" cy="654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Any Suggestions&quot; Images – Browse 63 Stock Photos, Vectors, and Video |  Adobe Stock">
            <a:extLst>
              <a:ext uri="{FF2B5EF4-FFF2-40B4-BE49-F238E27FC236}">
                <a16:creationId xmlns:a16="http://schemas.microsoft.com/office/drawing/2014/main" id="{35F932B6-2883-99B2-F09E-8A1AF3AF8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015" y="1366463"/>
            <a:ext cx="2523590" cy="25235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71E4882-D931-D40C-E2F9-5742D51A9489}"/>
              </a:ext>
            </a:extLst>
          </p:cNvPr>
          <p:cNvPicPr>
            <a:picLocks noChangeAspect="1"/>
          </p:cNvPicPr>
          <p:nvPr/>
        </p:nvPicPr>
        <p:blipFill>
          <a:blip r:embed="rId5"/>
          <a:stretch>
            <a:fillRect/>
          </a:stretch>
        </p:blipFill>
        <p:spPr>
          <a:xfrm>
            <a:off x="3378605" y="1351640"/>
            <a:ext cx="8620125" cy="5076825"/>
          </a:xfrm>
          <a:prstGeom prst="rect">
            <a:avLst/>
          </a:prstGeom>
        </p:spPr>
      </p:pic>
    </p:spTree>
    <p:custDataLst>
      <p:tags r:id="rId1"/>
    </p:custDataLst>
    <p:extLst>
      <p:ext uri="{BB962C8B-B14F-4D97-AF65-F5344CB8AC3E}">
        <p14:creationId xmlns:p14="http://schemas.microsoft.com/office/powerpoint/2010/main" val="3832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E9B5CB-A3C0-CCB7-951F-EE8EB3BC5EE0}"/>
              </a:ext>
            </a:extLst>
          </p:cNvPr>
          <p:cNvSpPr/>
          <p:nvPr/>
        </p:nvSpPr>
        <p:spPr>
          <a:xfrm>
            <a:off x="2065106" y="195209"/>
            <a:ext cx="6226139" cy="6565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434D193-A524-EB43-8B26-CAF848D75319}"/>
              </a:ext>
            </a:extLst>
          </p:cNvPr>
          <p:cNvPicPr>
            <a:picLocks noChangeAspect="1"/>
          </p:cNvPicPr>
          <p:nvPr/>
        </p:nvPicPr>
        <p:blipFill>
          <a:blip r:embed="rId4"/>
          <a:stretch>
            <a:fillRect/>
          </a:stretch>
        </p:blipFill>
        <p:spPr>
          <a:xfrm>
            <a:off x="2281739" y="414120"/>
            <a:ext cx="5653335" cy="6029759"/>
          </a:xfrm>
          <a:prstGeom prst="rect">
            <a:avLst/>
          </a:prstGeom>
        </p:spPr>
      </p:pic>
      <p:pic>
        <p:nvPicPr>
          <p:cNvPr id="21" name="Picture 20">
            <a:extLst>
              <a:ext uri="{FF2B5EF4-FFF2-40B4-BE49-F238E27FC236}">
                <a16:creationId xmlns:a16="http://schemas.microsoft.com/office/drawing/2014/main" id="{94D59C4C-B142-7C4D-746D-9517F4BF3782}"/>
              </a:ext>
            </a:extLst>
          </p:cNvPr>
          <p:cNvPicPr>
            <a:picLocks noChangeAspect="1"/>
          </p:cNvPicPr>
          <p:nvPr/>
        </p:nvPicPr>
        <p:blipFill>
          <a:blip r:embed="rId5"/>
          <a:stretch>
            <a:fillRect/>
          </a:stretch>
        </p:blipFill>
        <p:spPr>
          <a:xfrm>
            <a:off x="628743" y="234604"/>
            <a:ext cx="1829977" cy="6460526"/>
          </a:xfrm>
          <a:prstGeom prst="rect">
            <a:avLst/>
          </a:prstGeom>
        </p:spPr>
      </p:pic>
      <p:sp>
        <p:nvSpPr>
          <p:cNvPr id="22" name="Rectangle 21">
            <a:extLst>
              <a:ext uri="{FF2B5EF4-FFF2-40B4-BE49-F238E27FC236}">
                <a16:creationId xmlns:a16="http://schemas.microsoft.com/office/drawing/2014/main" id="{6AF5E885-3F4A-46B2-6ACA-A3BD7223087F}"/>
              </a:ext>
            </a:extLst>
          </p:cNvPr>
          <p:cNvSpPr/>
          <p:nvPr/>
        </p:nvSpPr>
        <p:spPr>
          <a:xfrm>
            <a:off x="8636000" y="1016000"/>
            <a:ext cx="3149600" cy="5293360"/>
          </a:xfrm>
          <a:prstGeom prst="rect">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Trade Gothic Next" panose="020B0503040303020004" pitchFamily="34" charset="0"/>
              </a:rPr>
              <a:t>Developing confidence, decision-making, creative thinking skills.</a:t>
            </a:r>
          </a:p>
          <a:p>
            <a:pPr algn="ctr"/>
            <a:r>
              <a:rPr lang="en-GB" sz="2000" dirty="0">
                <a:latin typeface="Trade Gothic Next" panose="020B0503040303020004" pitchFamily="34" charset="0"/>
              </a:rPr>
              <a:t>Building cognitive connections between the building blocks through</a:t>
            </a:r>
          </a:p>
          <a:p>
            <a:pPr algn="ctr"/>
            <a:r>
              <a:rPr lang="en-GB" sz="2000" dirty="0">
                <a:latin typeface="Trade Gothic Next" panose="020B0503040303020004" pitchFamily="34" charset="0"/>
              </a:rPr>
              <a:t>real-life tasks;</a:t>
            </a:r>
          </a:p>
          <a:p>
            <a:pPr algn="ctr"/>
            <a:r>
              <a:rPr lang="en-GB" sz="2000" dirty="0">
                <a:latin typeface="Trade Gothic Next" panose="020B0503040303020004" pitchFamily="34" charset="0"/>
              </a:rPr>
              <a:t>Planning meetings</a:t>
            </a:r>
          </a:p>
          <a:p>
            <a:pPr algn="ctr"/>
            <a:r>
              <a:rPr lang="en-GB" sz="2000" dirty="0">
                <a:latin typeface="Trade Gothic Next" panose="020B0503040303020004" pitchFamily="34" charset="0"/>
              </a:rPr>
              <a:t>Scheme evaluation</a:t>
            </a:r>
          </a:p>
          <a:p>
            <a:pPr algn="ctr"/>
            <a:r>
              <a:rPr lang="en-GB" sz="2000" dirty="0">
                <a:latin typeface="Trade Gothic Next" panose="020B0503040303020004" pitchFamily="34" charset="0"/>
              </a:rPr>
              <a:t>Book scrutiny and assessing writing portfolios</a:t>
            </a:r>
          </a:p>
          <a:p>
            <a:pPr algn="ctr"/>
            <a:r>
              <a:rPr lang="en-GB" sz="2000" dirty="0">
                <a:latin typeface="Trade Gothic Next" panose="020B0503040303020004" pitchFamily="34" charset="0"/>
              </a:rPr>
              <a:t>Mini-teach opportunity</a:t>
            </a:r>
          </a:p>
          <a:p>
            <a:pPr algn="ctr"/>
            <a:endParaRPr lang="en-GB" dirty="0"/>
          </a:p>
          <a:p>
            <a:pPr algn="ctr"/>
            <a:endParaRPr lang="en-GB" dirty="0"/>
          </a:p>
          <a:p>
            <a:pPr algn="ctr"/>
            <a:r>
              <a:rPr lang="en-GB" dirty="0"/>
              <a:t> </a:t>
            </a:r>
          </a:p>
        </p:txBody>
      </p:sp>
      <p:sp>
        <p:nvSpPr>
          <p:cNvPr id="23" name="Rectangle 22">
            <a:extLst>
              <a:ext uri="{FF2B5EF4-FFF2-40B4-BE49-F238E27FC236}">
                <a16:creationId xmlns:a16="http://schemas.microsoft.com/office/drawing/2014/main" id="{EDD7F728-6DD1-CB73-4C02-DED75B44AA9D}"/>
              </a:ext>
            </a:extLst>
          </p:cNvPr>
          <p:cNvSpPr/>
          <p:nvPr/>
        </p:nvSpPr>
        <p:spPr>
          <a:xfrm>
            <a:off x="8402320" y="5201920"/>
            <a:ext cx="3637280" cy="863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latin typeface="Trade Gothic Next" panose="020B0503040303020004" pitchFamily="34" charset="0"/>
              </a:rPr>
              <a:t>Maybe separating the components is also unhelpful??</a:t>
            </a:r>
          </a:p>
        </p:txBody>
      </p:sp>
    </p:spTree>
    <p:custDataLst>
      <p:tags r:id="rId1"/>
    </p:custDataLst>
    <p:extLst>
      <p:ext uri="{BB962C8B-B14F-4D97-AF65-F5344CB8AC3E}">
        <p14:creationId xmlns:p14="http://schemas.microsoft.com/office/powerpoint/2010/main" val="57461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Effect transition="in" filter="fade">
                                      <p:cBhvr>
                                        <p:cTn id="18" dur="500"/>
                                        <p:tgtEl>
                                          <p:spTgt spid="2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500"/>
                                        <p:tgtEl>
                                          <p:spTgt spid="2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xEl>
                                              <p:pRg st="3" end="3"/>
                                            </p:txEl>
                                          </p:spTgt>
                                        </p:tgtEl>
                                        <p:attrNameLst>
                                          <p:attrName>style.visibility</p:attrName>
                                        </p:attrNameLst>
                                      </p:cBhvr>
                                      <p:to>
                                        <p:strVal val="visible"/>
                                      </p:to>
                                    </p:set>
                                    <p:animEffect transition="in" filter="fade">
                                      <p:cBhvr>
                                        <p:cTn id="26" dur="500"/>
                                        <p:tgtEl>
                                          <p:spTgt spid="22">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xEl>
                                              <p:pRg st="4" end="4"/>
                                            </p:txEl>
                                          </p:spTgt>
                                        </p:tgtEl>
                                        <p:attrNameLst>
                                          <p:attrName>style.visibility</p:attrName>
                                        </p:attrNameLst>
                                      </p:cBhvr>
                                      <p:to>
                                        <p:strVal val="visible"/>
                                      </p:to>
                                    </p:set>
                                    <p:animEffect transition="in" filter="fade">
                                      <p:cBhvr>
                                        <p:cTn id="29" dur="500"/>
                                        <p:tgtEl>
                                          <p:spTgt spid="22">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xEl>
                                              <p:pRg st="5" end="5"/>
                                            </p:txEl>
                                          </p:spTgt>
                                        </p:tgtEl>
                                        <p:attrNameLst>
                                          <p:attrName>style.visibility</p:attrName>
                                        </p:attrNameLst>
                                      </p:cBhvr>
                                      <p:to>
                                        <p:strVal val="visible"/>
                                      </p:to>
                                    </p:set>
                                    <p:animEffect transition="in" filter="fade">
                                      <p:cBhvr>
                                        <p:cTn id="32" dur="500"/>
                                        <p:tgtEl>
                                          <p:spTgt spid="2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xEl>
                                              <p:pRg st="6" end="6"/>
                                            </p:txEl>
                                          </p:spTgt>
                                        </p:tgtEl>
                                        <p:attrNameLst>
                                          <p:attrName>style.visibility</p:attrName>
                                        </p:attrNameLst>
                                      </p:cBhvr>
                                      <p:to>
                                        <p:strVal val="visible"/>
                                      </p:to>
                                    </p:set>
                                    <p:animEffect transition="in" filter="fade">
                                      <p:cBhvr>
                                        <p:cTn id="35" dur="500"/>
                                        <p:tgtEl>
                                          <p:spTgt spid="2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1000" fill="hold"/>
                                        <p:tgtEl>
                                          <p:spTgt spid="23"/>
                                        </p:tgtEl>
                                        <p:attrNameLst>
                                          <p:attrName>ppt_w</p:attrName>
                                        </p:attrNameLst>
                                      </p:cBhvr>
                                      <p:tavLst>
                                        <p:tav tm="0">
                                          <p:val>
                                            <p:fltVal val="0"/>
                                          </p:val>
                                        </p:tav>
                                        <p:tav tm="100000">
                                          <p:val>
                                            <p:strVal val="#ppt_w"/>
                                          </p:val>
                                        </p:tav>
                                      </p:tavLst>
                                    </p:anim>
                                    <p:anim calcmode="lin" valueType="num">
                                      <p:cBhvr>
                                        <p:cTn id="41" dur="1000" fill="hold"/>
                                        <p:tgtEl>
                                          <p:spTgt spid="23"/>
                                        </p:tgtEl>
                                        <p:attrNameLst>
                                          <p:attrName>ppt_h</p:attrName>
                                        </p:attrNameLst>
                                      </p:cBhvr>
                                      <p:tavLst>
                                        <p:tav tm="0">
                                          <p:val>
                                            <p:fltVal val="0"/>
                                          </p:val>
                                        </p:tav>
                                        <p:tav tm="100000">
                                          <p:val>
                                            <p:strVal val="#ppt_h"/>
                                          </p:val>
                                        </p:tav>
                                      </p:tavLst>
                                    </p:anim>
                                    <p:anim calcmode="lin" valueType="num">
                                      <p:cBhvr>
                                        <p:cTn id="42" dur="1000" fill="hold"/>
                                        <p:tgtEl>
                                          <p:spTgt spid="23"/>
                                        </p:tgtEl>
                                        <p:attrNameLst>
                                          <p:attrName>style.rotation</p:attrName>
                                        </p:attrNameLst>
                                      </p:cBhvr>
                                      <p:tavLst>
                                        <p:tav tm="0">
                                          <p:val>
                                            <p:fltVal val="90"/>
                                          </p:val>
                                        </p:tav>
                                        <p:tav tm="100000">
                                          <p:val>
                                            <p:fltVal val="0"/>
                                          </p:val>
                                        </p:tav>
                                      </p:tavLst>
                                    </p:anim>
                                    <p:animEffect transition="in" filter="fade">
                                      <p:cBhvr>
                                        <p:cTn id="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3B6E-11F6-0F38-A9C3-5348033C81F4}"/>
              </a:ext>
            </a:extLst>
          </p:cNvPr>
          <p:cNvSpPr>
            <a:spLocks noGrp="1"/>
          </p:cNvSpPr>
          <p:nvPr>
            <p:ph type="title"/>
          </p:nvPr>
        </p:nvSpPr>
        <p:spPr>
          <a:xfrm>
            <a:off x="520698" y="602603"/>
            <a:ext cx="9911187" cy="1409077"/>
          </a:xfrm>
        </p:spPr>
        <p:txBody>
          <a:bodyPr>
            <a:normAutofit/>
          </a:bodyPr>
          <a:lstStyle/>
          <a:p>
            <a:r>
              <a:rPr lang="en-GB" sz="4800" dirty="0">
                <a:latin typeface="Trade Gothic Next Heavy" panose="020B0903040303020004" pitchFamily="34" charset="0"/>
              </a:rPr>
              <a:t>Next steps</a:t>
            </a:r>
          </a:p>
        </p:txBody>
      </p:sp>
      <p:sp>
        <p:nvSpPr>
          <p:cNvPr id="3" name="Content Placeholder 2">
            <a:extLst>
              <a:ext uri="{FF2B5EF4-FFF2-40B4-BE49-F238E27FC236}">
                <a16:creationId xmlns:a16="http://schemas.microsoft.com/office/drawing/2014/main" id="{D7C858A6-515A-A18A-FBF7-465372F50ACC}"/>
              </a:ext>
            </a:extLst>
          </p:cNvPr>
          <p:cNvSpPr>
            <a:spLocks noGrp="1"/>
          </p:cNvSpPr>
          <p:nvPr>
            <p:ph sz="quarter" idx="10"/>
          </p:nvPr>
        </p:nvSpPr>
        <p:spPr>
          <a:xfrm>
            <a:off x="520699" y="2164080"/>
            <a:ext cx="11031650" cy="4069295"/>
          </a:xfrm>
        </p:spPr>
        <p:txBody>
          <a:bodyPr/>
          <a:lstStyle/>
          <a:p>
            <a:pPr marL="457200" indent="-457200">
              <a:lnSpc>
                <a:spcPct val="100000"/>
              </a:lnSpc>
              <a:buFont typeface="Arial" panose="020B0604020202020204" pitchFamily="34" charset="0"/>
              <a:buChar char="•"/>
            </a:pPr>
            <a:r>
              <a:rPr lang="en-GB" dirty="0">
                <a:latin typeface="Trade Gothic Next" panose="020B0503040303020004" pitchFamily="34" charset="0"/>
              </a:rPr>
              <a:t>English tutors observe students they have taught in school – discuss with students and subject leaders;</a:t>
            </a:r>
          </a:p>
          <a:p>
            <a:pPr marL="457200" indent="-457200">
              <a:lnSpc>
                <a:spcPct val="100000"/>
              </a:lnSpc>
              <a:buFont typeface="Arial" panose="020B0604020202020204" pitchFamily="34" charset="0"/>
              <a:buChar char="•"/>
            </a:pPr>
            <a:r>
              <a:rPr lang="en-GB" dirty="0">
                <a:latin typeface="Trade Gothic Next" panose="020B0503040303020004" pitchFamily="34" charset="0"/>
              </a:rPr>
              <a:t>Meet with English team to discuss development of PGCE primary English approach – informed by this work and observations and discussions in school;</a:t>
            </a:r>
          </a:p>
          <a:p>
            <a:pPr marL="457200" indent="-457200">
              <a:lnSpc>
                <a:spcPct val="100000"/>
              </a:lnSpc>
              <a:buFont typeface="Arial" panose="020B0604020202020204" pitchFamily="34" charset="0"/>
              <a:buChar char="•"/>
            </a:pPr>
            <a:r>
              <a:rPr lang="en-GB" dirty="0">
                <a:latin typeface="Trade Gothic Next" panose="020B0503040303020004" pitchFamily="34" charset="0"/>
              </a:rPr>
              <a:t>Evaluation and development 23/24.</a:t>
            </a:r>
          </a:p>
        </p:txBody>
      </p:sp>
      <p:sp>
        <p:nvSpPr>
          <p:cNvPr id="4" name="Arrow: Pentagon 3">
            <a:extLst>
              <a:ext uri="{FF2B5EF4-FFF2-40B4-BE49-F238E27FC236}">
                <a16:creationId xmlns:a16="http://schemas.microsoft.com/office/drawing/2014/main" id="{1640F0D6-DDB0-3869-5986-5BA295B01D75}"/>
              </a:ext>
            </a:extLst>
          </p:cNvPr>
          <p:cNvSpPr/>
          <p:nvPr/>
        </p:nvSpPr>
        <p:spPr>
          <a:xfrm rot="10800000">
            <a:off x="7315200" y="5120639"/>
            <a:ext cx="4765040" cy="1336255"/>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F81A19C-057B-706C-CE31-0FCC3502FB58}"/>
              </a:ext>
            </a:extLst>
          </p:cNvPr>
          <p:cNvSpPr txBox="1"/>
          <p:nvPr/>
        </p:nvSpPr>
        <p:spPr>
          <a:xfrm>
            <a:off x="8554935" y="5120640"/>
            <a:ext cx="3261360" cy="931557"/>
          </a:xfrm>
          <a:prstGeom prst="rect">
            <a:avLst/>
          </a:prstGeom>
        </p:spPr>
        <p:txBody>
          <a:bodyPr vert="horz" wrap="square" lIns="91440" tIns="45720" rIns="91440" bIns="45720" rtlCol="0" anchor="b" anchorCtr="0">
            <a:noAutofit/>
          </a:bodyPr>
          <a:lstStyle/>
          <a:p>
            <a:pPr algn="r"/>
            <a:r>
              <a:rPr lang="en-GB" sz="5400" dirty="0">
                <a:latin typeface="Fave Script Bold Pro" pitchFamily="2" charset="0"/>
              </a:rPr>
              <a:t>Thank you</a:t>
            </a:r>
          </a:p>
        </p:txBody>
      </p:sp>
      <p:sp>
        <p:nvSpPr>
          <p:cNvPr id="6" name="TextBox 5">
            <a:extLst>
              <a:ext uri="{FF2B5EF4-FFF2-40B4-BE49-F238E27FC236}">
                <a16:creationId xmlns:a16="http://schemas.microsoft.com/office/drawing/2014/main" id="{0D6E6CE0-70A4-8E66-5FF8-AD0218BF9147}"/>
              </a:ext>
            </a:extLst>
          </p:cNvPr>
          <p:cNvSpPr txBox="1"/>
          <p:nvPr/>
        </p:nvSpPr>
        <p:spPr>
          <a:xfrm>
            <a:off x="8199121" y="6161405"/>
            <a:ext cx="3769360" cy="411695"/>
          </a:xfrm>
          <a:prstGeom prst="rect">
            <a:avLst/>
          </a:prstGeom>
        </p:spPr>
        <p:txBody>
          <a:bodyPr vert="horz" wrap="square" lIns="91440" tIns="45720" rIns="91440" bIns="45720" rtlCol="0" anchor="b" anchorCtr="0">
            <a:noAutofit/>
          </a:bodyPr>
          <a:lstStyle/>
          <a:p>
            <a:r>
              <a:rPr lang="en-GB" sz="2000" dirty="0">
                <a:latin typeface="Trade Gothic Next" panose="020B0503040303020004" pitchFamily="34" charset="0"/>
                <a:hlinkClick r:id="rId4"/>
              </a:rPr>
              <a:t>Adrian.copping@cumbria.ac.uk</a:t>
            </a:r>
            <a:endParaRPr lang="en-GB" sz="2000" dirty="0">
              <a:latin typeface="Trade Gothic Next" panose="020B0503040303020004" pitchFamily="34" charset="0"/>
            </a:endParaRPr>
          </a:p>
          <a:p>
            <a:endParaRPr lang="en-GB" sz="2000" dirty="0">
              <a:latin typeface="Trade Gothic Next" panose="020B0503040303020004" pitchFamily="34" charset="0"/>
            </a:endParaRPr>
          </a:p>
        </p:txBody>
      </p:sp>
    </p:spTree>
    <p:custDataLst>
      <p:tags r:id="rId1"/>
    </p:custDataLst>
    <p:extLst>
      <p:ext uri="{BB962C8B-B14F-4D97-AF65-F5344CB8AC3E}">
        <p14:creationId xmlns:p14="http://schemas.microsoft.com/office/powerpoint/2010/main" val="141238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7369-977B-7094-1CC1-D6D939AD13A1}"/>
              </a:ext>
            </a:extLst>
          </p:cNvPr>
          <p:cNvSpPr>
            <a:spLocks noGrp="1"/>
          </p:cNvSpPr>
          <p:nvPr>
            <p:ph type="title"/>
          </p:nvPr>
        </p:nvSpPr>
        <p:spPr>
          <a:xfrm>
            <a:off x="520698" y="602603"/>
            <a:ext cx="9911187" cy="1522412"/>
          </a:xfrm>
        </p:spPr>
        <p:txBody>
          <a:bodyPr>
            <a:normAutofit/>
          </a:bodyPr>
          <a:lstStyle/>
          <a:p>
            <a:r>
              <a:rPr lang="en-GB" sz="4800" dirty="0">
                <a:latin typeface="Trade Gothic Next Heavy" panose="020B0903040303020004" pitchFamily="34" charset="0"/>
              </a:rPr>
              <a:t>Who am I?</a:t>
            </a:r>
          </a:p>
        </p:txBody>
      </p:sp>
      <p:sp>
        <p:nvSpPr>
          <p:cNvPr id="3" name="Content Placeholder 2">
            <a:extLst>
              <a:ext uri="{FF2B5EF4-FFF2-40B4-BE49-F238E27FC236}">
                <a16:creationId xmlns:a16="http://schemas.microsoft.com/office/drawing/2014/main" id="{2909C1D3-0E2E-1F40-9A0A-8EE4949C30E9}"/>
              </a:ext>
            </a:extLst>
          </p:cNvPr>
          <p:cNvSpPr>
            <a:spLocks noGrp="1"/>
          </p:cNvSpPr>
          <p:nvPr>
            <p:ph sz="quarter" idx="10"/>
          </p:nvPr>
        </p:nvSpPr>
        <p:spPr>
          <a:xfrm>
            <a:off x="520699" y="2342508"/>
            <a:ext cx="11031649" cy="3890867"/>
          </a:xfrm>
        </p:spPr>
        <p:txBody>
          <a:bodyPr/>
          <a:lstStyle/>
          <a:p>
            <a:r>
              <a:rPr lang="en-GB" dirty="0">
                <a:latin typeface="Trade Gothic Next" panose="020B0503040303020004" pitchFamily="34" charset="0"/>
              </a:rPr>
              <a:t>Primary PGCE Programme Leader</a:t>
            </a:r>
          </a:p>
          <a:p>
            <a:r>
              <a:rPr lang="en-GB" dirty="0">
                <a:latin typeface="Trade Gothic Next" panose="020B0503040303020004" pitchFamily="34" charset="0"/>
              </a:rPr>
              <a:t>Primary English tutor</a:t>
            </a:r>
          </a:p>
          <a:p>
            <a:r>
              <a:rPr lang="en-GB" dirty="0">
                <a:latin typeface="Trade Gothic Next" panose="020B0503040303020004" pitchFamily="34" charset="0"/>
              </a:rPr>
              <a:t>Primary English subject co-ordinator</a:t>
            </a:r>
          </a:p>
          <a:p>
            <a:r>
              <a:rPr lang="en-GB" dirty="0">
                <a:latin typeface="Trade Gothic Next" panose="020B0503040303020004" pitchFamily="34" charset="0"/>
              </a:rPr>
              <a:t>Primary English author</a:t>
            </a:r>
          </a:p>
        </p:txBody>
      </p:sp>
      <p:sp>
        <p:nvSpPr>
          <p:cNvPr id="4" name="Rectangle 3">
            <a:extLst>
              <a:ext uri="{FF2B5EF4-FFF2-40B4-BE49-F238E27FC236}">
                <a16:creationId xmlns:a16="http://schemas.microsoft.com/office/drawing/2014/main" id="{F0567D6F-E45F-847E-2A01-3352E3267EEB}"/>
              </a:ext>
            </a:extLst>
          </p:cNvPr>
          <p:cNvSpPr/>
          <p:nvPr/>
        </p:nvSpPr>
        <p:spPr>
          <a:xfrm>
            <a:off x="7335748" y="195209"/>
            <a:ext cx="4335553" cy="6472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Shameless Plug: Prisoners, Writers and Producers | Love Is Dope">
            <a:extLst>
              <a:ext uri="{FF2B5EF4-FFF2-40B4-BE49-F238E27FC236}">
                <a16:creationId xmlns:a16="http://schemas.microsoft.com/office/drawing/2014/main" id="{67187453-0838-62F2-B857-23034C29F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5660" y="449964"/>
            <a:ext cx="3875727" cy="51188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ing Creative in Primary English : Copping, Adrian: Amazon.co.uk: Books">
            <a:extLst>
              <a:ext uri="{FF2B5EF4-FFF2-40B4-BE49-F238E27FC236}">
                <a16:creationId xmlns:a16="http://schemas.microsoft.com/office/drawing/2014/main" id="{4D679516-0CCB-2B32-E51E-F4D3B1EE2B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27002">
            <a:off x="7092104" y="2338480"/>
            <a:ext cx="2577527" cy="38975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ADF4527-77CD-5510-9571-EBB5EED51B68}"/>
              </a:ext>
            </a:extLst>
          </p:cNvPr>
          <p:cNvPicPr>
            <a:picLocks noChangeAspect="1"/>
          </p:cNvPicPr>
          <p:nvPr/>
        </p:nvPicPr>
        <p:blipFill>
          <a:blip r:embed="rId6"/>
          <a:stretch>
            <a:fillRect/>
          </a:stretch>
        </p:blipFill>
        <p:spPr>
          <a:xfrm rot="691604">
            <a:off x="9129117" y="2784943"/>
            <a:ext cx="2605534" cy="3748890"/>
          </a:xfrm>
          <a:prstGeom prst="rect">
            <a:avLst/>
          </a:prstGeom>
        </p:spPr>
      </p:pic>
    </p:spTree>
    <p:custDataLst>
      <p:tags r:id="rId1"/>
    </p:custDataLst>
    <p:extLst>
      <p:ext uri="{BB962C8B-B14F-4D97-AF65-F5344CB8AC3E}">
        <p14:creationId xmlns:p14="http://schemas.microsoft.com/office/powerpoint/2010/main" val="366076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500" fill="hold"/>
                                        <p:tgtEl>
                                          <p:spTgt spid="2050"/>
                                        </p:tgtEl>
                                        <p:attrNameLst>
                                          <p:attrName>ppt_x</p:attrName>
                                        </p:attrNameLst>
                                      </p:cBhvr>
                                      <p:tavLst>
                                        <p:tav tm="0">
                                          <p:val>
                                            <p:strVal val="#ppt_x"/>
                                          </p:val>
                                        </p:tav>
                                        <p:tav tm="100000">
                                          <p:val>
                                            <p:strVal val="#ppt_x"/>
                                          </p:val>
                                        </p:tav>
                                      </p:tavLst>
                                    </p:anim>
                                    <p:anim calcmode="lin" valueType="num">
                                      <p:cBhvr additive="base">
                                        <p:cTn id="28"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fade">
                                      <p:cBhvr>
                                        <p:cTn id="33" dur="500"/>
                                        <p:tgtEl>
                                          <p:spTgt spid="20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3D1CBD-0B1F-996A-2220-2B2C85D398FD}"/>
              </a:ext>
            </a:extLst>
          </p:cNvPr>
          <p:cNvSpPr/>
          <p:nvPr/>
        </p:nvSpPr>
        <p:spPr>
          <a:xfrm>
            <a:off x="1107440" y="174661"/>
            <a:ext cx="3708400" cy="6635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Free Self-Reflection Cliparts, Download Free Self-Reflection Cliparts png  images, Free ClipArts on Clipart Library">
            <a:extLst>
              <a:ext uri="{FF2B5EF4-FFF2-40B4-BE49-F238E27FC236}">
                <a16:creationId xmlns:a16="http://schemas.microsoft.com/office/drawing/2014/main" id="{34D81AF7-0C05-98ED-9C36-A8B5E2AEB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1554309"/>
            <a:ext cx="3235948" cy="41511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3BD96B7-1E54-331E-EEF5-0F7246FA8F05}"/>
              </a:ext>
            </a:extLst>
          </p:cNvPr>
          <p:cNvSpPr txBox="1"/>
          <p:nvPr/>
        </p:nvSpPr>
        <p:spPr>
          <a:xfrm>
            <a:off x="5578867" y="2116476"/>
            <a:ext cx="5702158" cy="4068567"/>
          </a:xfrm>
          <a:prstGeom prst="rect">
            <a:avLst/>
          </a:prstGeom>
        </p:spPr>
        <p:txBody>
          <a:bodyPr vert="horz" wrap="square" lIns="91440" tIns="45720" rIns="91440" bIns="45720" rtlCol="0" anchor="b" anchorCtr="0">
            <a:noAutofit/>
          </a:bodyPr>
          <a:lstStyle/>
          <a:p>
            <a:endParaRPr lang="en-GB" sz="3200" dirty="0"/>
          </a:p>
        </p:txBody>
      </p:sp>
      <p:sp>
        <p:nvSpPr>
          <p:cNvPr id="3" name="TextBox 2">
            <a:extLst>
              <a:ext uri="{FF2B5EF4-FFF2-40B4-BE49-F238E27FC236}">
                <a16:creationId xmlns:a16="http://schemas.microsoft.com/office/drawing/2014/main" id="{A911735D-4A12-B612-0F93-06A4177FB0C7}"/>
              </a:ext>
            </a:extLst>
          </p:cNvPr>
          <p:cNvSpPr txBox="1"/>
          <p:nvPr/>
        </p:nvSpPr>
        <p:spPr>
          <a:xfrm>
            <a:off x="5414480" y="1982912"/>
            <a:ext cx="6195317" cy="4304872"/>
          </a:xfrm>
          <a:prstGeom prst="rect">
            <a:avLst/>
          </a:prstGeom>
        </p:spPr>
        <p:txBody>
          <a:bodyPr vert="horz" wrap="square" lIns="91440" tIns="45720" rIns="91440" bIns="45720" rtlCol="0" anchor="b" anchorCtr="0">
            <a:noAutofit/>
          </a:bodyPr>
          <a:lstStyle/>
          <a:p>
            <a:r>
              <a:rPr lang="en-GB" sz="2800" dirty="0">
                <a:latin typeface="Trade Gothic Next" panose="020B0503040303020004" pitchFamily="34" charset="0"/>
              </a:rPr>
              <a:t>60 PGCE Primary students                       (45 campus-based, 15 school direct) – range of ages, life stages, experience</a:t>
            </a:r>
          </a:p>
          <a:p>
            <a:endParaRPr lang="en-GB" sz="2800" dirty="0">
              <a:latin typeface="Trade Gothic Next" panose="020B0503040303020004" pitchFamily="34" charset="0"/>
            </a:endParaRPr>
          </a:p>
          <a:p>
            <a:r>
              <a:rPr lang="en-GB" sz="2800" dirty="0">
                <a:latin typeface="Trade Gothic Next" panose="020B0503040303020004" pitchFamily="34" charset="0"/>
              </a:rPr>
              <a:t>Wide range of Lancashire &amp; Cumbria schools</a:t>
            </a:r>
          </a:p>
          <a:p>
            <a:endParaRPr lang="en-GB" sz="2800" dirty="0">
              <a:latin typeface="Trade Gothic Next" panose="020B0503040303020004" pitchFamily="34" charset="0"/>
            </a:endParaRPr>
          </a:p>
          <a:p>
            <a:r>
              <a:rPr lang="en-GB" sz="2800" dirty="0">
                <a:latin typeface="Trade Gothic Next" panose="020B0503040303020004" pitchFamily="34" charset="0"/>
              </a:rPr>
              <a:t>60% of course completed, 2x 6 week placements + 90% of taught input</a:t>
            </a:r>
          </a:p>
        </p:txBody>
      </p:sp>
    </p:spTree>
    <p:custDataLst>
      <p:tags r:id="rId1"/>
    </p:custDataLst>
    <p:extLst>
      <p:ext uri="{BB962C8B-B14F-4D97-AF65-F5344CB8AC3E}">
        <p14:creationId xmlns:p14="http://schemas.microsoft.com/office/powerpoint/2010/main" val="294541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lish classroom Vectors &amp; Illustrations for Free Download | Freepik">
            <a:extLst>
              <a:ext uri="{FF2B5EF4-FFF2-40B4-BE49-F238E27FC236}">
                <a16:creationId xmlns:a16="http://schemas.microsoft.com/office/drawing/2014/main" id="{BC1ABD6B-1C63-808C-D92A-60DD4E769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38" y="1913918"/>
            <a:ext cx="3868327" cy="3868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48E656E-8703-5584-6025-47C22D1DD943}"/>
              </a:ext>
            </a:extLst>
          </p:cNvPr>
          <p:cNvPicPr>
            <a:picLocks noChangeAspect="1"/>
          </p:cNvPicPr>
          <p:nvPr/>
        </p:nvPicPr>
        <p:blipFill>
          <a:blip r:embed="rId4"/>
          <a:stretch>
            <a:fillRect/>
          </a:stretch>
        </p:blipFill>
        <p:spPr>
          <a:xfrm>
            <a:off x="8445357" y="1978735"/>
            <a:ext cx="3006905" cy="3803510"/>
          </a:xfrm>
          <a:prstGeom prst="rect">
            <a:avLst/>
          </a:prstGeom>
        </p:spPr>
      </p:pic>
      <p:sp>
        <p:nvSpPr>
          <p:cNvPr id="6" name="TextBox 5">
            <a:extLst>
              <a:ext uri="{FF2B5EF4-FFF2-40B4-BE49-F238E27FC236}">
                <a16:creationId xmlns:a16="http://schemas.microsoft.com/office/drawing/2014/main" id="{02C64280-0787-942F-52BB-1D1D6E56134A}"/>
              </a:ext>
            </a:extLst>
          </p:cNvPr>
          <p:cNvSpPr txBox="1"/>
          <p:nvPr/>
        </p:nvSpPr>
        <p:spPr>
          <a:xfrm>
            <a:off x="739738" y="5782245"/>
            <a:ext cx="3868327" cy="598007"/>
          </a:xfrm>
          <a:prstGeom prst="rect">
            <a:avLst/>
          </a:prstGeom>
        </p:spPr>
        <p:txBody>
          <a:bodyPr vert="horz" wrap="square" lIns="91440" tIns="45720" rIns="91440" bIns="45720" rtlCol="0" anchor="b" anchorCtr="0">
            <a:noAutofit/>
          </a:bodyPr>
          <a:lstStyle/>
          <a:p>
            <a:pPr algn="ctr"/>
            <a:r>
              <a:rPr lang="en-GB" sz="2800" dirty="0">
                <a:latin typeface="Trade Gothic Next" panose="020B0503040303020004" pitchFamily="34" charset="0"/>
              </a:rPr>
              <a:t>Centre-based session</a:t>
            </a:r>
          </a:p>
        </p:txBody>
      </p:sp>
      <p:sp>
        <p:nvSpPr>
          <p:cNvPr id="7" name="TextBox 6">
            <a:extLst>
              <a:ext uri="{FF2B5EF4-FFF2-40B4-BE49-F238E27FC236}">
                <a16:creationId xmlns:a16="http://schemas.microsoft.com/office/drawing/2014/main" id="{95AD90A6-C927-E33D-31C2-618023872C44}"/>
              </a:ext>
            </a:extLst>
          </p:cNvPr>
          <p:cNvSpPr txBox="1"/>
          <p:nvPr/>
        </p:nvSpPr>
        <p:spPr>
          <a:xfrm>
            <a:off x="7776226" y="5782245"/>
            <a:ext cx="4345166" cy="598007"/>
          </a:xfrm>
          <a:prstGeom prst="rect">
            <a:avLst/>
          </a:prstGeom>
        </p:spPr>
        <p:txBody>
          <a:bodyPr vert="horz" wrap="square" lIns="91440" tIns="45720" rIns="91440" bIns="45720" rtlCol="0" anchor="b" anchorCtr="0">
            <a:noAutofit/>
          </a:bodyPr>
          <a:lstStyle/>
          <a:p>
            <a:pPr algn="ctr"/>
            <a:r>
              <a:rPr lang="en-GB" sz="2800" dirty="0">
                <a:latin typeface="Trade Gothic Next" panose="020B0503040303020004" pitchFamily="34" charset="0"/>
              </a:rPr>
              <a:t>School-based enactment</a:t>
            </a:r>
          </a:p>
        </p:txBody>
      </p:sp>
      <p:pic>
        <p:nvPicPr>
          <p:cNvPr id="1028" name="Picture 4" descr="Something Pictures added a new photo. - Something Pictures">
            <a:extLst>
              <a:ext uri="{FF2B5EF4-FFF2-40B4-BE49-F238E27FC236}">
                <a16:creationId xmlns:a16="http://schemas.microsoft.com/office/drawing/2014/main" id="{16009E9E-4A46-0D51-BE3A-7F385A8C6C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735" y="1978735"/>
            <a:ext cx="3803509" cy="3803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929E9B5-04F8-C182-4DC0-23902A3BA725}"/>
              </a:ext>
            </a:extLst>
          </p:cNvPr>
          <p:cNvSpPr txBox="1"/>
          <p:nvPr/>
        </p:nvSpPr>
        <p:spPr>
          <a:xfrm>
            <a:off x="4921781" y="3848081"/>
            <a:ext cx="3565133" cy="904126"/>
          </a:xfrm>
          <a:prstGeom prst="rect">
            <a:avLst/>
          </a:prstGeom>
        </p:spPr>
        <p:txBody>
          <a:bodyPr vert="horz" wrap="square" lIns="91440" tIns="45720" rIns="91440" bIns="45720" rtlCol="0" anchor="b" anchorCtr="0">
            <a:noAutofit/>
          </a:bodyPr>
          <a:lstStyle/>
          <a:p>
            <a:pPr lvl="1"/>
            <a:r>
              <a:rPr lang="en-GB" sz="4400" b="1" dirty="0">
                <a:solidFill>
                  <a:schemeClr val="bg1"/>
                </a:solidFill>
                <a:latin typeface="Arial" panose="020B0604020202020204" pitchFamily="34" charset="0"/>
                <a:cs typeface="Arial" panose="020B0604020202020204" pitchFamily="34" charset="0"/>
              </a:rPr>
              <a:t>Happens</a:t>
            </a:r>
          </a:p>
        </p:txBody>
      </p:sp>
    </p:spTree>
    <p:custDataLst>
      <p:tags r:id="rId1"/>
    </p:custDataLst>
    <p:extLst>
      <p:ext uri="{BB962C8B-B14F-4D97-AF65-F5344CB8AC3E}">
        <p14:creationId xmlns:p14="http://schemas.microsoft.com/office/powerpoint/2010/main" val="264439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 calcmode="lin" valueType="num">
                                      <p:cBhvr additive="base">
                                        <p:cTn id="18" dur="500" fill="hold"/>
                                        <p:tgtEl>
                                          <p:spTgt spid="1028"/>
                                        </p:tgtEl>
                                        <p:attrNameLst>
                                          <p:attrName>ppt_x</p:attrName>
                                        </p:attrNameLst>
                                      </p:cBhvr>
                                      <p:tavLst>
                                        <p:tav tm="0">
                                          <p:val>
                                            <p:strVal val="#ppt_x"/>
                                          </p:val>
                                        </p:tav>
                                        <p:tav tm="100000">
                                          <p:val>
                                            <p:strVal val="#ppt_x"/>
                                          </p:val>
                                        </p:tav>
                                      </p:tavLst>
                                    </p:anim>
                                    <p:anim calcmode="lin" valueType="num">
                                      <p:cBhvr additive="base">
                                        <p:cTn id="19"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0A85-F030-BD24-5C47-245274C43FF3}"/>
              </a:ext>
            </a:extLst>
          </p:cNvPr>
          <p:cNvSpPr>
            <a:spLocks noGrp="1"/>
          </p:cNvSpPr>
          <p:nvPr>
            <p:ph type="title"/>
          </p:nvPr>
        </p:nvSpPr>
        <p:spPr/>
        <p:txBody>
          <a:bodyPr>
            <a:normAutofit/>
          </a:bodyPr>
          <a:lstStyle/>
          <a:p>
            <a:r>
              <a:rPr lang="en-GB" sz="4800" dirty="0">
                <a:latin typeface="Trade Gothic Next Heavy" panose="020B0903040303020004" pitchFamily="34" charset="0"/>
              </a:rPr>
              <a:t>Three questions</a:t>
            </a:r>
          </a:p>
        </p:txBody>
      </p:sp>
      <p:sp>
        <p:nvSpPr>
          <p:cNvPr id="3" name="Content Placeholder 2">
            <a:extLst>
              <a:ext uri="{FF2B5EF4-FFF2-40B4-BE49-F238E27FC236}">
                <a16:creationId xmlns:a16="http://schemas.microsoft.com/office/drawing/2014/main" id="{2D771A33-B784-E3DA-0623-24755674510E}"/>
              </a:ext>
            </a:extLst>
          </p:cNvPr>
          <p:cNvSpPr>
            <a:spLocks noGrp="1"/>
          </p:cNvSpPr>
          <p:nvPr>
            <p:ph sz="quarter" idx="10"/>
          </p:nvPr>
        </p:nvSpPr>
        <p:spPr/>
        <p:txBody>
          <a:bodyPr/>
          <a:lstStyle/>
          <a:p>
            <a:pPr marL="514350" indent="-514350">
              <a:lnSpc>
                <a:spcPct val="100000"/>
              </a:lnSpc>
              <a:buAutoNum type="arabicPeriod"/>
            </a:pPr>
            <a:r>
              <a:rPr lang="en-GB" dirty="0">
                <a:latin typeface="Trade Gothic Next" panose="020B0503040303020004" pitchFamily="34" charset="0"/>
              </a:rPr>
              <a:t>From your primary English centre-based sessions, what do you think you have been able to enact in school?</a:t>
            </a:r>
          </a:p>
          <a:p>
            <a:pPr marL="514350" indent="-514350">
              <a:lnSpc>
                <a:spcPct val="100000"/>
              </a:lnSpc>
              <a:buAutoNum type="arabicPeriod"/>
            </a:pPr>
            <a:r>
              <a:rPr lang="en-GB" dirty="0">
                <a:latin typeface="Trade Gothic Next" panose="020B0503040303020004" pitchFamily="34" charset="0"/>
              </a:rPr>
              <a:t>For those areas you could enact, how was that enabled?</a:t>
            </a:r>
          </a:p>
          <a:p>
            <a:pPr marL="514350" indent="-514350">
              <a:lnSpc>
                <a:spcPct val="100000"/>
              </a:lnSpc>
              <a:buAutoNum type="arabicPeriod"/>
            </a:pPr>
            <a:r>
              <a:rPr lang="en-GB" dirty="0">
                <a:latin typeface="Trade Gothic Next" panose="020B0503040303020004" pitchFamily="34" charset="0"/>
              </a:rPr>
              <a:t>For those areas you couldn’t enact, what were the constraints?</a:t>
            </a:r>
          </a:p>
        </p:txBody>
      </p:sp>
    </p:spTree>
    <p:custDataLst>
      <p:tags r:id="rId1"/>
    </p:custDataLst>
    <p:extLst>
      <p:ext uri="{BB962C8B-B14F-4D97-AF65-F5344CB8AC3E}">
        <p14:creationId xmlns:p14="http://schemas.microsoft.com/office/powerpoint/2010/main" val="870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A820E91A-B1DF-8E8F-56BC-3E9E707AABAB}"/>
              </a:ext>
            </a:extLst>
          </p:cNvPr>
          <p:cNvSpPr/>
          <p:nvPr/>
        </p:nvSpPr>
        <p:spPr>
          <a:xfrm rot="10800000">
            <a:off x="6945330" y="2815118"/>
            <a:ext cx="5003514" cy="3277456"/>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ct val="100000"/>
              </a:lnSpc>
              <a:buAutoNum type="arabicPeriod"/>
            </a:pPr>
            <a:r>
              <a:rPr lang="en-GB" dirty="0">
                <a:latin typeface="Trade Gothic Next" panose="020B0503040303020004" pitchFamily="34" charset="0"/>
              </a:rPr>
              <a:t>From your primary English centre-based sessions, what do you think you have been able to enact in school?</a:t>
            </a:r>
          </a:p>
        </p:txBody>
      </p:sp>
      <p:sp>
        <p:nvSpPr>
          <p:cNvPr id="5" name="TextBox 4">
            <a:extLst>
              <a:ext uri="{FF2B5EF4-FFF2-40B4-BE49-F238E27FC236}">
                <a16:creationId xmlns:a16="http://schemas.microsoft.com/office/drawing/2014/main" id="{4E96AA89-3E48-9364-264B-A2D78BDD361A}"/>
              </a:ext>
            </a:extLst>
          </p:cNvPr>
          <p:cNvSpPr txBox="1"/>
          <p:nvPr/>
        </p:nvSpPr>
        <p:spPr>
          <a:xfrm>
            <a:off x="8322068" y="2912722"/>
            <a:ext cx="3794588" cy="3082247"/>
          </a:xfrm>
          <a:prstGeom prst="rect">
            <a:avLst/>
          </a:prstGeom>
        </p:spPr>
        <p:txBody>
          <a:bodyPr vert="horz" wrap="square" lIns="91440" tIns="45720" rIns="91440" bIns="45720" rtlCol="0" anchor="b" anchorCtr="0">
            <a:noAutofit/>
          </a:bodyPr>
          <a:lstStyle/>
          <a:p>
            <a:r>
              <a:rPr lang="en-GB" sz="2800" dirty="0">
                <a:latin typeface="Trade Gothic Next" panose="020B0503040303020004" pitchFamily="34" charset="0"/>
              </a:rPr>
              <a:t>From your primary English centre-based sessions, what do you think you have been able to enact in school?</a:t>
            </a:r>
          </a:p>
          <a:p>
            <a:endParaRPr lang="en-GB" sz="3200" dirty="0"/>
          </a:p>
        </p:txBody>
      </p:sp>
      <p:sp>
        <p:nvSpPr>
          <p:cNvPr id="6" name="Rectangle 5">
            <a:extLst>
              <a:ext uri="{FF2B5EF4-FFF2-40B4-BE49-F238E27FC236}">
                <a16:creationId xmlns:a16="http://schemas.microsoft.com/office/drawing/2014/main" id="{EFCCF119-862A-2564-CDD0-F98ED4C01828}"/>
              </a:ext>
            </a:extLst>
          </p:cNvPr>
          <p:cNvSpPr/>
          <p:nvPr/>
        </p:nvSpPr>
        <p:spPr>
          <a:xfrm>
            <a:off x="955496" y="5866544"/>
            <a:ext cx="3832260" cy="472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rade Gothic Next" panose="020B0503040303020004" pitchFamily="34" charset="0"/>
              </a:rPr>
              <a:t>WAGOLLs (2)</a:t>
            </a:r>
          </a:p>
        </p:txBody>
      </p:sp>
      <p:sp>
        <p:nvSpPr>
          <p:cNvPr id="8" name="Rectangle 7">
            <a:extLst>
              <a:ext uri="{FF2B5EF4-FFF2-40B4-BE49-F238E27FC236}">
                <a16:creationId xmlns:a16="http://schemas.microsoft.com/office/drawing/2014/main" id="{2A057815-15E6-51F2-9A5D-BE39FC4D2075}"/>
              </a:ext>
            </a:extLst>
          </p:cNvPr>
          <p:cNvSpPr/>
          <p:nvPr/>
        </p:nvSpPr>
        <p:spPr>
          <a:xfrm>
            <a:off x="955497" y="5352837"/>
            <a:ext cx="3832260" cy="472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rade Gothic Next" panose="020B0503040303020004" pitchFamily="34" charset="0"/>
              </a:rPr>
              <a:t>Summative assessment (3)</a:t>
            </a:r>
          </a:p>
        </p:txBody>
      </p:sp>
      <p:sp>
        <p:nvSpPr>
          <p:cNvPr id="9" name="Rectangle 8">
            <a:extLst>
              <a:ext uri="{FF2B5EF4-FFF2-40B4-BE49-F238E27FC236}">
                <a16:creationId xmlns:a16="http://schemas.microsoft.com/office/drawing/2014/main" id="{A8C7B6AF-55AB-50CE-9DB6-1365DD280F1B}"/>
              </a:ext>
            </a:extLst>
          </p:cNvPr>
          <p:cNvSpPr/>
          <p:nvPr/>
        </p:nvSpPr>
        <p:spPr>
          <a:xfrm>
            <a:off x="955496" y="4839130"/>
            <a:ext cx="3832260" cy="472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rade Gothic Next" panose="020B0503040303020004" pitchFamily="34" charset="0"/>
              </a:rPr>
              <a:t>Review/model (3)</a:t>
            </a:r>
          </a:p>
        </p:txBody>
      </p:sp>
      <p:sp>
        <p:nvSpPr>
          <p:cNvPr id="10" name="Rectangle 9">
            <a:extLst>
              <a:ext uri="{FF2B5EF4-FFF2-40B4-BE49-F238E27FC236}">
                <a16:creationId xmlns:a16="http://schemas.microsoft.com/office/drawing/2014/main" id="{43F758AC-A3E2-F61E-D7B0-8BA7025F46FF}"/>
              </a:ext>
            </a:extLst>
          </p:cNvPr>
          <p:cNvSpPr/>
          <p:nvPr/>
        </p:nvSpPr>
        <p:spPr>
          <a:xfrm>
            <a:off x="955496" y="4325423"/>
            <a:ext cx="3832260" cy="472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rade Gothic Next" panose="020B0503040303020004" pitchFamily="34" charset="0"/>
              </a:rPr>
              <a:t>Hosting a debate (4)</a:t>
            </a:r>
          </a:p>
        </p:txBody>
      </p:sp>
      <p:sp>
        <p:nvSpPr>
          <p:cNvPr id="11" name="Rectangle 10">
            <a:extLst>
              <a:ext uri="{FF2B5EF4-FFF2-40B4-BE49-F238E27FC236}">
                <a16:creationId xmlns:a16="http://schemas.microsoft.com/office/drawing/2014/main" id="{F332170D-154A-B25E-2A3E-414496D4C15F}"/>
              </a:ext>
            </a:extLst>
          </p:cNvPr>
          <p:cNvSpPr/>
          <p:nvPr/>
        </p:nvSpPr>
        <p:spPr>
          <a:xfrm>
            <a:off x="955496" y="3811716"/>
            <a:ext cx="3832260" cy="472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rade Gothic Next" panose="020B0503040303020004" pitchFamily="34" charset="0"/>
              </a:rPr>
              <a:t>Interesting lessons (4)</a:t>
            </a:r>
          </a:p>
        </p:txBody>
      </p:sp>
      <p:sp>
        <p:nvSpPr>
          <p:cNvPr id="12" name="Rectangle 11">
            <a:extLst>
              <a:ext uri="{FF2B5EF4-FFF2-40B4-BE49-F238E27FC236}">
                <a16:creationId xmlns:a16="http://schemas.microsoft.com/office/drawing/2014/main" id="{37CCC3D9-8781-9109-54EA-AF9C91434EBD}"/>
              </a:ext>
            </a:extLst>
          </p:cNvPr>
          <p:cNvSpPr/>
          <p:nvPr/>
        </p:nvSpPr>
        <p:spPr>
          <a:xfrm>
            <a:off x="955496" y="3298009"/>
            <a:ext cx="3832260" cy="472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rade Gothic Next" panose="020B0503040303020004" pitchFamily="34" charset="0"/>
              </a:rPr>
              <a:t>Teaching sequence (5)</a:t>
            </a:r>
          </a:p>
        </p:txBody>
      </p:sp>
      <p:sp>
        <p:nvSpPr>
          <p:cNvPr id="13" name="Rectangle 12">
            <a:extLst>
              <a:ext uri="{FF2B5EF4-FFF2-40B4-BE49-F238E27FC236}">
                <a16:creationId xmlns:a16="http://schemas.microsoft.com/office/drawing/2014/main" id="{94279096-EE7F-41B2-FC74-5E92E33314BE}"/>
              </a:ext>
            </a:extLst>
          </p:cNvPr>
          <p:cNvSpPr/>
          <p:nvPr/>
        </p:nvSpPr>
        <p:spPr>
          <a:xfrm>
            <a:off x="955496" y="2763756"/>
            <a:ext cx="3832260" cy="472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rade Gothic Next" panose="020B0503040303020004" pitchFamily="34" charset="0"/>
              </a:rPr>
              <a:t>Drama approaches (5)</a:t>
            </a:r>
          </a:p>
        </p:txBody>
      </p:sp>
      <p:sp>
        <p:nvSpPr>
          <p:cNvPr id="14" name="Rectangle 13">
            <a:extLst>
              <a:ext uri="{FF2B5EF4-FFF2-40B4-BE49-F238E27FC236}">
                <a16:creationId xmlns:a16="http://schemas.microsoft.com/office/drawing/2014/main" id="{C1227D8F-747C-743B-3C3E-94868689450A}"/>
              </a:ext>
            </a:extLst>
          </p:cNvPr>
          <p:cNvSpPr/>
          <p:nvPr/>
        </p:nvSpPr>
        <p:spPr>
          <a:xfrm>
            <a:off x="955496" y="2250049"/>
            <a:ext cx="3832260" cy="472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rade Gothic Next" panose="020B0503040303020004" pitchFamily="34" charset="0"/>
              </a:rPr>
              <a:t>Writing process (6)</a:t>
            </a:r>
          </a:p>
        </p:txBody>
      </p:sp>
      <p:sp>
        <p:nvSpPr>
          <p:cNvPr id="15" name="Rectangle 14">
            <a:extLst>
              <a:ext uri="{FF2B5EF4-FFF2-40B4-BE49-F238E27FC236}">
                <a16:creationId xmlns:a16="http://schemas.microsoft.com/office/drawing/2014/main" id="{C1E3058A-7BC9-9377-C2C7-BD269473B624}"/>
              </a:ext>
            </a:extLst>
          </p:cNvPr>
          <p:cNvSpPr/>
          <p:nvPr/>
        </p:nvSpPr>
        <p:spPr>
          <a:xfrm>
            <a:off x="955496" y="1715796"/>
            <a:ext cx="3832260" cy="472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rade Gothic Next" panose="020B0503040303020004" pitchFamily="34" charset="0"/>
              </a:rPr>
              <a:t>Modelling (7)</a:t>
            </a:r>
          </a:p>
        </p:txBody>
      </p:sp>
      <p:sp>
        <p:nvSpPr>
          <p:cNvPr id="16" name="Rectangle 15">
            <a:extLst>
              <a:ext uri="{FF2B5EF4-FFF2-40B4-BE49-F238E27FC236}">
                <a16:creationId xmlns:a16="http://schemas.microsoft.com/office/drawing/2014/main" id="{52ED678F-B8A9-2629-559A-89A8EE51855C}"/>
              </a:ext>
            </a:extLst>
          </p:cNvPr>
          <p:cNvSpPr/>
          <p:nvPr/>
        </p:nvSpPr>
        <p:spPr>
          <a:xfrm>
            <a:off x="955496" y="1212362"/>
            <a:ext cx="3832260" cy="472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Trade Gothic Next" panose="020B0503040303020004" pitchFamily="34" charset="0"/>
              </a:rPr>
              <a:t>SPAG (10)</a:t>
            </a:r>
          </a:p>
        </p:txBody>
      </p:sp>
    </p:spTree>
    <p:custDataLst>
      <p:tags r:id="rId1"/>
    </p:custDataLst>
    <p:extLst>
      <p:ext uri="{BB962C8B-B14F-4D97-AF65-F5344CB8AC3E}">
        <p14:creationId xmlns:p14="http://schemas.microsoft.com/office/powerpoint/2010/main" val="30147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0DF7E8-875D-2493-31DA-70E1C6DA7A29}"/>
              </a:ext>
            </a:extLst>
          </p:cNvPr>
          <p:cNvPicPr>
            <a:picLocks noChangeAspect="1"/>
          </p:cNvPicPr>
          <p:nvPr/>
        </p:nvPicPr>
        <p:blipFill>
          <a:blip r:embed="rId4"/>
          <a:stretch>
            <a:fillRect/>
          </a:stretch>
        </p:blipFill>
        <p:spPr>
          <a:xfrm>
            <a:off x="663967" y="1196832"/>
            <a:ext cx="3733800" cy="4895850"/>
          </a:xfrm>
          <a:prstGeom prst="rect">
            <a:avLst/>
          </a:prstGeom>
        </p:spPr>
      </p:pic>
      <p:sp>
        <p:nvSpPr>
          <p:cNvPr id="6" name="Rectangle 5">
            <a:extLst>
              <a:ext uri="{FF2B5EF4-FFF2-40B4-BE49-F238E27FC236}">
                <a16:creationId xmlns:a16="http://schemas.microsoft.com/office/drawing/2014/main" id="{2B96FE34-6B98-2DE5-E21B-7485E21369EC}"/>
              </a:ext>
            </a:extLst>
          </p:cNvPr>
          <p:cNvSpPr/>
          <p:nvPr/>
        </p:nvSpPr>
        <p:spPr>
          <a:xfrm>
            <a:off x="4715838" y="133564"/>
            <a:ext cx="2897313" cy="6544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Free Self-Reflection Cliparts, Download Free Self-Reflection Cliparts png  images, Free ClipArts on Clipart Library">
            <a:extLst>
              <a:ext uri="{FF2B5EF4-FFF2-40B4-BE49-F238E27FC236}">
                <a16:creationId xmlns:a16="http://schemas.microsoft.com/office/drawing/2014/main" id="{26E233CA-CF82-644D-6DB7-98EF8D57B0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5517" y="2261224"/>
            <a:ext cx="2157004" cy="27670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AE412F6-403C-269E-7D78-BDE6F66F0786}"/>
              </a:ext>
            </a:extLst>
          </p:cNvPr>
          <p:cNvPicPr>
            <a:picLocks noChangeAspect="1"/>
          </p:cNvPicPr>
          <p:nvPr/>
        </p:nvPicPr>
        <p:blipFill>
          <a:blip r:embed="rId6"/>
          <a:stretch>
            <a:fillRect/>
          </a:stretch>
        </p:blipFill>
        <p:spPr>
          <a:xfrm>
            <a:off x="4830272" y="5428146"/>
            <a:ext cx="2668444" cy="664536"/>
          </a:xfrm>
          <a:prstGeom prst="rect">
            <a:avLst/>
          </a:prstGeom>
        </p:spPr>
      </p:pic>
      <p:sp>
        <p:nvSpPr>
          <p:cNvPr id="10" name="TextBox 9">
            <a:extLst>
              <a:ext uri="{FF2B5EF4-FFF2-40B4-BE49-F238E27FC236}">
                <a16:creationId xmlns:a16="http://schemas.microsoft.com/office/drawing/2014/main" id="{38902589-AEDA-90A6-7501-FDE4DA5FA66B}"/>
              </a:ext>
            </a:extLst>
          </p:cNvPr>
          <p:cNvSpPr txBox="1"/>
          <p:nvPr/>
        </p:nvSpPr>
        <p:spPr>
          <a:xfrm>
            <a:off x="7931222" y="2619910"/>
            <a:ext cx="3698697" cy="4335695"/>
          </a:xfrm>
          <a:prstGeom prst="rect">
            <a:avLst/>
          </a:prstGeom>
        </p:spPr>
        <p:txBody>
          <a:bodyPr vert="horz" wrap="square" lIns="91440" tIns="45720" rIns="91440" bIns="45720" rtlCol="0" anchor="b" anchorCtr="0">
            <a:noAutofit/>
          </a:bodyPr>
          <a:lstStyle/>
          <a:p>
            <a:pPr marL="342900" indent="-342900">
              <a:buFont typeface="Arial" panose="020B0604020202020204" pitchFamily="34" charset="0"/>
              <a:buChar char="•"/>
            </a:pPr>
            <a:r>
              <a:rPr lang="en-GB" sz="2400" dirty="0">
                <a:latin typeface="Trade Gothic Next" panose="020B0503040303020004" pitchFamily="34" charset="0"/>
              </a:rPr>
              <a:t>Does this reflect current priorities in school?</a:t>
            </a:r>
          </a:p>
          <a:p>
            <a:pPr marL="342900" indent="-342900">
              <a:buFont typeface="Arial" panose="020B0604020202020204" pitchFamily="34" charset="0"/>
              <a:buChar char="•"/>
            </a:pPr>
            <a:r>
              <a:rPr lang="en-GB" sz="2400" dirty="0">
                <a:latin typeface="Trade Gothic Next" panose="020B0503040303020004" pitchFamily="34" charset="0"/>
              </a:rPr>
              <a:t>Surprise at Teaching sequence at no.5!</a:t>
            </a:r>
          </a:p>
          <a:p>
            <a:pPr marL="342900" indent="-342900">
              <a:buFont typeface="Arial" panose="020B0604020202020204" pitchFamily="34" charset="0"/>
              <a:buChar char="•"/>
            </a:pPr>
            <a:r>
              <a:rPr lang="en-GB" sz="2400" dirty="0">
                <a:latin typeface="Trade Gothic Next" panose="020B0503040303020004" pitchFamily="34" charset="0"/>
              </a:rPr>
              <a:t>Guided work?</a:t>
            </a:r>
          </a:p>
          <a:p>
            <a:pPr marL="342900" indent="-342900">
              <a:buFont typeface="Arial" panose="020B0604020202020204" pitchFamily="34" charset="0"/>
              <a:buChar char="•"/>
            </a:pPr>
            <a:r>
              <a:rPr lang="en-GB" sz="2400" dirty="0">
                <a:latin typeface="Trade Gothic Next" panose="020B0503040303020004" pitchFamily="34" charset="0"/>
              </a:rPr>
              <a:t>Given big focus on mentor texts, surprise WAGOLL is at no.10!</a:t>
            </a:r>
          </a:p>
          <a:p>
            <a:pPr marL="342900" indent="-342900">
              <a:buFont typeface="Arial" panose="020B0604020202020204" pitchFamily="34" charset="0"/>
              <a:buChar char="•"/>
            </a:pPr>
            <a:r>
              <a:rPr lang="en-GB" sz="2400" dirty="0">
                <a:latin typeface="Trade Gothic Next" panose="020B0503040303020004" pitchFamily="34" charset="0"/>
              </a:rPr>
              <a:t>Interesting lessons at no.6, is teaching now a boring profession?</a:t>
            </a:r>
          </a:p>
          <a:p>
            <a:endParaRPr lang="en-GB" sz="2400" dirty="0">
              <a:latin typeface="Trade Gothic Next" panose="020B0503040303020004" pitchFamily="34" charset="0"/>
            </a:endParaRPr>
          </a:p>
          <a:p>
            <a:endParaRPr lang="en-GB" sz="2400" dirty="0">
              <a:latin typeface="Trade Gothic Next" panose="020B0503040303020004" pitchFamily="34" charset="0"/>
            </a:endParaRPr>
          </a:p>
        </p:txBody>
      </p:sp>
    </p:spTree>
    <p:custDataLst>
      <p:tags r:id="rId1"/>
    </p:custDataLst>
    <p:extLst>
      <p:ext uri="{BB962C8B-B14F-4D97-AF65-F5344CB8AC3E}">
        <p14:creationId xmlns:p14="http://schemas.microsoft.com/office/powerpoint/2010/main" val="342019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etween God And Moses About Why Moses Thinks He's Unfit - Yes, Im Always  Right Rectangle Magnet - (581x260) Png Clipart Download">
            <a:extLst>
              <a:ext uri="{FF2B5EF4-FFF2-40B4-BE49-F238E27FC236}">
                <a16:creationId xmlns:a16="http://schemas.microsoft.com/office/drawing/2014/main" id="{0332CDC1-39BC-4C31-D25E-1A3FFB86F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48" y="752367"/>
            <a:ext cx="6721665" cy="30079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2B3895-F6E8-B14A-6086-8DDF1A15F252}"/>
              </a:ext>
            </a:extLst>
          </p:cNvPr>
          <p:cNvSpPr txBox="1"/>
          <p:nvPr/>
        </p:nvSpPr>
        <p:spPr>
          <a:xfrm>
            <a:off x="3226085" y="4174092"/>
            <a:ext cx="8291245" cy="1931541"/>
          </a:xfrm>
          <a:prstGeom prst="rect">
            <a:avLst/>
          </a:prstGeom>
        </p:spPr>
        <p:txBody>
          <a:bodyPr vert="horz" wrap="square" lIns="91440" tIns="45720" rIns="91440" bIns="45720" rtlCol="0" anchor="b" anchorCtr="0">
            <a:noAutofit/>
          </a:bodyPr>
          <a:lstStyle/>
          <a:p>
            <a:r>
              <a:rPr lang="en-GB" sz="3200" dirty="0">
                <a:latin typeface="Trade Gothic Next" panose="020B0503040303020004" pitchFamily="34" charset="0"/>
              </a:rPr>
              <a:t>On a school direct programme where students perceived English input (from school subject leads) to be confusing – they declared to not have seen strategies or used them in enactment</a:t>
            </a:r>
          </a:p>
        </p:txBody>
      </p:sp>
    </p:spTree>
    <p:custDataLst>
      <p:tags r:id="rId1"/>
    </p:custDataLst>
    <p:extLst>
      <p:ext uri="{BB962C8B-B14F-4D97-AF65-F5344CB8AC3E}">
        <p14:creationId xmlns:p14="http://schemas.microsoft.com/office/powerpoint/2010/main" val="231838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0769B45D-641D-6D6F-2934-504B6937A571}"/>
              </a:ext>
            </a:extLst>
          </p:cNvPr>
          <p:cNvSpPr/>
          <p:nvPr/>
        </p:nvSpPr>
        <p:spPr>
          <a:xfrm>
            <a:off x="215756" y="544530"/>
            <a:ext cx="4161033" cy="1654139"/>
          </a:xfrm>
          <a:prstGeom prst="homePlat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nSpc>
                <a:spcPct val="100000"/>
              </a:lnSpc>
              <a:buAutoNum type="arabicPeriod"/>
            </a:pPr>
            <a:r>
              <a:rPr lang="en-GB" dirty="0">
                <a:latin typeface="Trade Gothic Next" panose="020B0503040303020004" pitchFamily="34" charset="0"/>
              </a:rPr>
              <a:t>From your primary English centre-based you have been able to enact in school?</a:t>
            </a:r>
          </a:p>
        </p:txBody>
      </p:sp>
      <p:sp>
        <p:nvSpPr>
          <p:cNvPr id="5" name="TextBox 4">
            <a:extLst>
              <a:ext uri="{FF2B5EF4-FFF2-40B4-BE49-F238E27FC236}">
                <a16:creationId xmlns:a16="http://schemas.microsoft.com/office/drawing/2014/main" id="{6804C66F-28FC-23FF-07CA-22E2D3D42642}"/>
              </a:ext>
            </a:extLst>
          </p:cNvPr>
          <p:cNvSpPr txBox="1"/>
          <p:nvPr/>
        </p:nvSpPr>
        <p:spPr>
          <a:xfrm>
            <a:off x="-256854" y="785972"/>
            <a:ext cx="3359649" cy="1171254"/>
          </a:xfrm>
          <a:prstGeom prst="rect">
            <a:avLst/>
          </a:prstGeom>
        </p:spPr>
        <p:txBody>
          <a:bodyPr vert="horz" wrap="square" lIns="91440" tIns="45720" rIns="91440" bIns="45720" rtlCol="0" anchor="b" anchorCtr="0">
            <a:noAutofit/>
          </a:bodyPr>
          <a:lstStyle/>
          <a:p>
            <a:pPr algn="ctr"/>
            <a:r>
              <a:rPr lang="en-GB" sz="4400" dirty="0">
                <a:latin typeface="Trade Gothic Next" panose="020B0503040303020004" pitchFamily="34" charset="0"/>
              </a:rPr>
              <a:t>enablers</a:t>
            </a:r>
          </a:p>
        </p:txBody>
      </p:sp>
      <p:sp>
        <p:nvSpPr>
          <p:cNvPr id="6" name="Rectangle: Rounded Corners 5">
            <a:extLst>
              <a:ext uri="{FF2B5EF4-FFF2-40B4-BE49-F238E27FC236}">
                <a16:creationId xmlns:a16="http://schemas.microsoft.com/office/drawing/2014/main" id="{F9EC24F8-C17B-C579-224F-2553F7147C8B}"/>
              </a:ext>
            </a:extLst>
          </p:cNvPr>
          <p:cNvSpPr/>
          <p:nvPr/>
        </p:nvSpPr>
        <p:spPr>
          <a:xfrm>
            <a:off x="4767208" y="3428999"/>
            <a:ext cx="2486347" cy="91696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Trade Gothic Next" panose="020B0503040303020004" pitchFamily="34" charset="0"/>
              </a:rPr>
              <a:t>SUPPORT</a:t>
            </a:r>
          </a:p>
        </p:txBody>
      </p:sp>
      <p:sp>
        <p:nvSpPr>
          <p:cNvPr id="7" name="Rectangle: Rounded Corners 6">
            <a:extLst>
              <a:ext uri="{FF2B5EF4-FFF2-40B4-BE49-F238E27FC236}">
                <a16:creationId xmlns:a16="http://schemas.microsoft.com/office/drawing/2014/main" id="{DE3F63AE-B58E-2BBB-0D49-4BE0FB0963FC}"/>
              </a:ext>
            </a:extLst>
          </p:cNvPr>
          <p:cNvSpPr/>
          <p:nvPr/>
        </p:nvSpPr>
        <p:spPr>
          <a:xfrm>
            <a:off x="7693631" y="4613096"/>
            <a:ext cx="2373330" cy="78597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1"/>
                </a:solidFill>
                <a:latin typeface="Trade Gothic Next" panose="020B0503040303020004" pitchFamily="34" charset="0"/>
              </a:rPr>
              <a:t>adults in the room </a:t>
            </a:r>
          </a:p>
        </p:txBody>
      </p:sp>
      <p:sp>
        <p:nvSpPr>
          <p:cNvPr id="8" name="Rectangle: Rounded Corners 7">
            <a:extLst>
              <a:ext uri="{FF2B5EF4-FFF2-40B4-BE49-F238E27FC236}">
                <a16:creationId xmlns:a16="http://schemas.microsoft.com/office/drawing/2014/main" id="{F6779FCA-4D71-11E5-025A-50FB9886F38D}"/>
              </a:ext>
            </a:extLst>
          </p:cNvPr>
          <p:cNvSpPr/>
          <p:nvPr/>
        </p:nvSpPr>
        <p:spPr>
          <a:xfrm>
            <a:off x="7693631" y="3418937"/>
            <a:ext cx="2373330" cy="78597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1"/>
                </a:solidFill>
                <a:latin typeface="Trade Gothic Next" panose="020B0503040303020004" pitchFamily="34" charset="0"/>
              </a:rPr>
              <a:t>lesson format</a:t>
            </a:r>
          </a:p>
        </p:txBody>
      </p:sp>
      <p:sp>
        <p:nvSpPr>
          <p:cNvPr id="9" name="Rectangle: Rounded Corners 8">
            <a:extLst>
              <a:ext uri="{FF2B5EF4-FFF2-40B4-BE49-F238E27FC236}">
                <a16:creationId xmlns:a16="http://schemas.microsoft.com/office/drawing/2014/main" id="{8A8B86E3-69E1-8DB0-F9B1-8C52E232E57D}"/>
              </a:ext>
            </a:extLst>
          </p:cNvPr>
          <p:cNvSpPr/>
          <p:nvPr/>
        </p:nvSpPr>
        <p:spPr>
          <a:xfrm>
            <a:off x="10376899" y="3887483"/>
            <a:ext cx="1327079" cy="78597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1"/>
                </a:solidFill>
                <a:latin typeface="Trade Gothic Next" panose="020B0503040303020004" pitchFamily="34" charset="0"/>
              </a:rPr>
              <a:t>mentor direction</a:t>
            </a:r>
          </a:p>
        </p:txBody>
      </p:sp>
      <p:sp>
        <p:nvSpPr>
          <p:cNvPr id="10" name="Rectangle: Rounded Corners 9">
            <a:extLst>
              <a:ext uri="{FF2B5EF4-FFF2-40B4-BE49-F238E27FC236}">
                <a16:creationId xmlns:a16="http://schemas.microsoft.com/office/drawing/2014/main" id="{3CE405F2-149C-6FBB-BE3D-A777A5574A9D}"/>
              </a:ext>
            </a:extLst>
          </p:cNvPr>
          <p:cNvSpPr/>
          <p:nvPr/>
        </p:nvSpPr>
        <p:spPr>
          <a:xfrm>
            <a:off x="7693631" y="2282572"/>
            <a:ext cx="2373330" cy="78597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1"/>
                </a:solidFill>
                <a:latin typeface="Trade Gothic Next" panose="020B0503040303020004" pitchFamily="34" charset="0"/>
              </a:rPr>
              <a:t>adapting a scheme</a:t>
            </a:r>
          </a:p>
        </p:txBody>
      </p:sp>
      <p:sp>
        <p:nvSpPr>
          <p:cNvPr id="11" name="Rectangle: Rounded Corners 10">
            <a:extLst>
              <a:ext uri="{FF2B5EF4-FFF2-40B4-BE49-F238E27FC236}">
                <a16:creationId xmlns:a16="http://schemas.microsoft.com/office/drawing/2014/main" id="{5263208A-3C34-DC88-7C68-8181B62EC352}"/>
              </a:ext>
            </a:extLst>
          </p:cNvPr>
          <p:cNvSpPr/>
          <p:nvPr/>
        </p:nvSpPr>
        <p:spPr>
          <a:xfrm>
            <a:off x="4880225" y="1322795"/>
            <a:ext cx="2373330" cy="785974"/>
          </a:xfrm>
          <a:prstGeom prst="roundRect">
            <a:avLst/>
          </a:prstGeom>
          <a:solidFill>
            <a:srgbClr val="FFCC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chemeClr val="accent1"/>
                </a:solidFill>
                <a:latin typeface="Trade Gothic Next" panose="020B0503040303020004" pitchFamily="34" charset="0"/>
              </a:rPr>
              <a:t>uni</a:t>
            </a:r>
            <a:r>
              <a:rPr lang="en-GB" sz="2000" dirty="0">
                <a:solidFill>
                  <a:schemeClr val="accent1"/>
                </a:solidFill>
                <a:latin typeface="Trade Gothic Next" panose="020B0503040303020004" pitchFamily="34" charset="0"/>
              </a:rPr>
              <a:t> sessions gave confidence</a:t>
            </a:r>
          </a:p>
        </p:txBody>
      </p:sp>
      <p:sp>
        <p:nvSpPr>
          <p:cNvPr id="12" name="Rectangle: Rounded Corners 11">
            <a:extLst>
              <a:ext uri="{FF2B5EF4-FFF2-40B4-BE49-F238E27FC236}">
                <a16:creationId xmlns:a16="http://schemas.microsoft.com/office/drawing/2014/main" id="{0E625E70-F826-9C1C-F185-869328764C72}"/>
              </a:ext>
            </a:extLst>
          </p:cNvPr>
          <p:cNvSpPr/>
          <p:nvPr/>
        </p:nvSpPr>
        <p:spPr>
          <a:xfrm>
            <a:off x="4880225" y="2375897"/>
            <a:ext cx="2373330" cy="785974"/>
          </a:xfrm>
          <a:prstGeom prst="roundRect">
            <a:avLst/>
          </a:prstGeom>
          <a:solidFill>
            <a:srgbClr val="FFCC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1"/>
                </a:solidFill>
                <a:latin typeface="Trade Gothic Next" panose="020B0503040303020004" pitchFamily="34" charset="0"/>
              </a:rPr>
              <a:t>modelling</a:t>
            </a:r>
          </a:p>
        </p:txBody>
      </p:sp>
      <p:sp>
        <p:nvSpPr>
          <p:cNvPr id="13" name="Rectangle: Rounded Corners 12">
            <a:extLst>
              <a:ext uri="{FF2B5EF4-FFF2-40B4-BE49-F238E27FC236}">
                <a16:creationId xmlns:a16="http://schemas.microsoft.com/office/drawing/2014/main" id="{A18F5C07-D698-0E75-1AD1-A4B4C8FCD93C}"/>
              </a:ext>
            </a:extLst>
          </p:cNvPr>
          <p:cNvSpPr/>
          <p:nvPr/>
        </p:nvSpPr>
        <p:spPr>
          <a:xfrm>
            <a:off x="4893923" y="4683731"/>
            <a:ext cx="2373330" cy="785974"/>
          </a:xfrm>
          <a:prstGeom prst="roundRect">
            <a:avLst/>
          </a:prstGeom>
          <a:solidFill>
            <a:srgbClr val="FFCC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1"/>
                </a:solidFill>
                <a:latin typeface="Trade Gothic Next" panose="020B0503040303020004" pitchFamily="34" charset="0"/>
              </a:rPr>
              <a:t>scaffolding process</a:t>
            </a:r>
          </a:p>
        </p:txBody>
      </p:sp>
      <p:sp>
        <p:nvSpPr>
          <p:cNvPr id="14" name="Rectangle: Rounded Corners 13">
            <a:extLst>
              <a:ext uri="{FF2B5EF4-FFF2-40B4-BE49-F238E27FC236}">
                <a16:creationId xmlns:a16="http://schemas.microsoft.com/office/drawing/2014/main" id="{78B72562-B91E-8AAE-A40C-37DA3C99FF3A}"/>
              </a:ext>
            </a:extLst>
          </p:cNvPr>
          <p:cNvSpPr/>
          <p:nvPr/>
        </p:nvSpPr>
        <p:spPr>
          <a:xfrm>
            <a:off x="10376899" y="4916608"/>
            <a:ext cx="1488040" cy="78597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1"/>
                </a:solidFill>
                <a:latin typeface="Trade Gothic Next" panose="020B0503040303020004" pitchFamily="34" charset="0"/>
              </a:rPr>
              <a:t>set reading</a:t>
            </a:r>
          </a:p>
        </p:txBody>
      </p:sp>
      <p:sp>
        <p:nvSpPr>
          <p:cNvPr id="15" name="Rectangle: Rounded Corners 14">
            <a:extLst>
              <a:ext uri="{FF2B5EF4-FFF2-40B4-BE49-F238E27FC236}">
                <a16:creationId xmlns:a16="http://schemas.microsoft.com/office/drawing/2014/main" id="{399E7E5D-14DE-3E9C-FD98-68F35550A0B9}"/>
              </a:ext>
            </a:extLst>
          </p:cNvPr>
          <p:cNvSpPr/>
          <p:nvPr/>
        </p:nvSpPr>
        <p:spPr>
          <a:xfrm>
            <a:off x="8787829" y="5694877"/>
            <a:ext cx="1488040" cy="78597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1"/>
                </a:solidFill>
                <a:latin typeface="Trade Gothic Next" panose="020B0503040303020004" pitchFamily="34" charset="0"/>
              </a:rPr>
              <a:t>mentor discussion</a:t>
            </a:r>
          </a:p>
        </p:txBody>
      </p:sp>
      <p:sp>
        <p:nvSpPr>
          <p:cNvPr id="16" name="Rectangle: Rounded Corners 15">
            <a:extLst>
              <a:ext uri="{FF2B5EF4-FFF2-40B4-BE49-F238E27FC236}">
                <a16:creationId xmlns:a16="http://schemas.microsoft.com/office/drawing/2014/main" id="{6A08719E-227F-377C-E148-16C02E242329}"/>
              </a:ext>
            </a:extLst>
          </p:cNvPr>
          <p:cNvSpPr/>
          <p:nvPr/>
        </p:nvSpPr>
        <p:spPr>
          <a:xfrm>
            <a:off x="1982912" y="2768884"/>
            <a:ext cx="2344220" cy="785974"/>
          </a:xfrm>
          <a:prstGeom prst="roundRect">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1"/>
                </a:solidFill>
                <a:latin typeface="Trade Gothic Next" panose="020B0503040303020004" pitchFamily="34" charset="0"/>
              </a:rPr>
              <a:t>subject knowledge</a:t>
            </a:r>
          </a:p>
        </p:txBody>
      </p:sp>
      <p:sp>
        <p:nvSpPr>
          <p:cNvPr id="17" name="Rectangle: Rounded Corners 16">
            <a:extLst>
              <a:ext uri="{FF2B5EF4-FFF2-40B4-BE49-F238E27FC236}">
                <a16:creationId xmlns:a16="http://schemas.microsoft.com/office/drawing/2014/main" id="{5F704876-90FD-34A8-43A2-26D5FC79B603}"/>
              </a:ext>
            </a:extLst>
          </p:cNvPr>
          <p:cNvSpPr/>
          <p:nvPr/>
        </p:nvSpPr>
        <p:spPr>
          <a:xfrm>
            <a:off x="1979485" y="3864365"/>
            <a:ext cx="2397303" cy="785974"/>
          </a:xfrm>
          <a:prstGeom prst="roundRect">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accent1"/>
                </a:solidFill>
                <a:latin typeface="Trade Gothic Next" panose="020B0503040303020004" pitchFamily="34" charset="0"/>
              </a:rPr>
              <a:t>directed reading</a:t>
            </a:r>
          </a:p>
        </p:txBody>
      </p:sp>
      <p:cxnSp>
        <p:nvCxnSpPr>
          <p:cNvPr id="19" name="Straight Connector 18">
            <a:extLst>
              <a:ext uri="{FF2B5EF4-FFF2-40B4-BE49-F238E27FC236}">
                <a16:creationId xmlns:a16="http://schemas.microsoft.com/office/drawing/2014/main" id="{5452C166-84DB-6ECD-050F-8753E49AFD30}"/>
              </a:ext>
            </a:extLst>
          </p:cNvPr>
          <p:cNvCxnSpPr>
            <a:stCxn id="6" idx="3"/>
          </p:cNvCxnSpPr>
          <p:nvPr/>
        </p:nvCxnSpPr>
        <p:spPr>
          <a:xfrm flipV="1">
            <a:off x="7253555" y="3887483"/>
            <a:ext cx="44007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D5311E7-CD6B-1DF0-D4FF-F19C4A115545}"/>
              </a:ext>
            </a:extLst>
          </p:cNvPr>
          <p:cNvCxnSpPr>
            <a:cxnSpLocks/>
          </p:cNvCxnSpPr>
          <p:nvPr/>
        </p:nvCxnSpPr>
        <p:spPr>
          <a:xfrm>
            <a:off x="7234720" y="4051335"/>
            <a:ext cx="458911" cy="9270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69AC1CB-D913-DC4F-716B-D2839D7336CC}"/>
              </a:ext>
            </a:extLst>
          </p:cNvPr>
          <p:cNvCxnSpPr>
            <a:cxnSpLocks/>
          </p:cNvCxnSpPr>
          <p:nvPr/>
        </p:nvCxnSpPr>
        <p:spPr>
          <a:xfrm flipV="1">
            <a:off x="7253554" y="2730677"/>
            <a:ext cx="421241" cy="9527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47DB73E-5B09-0E36-CF07-3B34B1662CDC}"/>
              </a:ext>
            </a:extLst>
          </p:cNvPr>
          <p:cNvCxnSpPr>
            <a:cxnSpLocks/>
            <a:endCxn id="9" idx="1"/>
          </p:cNvCxnSpPr>
          <p:nvPr/>
        </p:nvCxnSpPr>
        <p:spPr>
          <a:xfrm flipV="1">
            <a:off x="10085795" y="4280470"/>
            <a:ext cx="291104" cy="6361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5F1DFA-BD8E-0792-1616-02DB760FA145}"/>
              </a:ext>
            </a:extLst>
          </p:cNvPr>
          <p:cNvCxnSpPr>
            <a:cxnSpLocks/>
          </p:cNvCxnSpPr>
          <p:nvPr/>
        </p:nvCxnSpPr>
        <p:spPr>
          <a:xfrm>
            <a:off x="10048126" y="5198724"/>
            <a:ext cx="328773" cy="67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00A667A-1478-F586-6863-B60643DC34E1}"/>
              </a:ext>
            </a:extLst>
          </p:cNvPr>
          <p:cNvCxnSpPr>
            <a:cxnSpLocks/>
          </p:cNvCxnSpPr>
          <p:nvPr/>
        </p:nvCxnSpPr>
        <p:spPr>
          <a:xfrm>
            <a:off x="9402567" y="5399070"/>
            <a:ext cx="0" cy="3035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B555954-DBA3-0CBF-CB7D-49D45890BFD9}"/>
              </a:ext>
            </a:extLst>
          </p:cNvPr>
          <p:cNvCxnSpPr>
            <a:cxnSpLocks/>
          </p:cNvCxnSpPr>
          <p:nvPr/>
        </p:nvCxnSpPr>
        <p:spPr>
          <a:xfrm>
            <a:off x="6070315" y="4345968"/>
            <a:ext cx="0" cy="3035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8847387-ABC8-4679-AD77-D9E866A4BC62}"/>
              </a:ext>
            </a:extLst>
          </p:cNvPr>
          <p:cNvCxnSpPr>
            <a:cxnSpLocks/>
            <a:stCxn id="11" idx="2"/>
            <a:endCxn id="12" idx="0"/>
          </p:cNvCxnSpPr>
          <p:nvPr/>
        </p:nvCxnSpPr>
        <p:spPr>
          <a:xfrm>
            <a:off x="6066890" y="2108769"/>
            <a:ext cx="0" cy="267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17F15A5-EEC3-638D-76CA-0F667384D369}"/>
              </a:ext>
            </a:extLst>
          </p:cNvPr>
          <p:cNvCxnSpPr>
            <a:cxnSpLocks/>
            <a:endCxn id="17" idx="3"/>
          </p:cNvCxnSpPr>
          <p:nvPr/>
        </p:nvCxnSpPr>
        <p:spPr>
          <a:xfrm flipH="1">
            <a:off x="4376788" y="3864365"/>
            <a:ext cx="390420" cy="3929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CDF8F7-5777-EAB5-E4AF-CF9CB0479902}"/>
              </a:ext>
            </a:extLst>
          </p:cNvPr>
          <p:cNvCxnSpPr>
            <a:cxnSpLocks/>
            <a:stCxn id="16" idx="3"/>
          </p:cNvCxnSpPr>
          <p:nvPr/>
        </p:nvCxnSpPr>
        <p:spPr>
          <a:xfrm>
            <a:off x="4327132" y="3161871"/>
            <a:ext cx="440076" cy="6500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1806B84-C717-4A82-0DEA-D91C0AE9ED87}"/>
              </a:ext>
            </a:extLst>
          </p:cNvPr>
          <p:cNvCxnSpPr>
            <a:cxnSpLocks/>
          </p:cNvCxnSpPr>
          <p:nvPr/>
        </p:nvCxnSpPr>
        <p:spPr>
          <a:xfrm>
            <a:off x="6059245" y="3151809"/>
            <a:ext cx="0" cy="267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054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8|3.5|1.4|2.4|3.2|0.9|3.7"/>
</p:tagLst>
</file>

<file path=ppt/tags/tag10.xml><?xml version="1.0" encoding="utf-8"?>
<p:tagLst xmlns:a="http://schemas.openxmlformats.org/drawingml/2006/main" xmlns:r="http://schemas.openxmlformats.org/officeDocument/2006/relationships" xmlns:p="http://schemas.openxmlformats.org/presentationml/2006/main">
  <p:tag name="TIMING" val="|25.1|11.7|9.9|5.2|18.3"/>
</p:tagLst>
</file>

<file path=ppt/tags/tag11.xml><?xml version="1.0" encoding="utf-8"?>
<p:tagLst xmlns:a="http://schemas.openxmlformats.org/drawingml/2006/main" xmlns:r="http://schemas.openxmlformats.org/officeDocument/2006/relationships" xmlns:p="http://schemas.openxmlformats.org/presentationml/2006/main">
  <p:tag name="TIMING" val="|0.7|14.2|17|6.6|0.8|0.7"/>
</p:tagLst>
</file>

<file path=ppt/tags/tag2.xml><?xml version="1.0" encoding="utf-8"?>
<p:tagLst xmlns:a="http://schemas.openxmlformats.org/drawingml/2006/main" xmlns:r="http://schemas.openxmlformats.org/officeDocument/2006/relationships" xmlns:p="http://schemas.openxmlformats.org/presentationml/2006/main">
  <p:tag name="TIMING" val="|12.5|14.1|2.7"/>
</p:tagLst>
</file>

<file path=ppt/tags/tag3.xml><?xml version="1.0" encoding="utf-8"?>
<p:tagLst xmlns:a="http://schemas.openxmlformats.org/drawingml/2006/main" xmlns:r="http://schemas.openxmlformats.org/officeDocument/2006/relationships" xmlns:p="http://schemas.openxmlformats.org/presentationml/2006/main">
  <p:tag name="TIMING" val="|9|4.6|2.4|0.9"/>
</p:tagLst>
</file>

<file path=ppt/tags/tag4.xml><?xml version="1.0" encoding="utf-8"?>
<p:tagLst xmlns:a="http://schemas.openxmlformats.org/drawingml/2006/main" xmlns:r="http://schemas.openxmlformats.org/officeDocument/2006/relationships" xmlns:p="http://schemas.openxmlformats.org/presentationml/2006/main">
  <p:tag name="TIMING" val="|2.2|7.4|3.6"/>
</p:tagLst>
</file>

<file path=ppt/tags/tag5.xml><?xml version="1.0" encoding="utf-8"?>
<p:tagLst xmlns:a="http://schemas.openxmlformats.org/drawingml/2006/main" xmlns:r="http://schemas.openxmlformats.org/officeDocument/2006/relationships" xmlns:p="http://schemas.openxmlformats.org/presentationml/2006/main">
  <p:tag name="TIMING" val="|25.1|3.3|4.2|3.1|2.3|17|2.1|1.8|1|0.9"/>
</p:tagLst>
</file>

<file path=ppt/tags/tag6.xml><?xml version="1.0" encoding="utf-8"?>
<p:tagLst xmlns:a="http://schemas.openxmlformats.org/drawingml/2006/main" xmlns:r="http://schemas.openxmlformats.org/officeDocument/2006/relationships" xmlns:p="http://schemas.openxmlformats.org/presentationml/2006/main">
  <p:tag name="TIMING" val="|9.5|17.6|20.5|15.7|22.8"/>
</p:tagLst>
</file>

<file path=ppt/tags/tag7.xml><?xml version="1.0" encoding="utf-8"?>
<p:tagLst xmlns:a="http://schemas.openxmlformats.org/drawingml/2006/main" xmlns:r="http://schemas.openxmlformats.org/officeDocument/2006/relationships" xmlns:p="http://schemas.openxmlformats.org/presentationml/2006/main">
  <p:tag name="TIMING" val="|20.4"/>
</p:tagLst>
</file>

<file path=ppt/tags/tag8.xml><?xml version="1.0" encoding="utf-8"?>
<p:tagLst xmlns:a="http://schemas.openxmlformats.org/drawingml/2006/main" xmlns:r="http://schemas.openxmlformats.org/officeDocument/2006/relationships" xmlns:p="http://schemas.openxmlformats.org/presentationml/2006/main">
  <p:tag name="TIMING" val="|5.3|7.6|3.2|12.4|6|5.4|9.5|7|11|10.9"/>
</p:tagLst>
</file>

<file path=ppt/tags/tag9.xml><?xml version="1.0" encoding="utf-8"?>
<p:tagLst xmlns:a="http://schemas.openxmlformats.org/drawingml/2006/main" xmlns:r="http://schemas.openxmlformats.org/officeDocument/2006/relationships" xmlns:p="http://schemas.openxmlformats.org/presentationml/2006/main">
  <p:tag name="TIMING" val="|13.6"/>
</p:tagLst>
</file>

<file path=ppt/theme/theme1.xml><?xml version="1.0" encoding="utf-8"?>
<a:theme xmlns:a="http://schemas.openxmlformats.org/drawingml/2006/main" name="WelcomeDo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chorCtr="0">
        <a:noAutofit/>
      </a:bodyPr>
      <a:lstStyle>
        <a:defPPr>
          <a:defRPr sz="3200" dirty="0" smtClean="0"/>
        </a:defPPr>
      </a:lstStyle>
    </a:txDef>
  </a:objectDefaults>
  <a:extraClrSchemeLst/>
  <a:extLst>
    <a:ext uri="{05A4C25C-085E-4340-85A3-A5531E510DB2}">
      <thm15:themeFamily xmlns:thm15="http://schemas.microsoft.com/office/thememl/2012/main" name="Final UoC Accessible PowerPoint" id="{36F4225D-0BB2-4207-908D-D321E576E82D}" vid="{2F22E62B-373E-4A01-9CB9-BC7BCDEEF6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5.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752</TotalTime>
  <Words>1275</Words>
  <Application>Microsoft Office PowerPoint</Application>
  <PresentationFormat>Widescreen</PresentationFormat>
  <Paragraphs>130</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Rounded MT Bold</vt:lpstr>
      <vt:lpstr>Calibri</vt:lpstr>
      <vt:lpstr>Fave Script Bold Pro</vt:lpstr>
      <vt:lpstr>Trade Gothic Next</vt:lpstr>
      <vt:lpstr>Trade Gothic Next Heavy</vt:lpstr>
      <vt:lpstr>WelcomeDoc</vt:lpstr>
      <vt:lpstr>Primary English 2023:  Teaching in between constraints                                                        to challenge a pedagogy of adherence</vt:lpstr>
      <vt:lpstr>Who am I?</vt:lpstr>
      <vt:lpstr>PowerPoint Presentation</vt:lpstr>
      <vt:lpstr>PowerPoint Presentation</vt:lpstr>
      <vt:lpstr>Three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vector>
  </TitlesOfParts>
  <Company>University of Cumbria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English 2023:  Teaching in between constraints                                                        to challenge a pedagogy of adherence</dc:title>
  <dc:creator>Copping, Adrian</dc:creator>
  <cp:lastModifiedBy>Lupton, Anna</cp:lastModifiedBy>
  <cp:revision>2</cp:revision>
  <dcterms:created xsi:type="dcterms:W3CDTF">2023-04-19T15:28:29Z</dcterms:created>
  <dcterms:modified xsi:type="dcterms:W3CDTF">2023-05-22T12:27:09Z</dcterms:modified>
</cp:coreProperties>
</file>